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395" r:id="rId5"/>
    <p:sldId id="341" r:id="rId6"/>
    <p:sldId id="383" r:id="rId7"/>
    <p:sldId id="385" r:id="rId8"/>
    <p:sldId id="368" r:id="rId9"/>
    <p:sldId id="367" r:id="rId10"/>
    <p:sldId id="387" r:id="rId11"/>
    <p:sldId id="382" r:id="rId12"/>
    <p:sldId id="370" r:id="rId13"/>
    <p:sldId id="373" r:id="rId14"/>
    <p:sldId id="389" r:id="rId15"/>
    <p:sldId id="391" r:id="rId16"/>
    <p:sldId id="396" r:id="rId17"/>
    <p:sldId id="393" r:id="rId18"/>
    <p:sldId id="394" r:id="rId19"/>
    <p:sldId id="381" r:id="rId20"/>
    <p:sldId id="361" r:id="rId21"/>
    <p:sldId id="336" r:id="rId22"/>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CDC"/>
    <a:srgbClr val="FFCC00"/>
    <a:srgbClr val="F3A909"/>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B79FFE-6F11-48A7-B7C3-9ED52602408B}" v="39" dt="2022-03-10T13:42:25.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65" autoAdjust="0"/>
  </p:normalViewPr>
  <p:slideViewPr>
    <p:cSldViewPr snapToGrid="0">
      <p:cViewPr varScale="1">
        <p:scale>
          <a:sx n="106" d="100"/>
          <a:sy n="106" d="100"/>
        </p:scale>
        <p:origin x="12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15/03/2022</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15/03/2022</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537C1E-0D74-48B2-B8D6-53F338B09B81}" type="slidenum">
              <a:rPr lang="en-GB" smtClean="0"/>
              <a:t>1</a:t>
            </a:fld>
            <a:endParaRPr lang="en-GB"/>
          </a:p>
        </p:txBody>
      </p:sp>
    </p:spTree>
    <p:extLst>
      <p:ext uri="{BB962C8B-B14F-4D97-AF65-F5344CB8AC3E}">
        <p14:creationId xmlns:p14="http://schemas.microsoft.com/office/powerpoint/2010/main" val="3388892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2792679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14</a:t>
            </a:fld>
            <a:endParaRPr lang="en-GB"/>
          </a:p>
        </p:txBody>
      </p:sp>
    </p:spTree>
    <p:extLst>
      <p:ext uri="{BB962C8B-B14F-4D97-AF65-F5344CB8AC3E}">
        <p14:creationId xmlns:p14="http://schemas.microsoft.com/office/powerpoint/2010/main" val="3298044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202976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318617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726524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15/03/2022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15/03/2022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15/03/2022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15/03/2022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15/03/2022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15/03/2022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15/03/2022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www.marysmeals.org.uk/sites/uk/files/2022-03/Marys%20Meals%20work%20benefits%20summary.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mailto:Jobs@marysmeal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marysmeals.org.uk/sites/uk/files/2022-03/Marys%20Meals%20vision%20mission%20and%20values.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22655D-9A14-4F0C-AA1B-AB95D40D4BD5}"/>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300724A5-F6DC-4032-ACE2-4FD550749742}"/>
              </a:ext>
            </a:extLst>
          </p:cNvPr>
          <p:cNvCxnSpPr>
            <a:cxnSpLocks/>
          </p:cNvCxnSpPr>
          <p:nvPr/>
        </p:nvCxnSpPr>
        <p:spPr>
          <a:xfrm>
            <a:off x="7852549" y="6230956"/>
            <a:ext cx="0" cy="53015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218BAF7-958D-4777-AEB2-CC1B756F0A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1026" name="Picture 2">
            <a:extLst>
              <a:ext uri="{FF2B5EF4-FFF2-40B4-BE49-F238E27FC236}">
                <a16:creationId xmlns:a16="http://schemas.microsoft.com/office/drawing/2014/main" id="{B08DFD56-6B68-4D7F-B7C6-12244768155E}"/>
              </a:ext>
            </a:extLst>
          </p:cNvPr>
          <p:cNvPicPr>
            <a:picLocks noChangeAspect="1" noChangeArrowheads="1"/>
          </p:cNvPicPr>
          <p:nvPr/>
        </p:nvPicPr>
        <p:blipFill>
          <a:blip r:embed="rId4"/>
          <a:srcRect/>
          <a:stretch/>
        </p:blipFill>
        <p:spPr bwMode="auto">
          <a:xfrm>
            <a:off x="-7656" y="-52351"/>
            <a:ext cx="9144000" cy="601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AFF9FE3-F9C5-4CBE-B88F-E148F99F7F0E}"/>
              </a:ext>
            </a:extLst>
          </p:cNvPr>
          <p:cNvPicPr>
            <a:picLocks noChangeAspect="1"/>
          </p:cNvPicPr>
          <p:nvPr/>
        </p:nvPicPr>
        <p:blipFill>
          <a:blip r:embed="rId5"/>
          <a:stretch>
            <a:fillRect/>
          </a:stretch>
        </p:blipFill>
        <p:spPr>
          <a:xfrm>
            <a:off x="242058" y="259370"/>
            <a:ext cx="1724387" cy="1972100"/>
          </a:xfrm>
          <a:prstGeom prst="rect">
            <a:avLst/>
          </a:prstGeom>
        </p:spPr>
      </p:pic>
      <p:sp>
        <p:nvSpPr>
          <p:cNvPr id="13" name="Rectangle 12">
            <a:extLst>
              <a:ext uri="{FF2B5EF4-FFF2-40B4-BE49-F238E27FC236}">
                <a16:creationId xmlns:a16="http://schemas.microsoft.com/office/drawing/2014/main" id="{EA682500-340D-452E-9D4D-B2410787AE01}"/>
              </a:ext>
            </a:extLst>
          </p:cNvPr>
          <p:cNvSpPr/>
          <p:nvPr/>
        </p:nvSpPr>
        <p:spPr>
          <a:xfrm>
            <a:off x="352858" y="2820896"/>
            <a:ext cx="7276723" cy="2677656"/>
          </a:xfrm>
          <a:prstGeom prst="rect">
            <a:avLst/>
          </a:prstGeom>
          <a:effectLst/>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Recruitment pack for:</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Head of Grassroots Engagement </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Mary’s Meals UK</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March 2022</a:t>
            </a:r>
          </a:p>
        </p:txBody>
      </p:sp>
      <p:pic>
        <p:nvPicPr>
          <p:cNvPr id="14" name="Picture 13">
            <a:extLst>
              <a:ext uri="{FF2B5EF4-FFF2-40B4-BE49-F238E27FC236}">
                <a16:creationId xmlns:a16="http://schemas.microsoft.com/office/drawing/2014/main" id="{20787824-ABE8-48BE-8BD7-2641B47B209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238931" y="4490127"/>
            <a:ext cx="2781300" cy="1310640"/>
          </a:xfrm>
          <a:prstGeom prst="rect">
            <a:avLst/>
          </a:prstGeom>
          <a:noFill/>
          <a:ln>
            <a:noFill/>
          </a:ln>
        </p:spPr>
      </p:pic>
    </p:spTree>
    <p:extLst>
      <p:ext uri="{BB962C8B-B14F-4D97-AF65-F5344CB8AC3E}">
        <p14:creationId xmlns:p14="http://schemas.microsoft.com/office/powerpoint/2010/main" val="3853910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9C4B7C-D780-49EE-8953-8AA3D059CBCF}"/>
              </a:ext>
            </a:extLst>
          </p:cNvPr>
          <p:cNvPicPr>
            <a:picLocks noChangeAspect="1"/>
          </p:cNvPicPr>
          <p:nvPr/>
        </p:nvPicPr>
        <p:blipFill rotWithShape="1">
          <a:blip r:embed="rId3"/>
          <a:srcRect l="26880" r="10209"/>
          <a:stretch/>
        </p:blipFill>
        <p:spPr>
          <a:xfrm flipH="1" flipV="1">
            <a:off x="4572000" y="813544"/>
            <a:ext cx="4572000" cy="5389352"/>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14185"/>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32265" y="776377"/>
            <a:ext cx="4445360" cy="5564600"/>
          </a:xfrm>
          <a:prstGeom prst="rect">
            <a:avLst/>
          </a:prstGeom>
        </p:spPr>
        <p:txBody>
          <a:bodyPr wrap="square">
            <a:spAutoFit/>
          </a:bodyPr>
          <a:lstStyle/>
          <a:p>
            <a:r>
              <a:rPr lang="en-GB" sz="1270" dirty="0">
                <a:latin typeface="Arial" panose="020B0604020202020204" pitchFamily="34" charset="0"/>
                <a:ea typeface="Calibri" panose="020F0502020204030204" pitchFamily="34" charset="0"/>
                <a:cs typeface="Times New Roman" panose="02020603050405020304" pitchFamily="18" charset="0"/>
              </a:rPr>
              <a:t>In January 2015, to recognise the incredible growth of the Mary’s Meals movement around the world and to facilitate future growth in new countries, another entity – Mary’s Meals International (or ‘MMI’) – was formed. </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new organisation assumed responsibility for directly delivering our programmes and for coordinating the growing number of Mary’s Meals organisations around the world, aimed at either awareness-raising or programme delivery.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structural change saw Mary’s Meals UK become the global movement’s largest fundraising organisation and enabled it to focus even more passionately on its mission to tell our story across Scotland, England, Northern Ireland and Wales, and empower more people to help us reach the next hungry child by offering their money, goods, skills, time or prayer.</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Today, Mary’s Meals UK raises awareness and funds under the direction of the executive director, and through the passion, commitment and dedication of our volunteers and staff, led by the director of communications, director of supporter engagement and income, and the director of finance and operations. We currently have offices in Glasgow, </a:t>
            </a:r>
            <a:r>
              <a:rPr lang="en-GB" sz="1270" dirty="0" err="1">
                <a:latin typeface="Arial" panose="020B0604020202020204" pitchFamily="34" charset="0"/>
                <a:ea typeface="Calibri" panose="020F0502020204030204" pitchFamily="34" charset="0"/>
                <a:cs typeface="Times New Roman" panose="02020603050405020304" pitchFamily="18" charset="0"/>
              </a:rPr>
              <a:t>Dalmally</a:t>
            </a:r>
            <a:r>
              <a:rPr lang="en-GB" sz="1270" dirty="0">
                <a:latin typeface="Arial" panose="020B0604020202020204" pitchFamily="34" charset="0"/>
                <a:ea typeface="Calibri" panose="020F0502020204030204" pitchFamily="34" charset="0"/>
                <a:cs typeface="Times New Roman" panose="02020603050405020304" pitchFamily="18" charset="0"/>
              </a:rPr>
              <a:t> and London with a hybrid working practice of three days at home, two days in the office. </a:t>
            </a:r>
          </a:p>
        </p:txBody>
      </p:sp>
      <p:sp>
        <p:nvSpPr>
          <p:cNvPr id="16" name="Rectangle 15">
            <a:extLst>
              <a:ext uri="{FF2B5EF4-FFF2-40B4-BE49-F238E27FC236}">
                <a16:creationId xmlns:a16="http://schemas.microsoft.com/office/drawing/2014/main" id="{C4993362-2286-435A-92F2-013CC2C815D3}"/>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9D790A96-D10F-4F43-83C6-78E23FA3FCA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58963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ll screen preview">
            <a:extLst>
              <a:ext uri="{FF2B5EF4-FFF2-40B4-BE49-F238E27FC236}">
                <a16:creationId xmlns:a16="http://schemas.microsoft.com/office/drawing/2014/main" id="{7650B628-1E5A-4C6E-9785-D491869BD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985" y="1466545"/>
            <a:ext cx="2847975" cy="42862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outline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2933" y="6442963"/>
            <a:ext cx="9149758" cy="415037"/>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a:extLst>
              <a:ext uri="{FF2B5EF4-FFF2-40B4-BE49-F238E27FC236}">
                <a16:creationId xmlns:a16="http://schemas.microsoft.com/office/drawing/2014/main" id="{54BE68AE-F7BC-4D30-B04E-B663006A9EC3}"/>
              </a:ext>
            </a:extLst>
          </p:cNvPr>
          <p:cNvSpPr/>
          <p:nvPr/>
        </p:nvSpPr>
        <p:spPr>
          <a:xfrm>
            <a:off x="243040" y="1021148"/>
            <a:ext cx="6417067" cy="5801588"/>
          </a:xfrm>
          <a:prstGeom prst="rect">
            <a:avLst/>
          </a:prstGeom>
        </p:spPr>
        <p:txBody>
          <a:bodyPr wrap="square" lIns="91440" tIns="45720" rIns="91440" bIns="45720" anchor="t">
            <a:spAutoFit/>
          </a:bodyPr>
          <a:lstStyle/>
          <a:p>
            <a:r>
              <a:rPr lang="en-GB" sz="1200" b="1" dirty="0">
                <a:latin typeface="Arial" panose="020B0604020202020204" pitchFamily="34" charset="0"/>
                <a:cs typeface="Arial" panose="020B0604020202020204" pitchFamily="34" charset="0"/>
              </a:rPr>
              <a:t>Role title:	</a:t>
            </a:r>
            <a:r>
              <a:rPr lang="en-GB" sz="1200" dirty="0">
                <a:latin typeface="Arial" panose="020B0604020202020204" pitchFamily="34" charset="0"/>
                <a:cs typeface="Arial" panose="020B0604020202020204" pitchFamily="34" charset="0"/>
              </a:rPr>
              <a:t>Head of Grassroots Engagement</a:t>
            </a:r>
          </a:p>
          <a:p>
            <a:endParaRPr lang="en-GB" sz="1200" dirty="0">
              <a:latin typeface="Arial" panose="020B0604020202020204" pitchFamily="34" charset="0"/>
              <a:cs typeface="Arial" panose="020B0604020202020204" pitchFamily="34" charset="0"/>
            </a:endParaRPr>
          </a:p>
          <a:p>
            <a:r>
              <a:rPr lang="en-GB" sz="1200" b="1" dirty="0">
                <a:latin typeface="Arial"/>
                <a:cs typeface="Arial"/>
              </a:rPr>
              <a:t>Location: 	</a:t>
            </a:r>
            <a:r>
              <a:rPr lang="en-GB" sz="1200" dirty="0">
                <a:latin typeface="Arial"/>
                <a:cs typeface="Arial"/>
              </a:rPr>
              <a:t>Home-working from anywhere in the UK or hybrid/office working from </a:t>
            </a:r>
          </a:p>
          <a:p>
            <a:r>
              <a:rPr lang="en-GB" sz="1200" dirty="0">
                <a:latin typeface="Arial"/>
                <a:cs typeface="Arial"/>
              </a:rPr>
              <a:t>	our Glasgow or London office</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Contract:	</a:t>
            </a:r>
            <a:r>
              <a:rPr lang="en-GB" sz="1200" dirty="0">
                <a:latin typeface="Arial" panose="020B0604020202020204" pitchFamily="34" charset="0"/>
                <a:cs typeface="Arial" panose="020B0604020202020204" pitchFamily="34" charset="0"/>
              </a:rPr>
              <a:t>Full time, permanent (37.5 hours per week)</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Salary:	</a:t>
            </a:r>
            <a:r>
              <a:rPr lang="en-GB" sz="1200" dirty="0">
                <a:latin typeface="Arial" panose="020B0604020202020204" pitchFamily="34" charset="0"/>
                <a:cs typeface="Arial" panose="020B0604020202020204" pitchFamily="34" charset="0"/>
              </a:rPr>
              <a:t>c. £46,093 - £50,676</a:t>
            </a:r>
          </a:p>
          <a:p>
            <a:r>
              <a:rPr lang="en-GB" sz="1200" dirty="0">
                <a:latin typeface="Arial" panose="020B0604020202020204" pitchFamily="34" charset="0"/>
                <a:cs typeface="Arial" panose="020B0604020202020204" pitchFamily="34" charset="0"/>
              </a:rPr>
              <a:t> 	</a:t>
            </a:r>
          </a:p>
          <a:p>
            <a:r>
              <a:rPr lang="en-GB" sz="1200" b="1" dirty="0">
                <a:latin typeface="Arial" panose="020B0604020202020204" pitchFamily="34" charset="0"/>
                <a:cs typeface="Arial" panose="020B0604020202020204" pitchFamily="34" charset="0"/>
              </a:rPr>
              <a:t>Benefits: 	</a:t>
            </a:r>
            <a:r>
              <a:rPr lang="en-GB" sz="1200" dirty="0">
                <a:latin typeface="Arial" panose="020B0604020202020204" pitchFamily="34" charset="0"/>
                <a:cs typeface="Arial" panose="020B0604020202020204" pitchFamily="34" charset="0"/>
              </a:rPr>
              <a:t>Flexible working, 34 days’ annual leave </a:t>
            </a:r>
          </a:p>
          <a:p>
            <a:r>
              <a:rPr lang="en-GB" sz="1200" dirty="0">
                <a:latin typeface="Arial" panose="020B0604020202020204" pitchFamily="34" charset="0"/>
                <a:cs typeface="Arial" panose="020B0604020202020204" pitchFamily="34" charset="0"/>
              </a:rPr>
              <a:t>	(including public holidays), and a </a:t>
            </a:r>
          </a:p>
          <a:p>
            <a:r>
              <a:rPr lang="en-GB" sz="1200" dirty="0">
                <a:latin typeface="Arial" panose="020B0604020202020204" pitchFamily="34" charset="0"/>
                <a:cs typeface="Arial" panose="020B0604020202020204" pitchFamily="34" charset="0"/>
              </a:rPr>
              <a:t>	non-contributory pension with employer 	contributions of 8%. </a:t>
            </a:r>
          </a:p>
          <a:p>
            <a:r>
              <a:rPr lang="en-GB" sz="1200" dirty="0">
                <a:latin typeface="Arial" panose="020B0604020202020204" pitchFamily="34" charset="0"/>
                <a:cs typeface="Arial" panose="020B0604020202020204" pitchFamily="34" charset="0"/>
              </a:rPr>
              <a:t>	For more information on what we offer, </a:t>
            </a:r>
            <a:r>
              <a:rPr lang="en-GB" sz="1200">
                <a:latin typeface="Arial" panose="020B0604020202020204" pitchFamily="34" charset="0"/>
                <a:cs typeface="Arial" panose="020B0604020202020204" pitchFamily="34" charset="0"/>
              </a:rPr>
              <a:t>please visit </a:t>
            </a:r>
            <a:r>
              <a:rPr lang="en-GB" sz="1200">
                <a:latin typeface="Arial" panose="020B0604020202020204" pitchFamily="34" charset="0"/>
                <a:cs typeface="Arial" panose="020B0604020202020204" pitchFamily="34" charset="0"/>
                <a:hlinkClick r:id="rId4"/>
              </a:rPr>
              <a:t>our website</a:t>
            </a:r>
            <a:r>
              <a:rPr lang="en-GB" sz="1200">
                <a:latin typeface="Arial" panose="020B0604020202020204" pitchFamily="34" charset="0"/>
                <a:cs typeface="Arial" panose="020B0604020202020204" pitchFamily="34" charset="0"/>
              </a:rPr>
              <a:t>.</a:t>
            </a:r>
          </a:p>
          <a:p>
            <a:endParaRPr lang="en-GB" sz="115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Reports to:	</a:t>
            </a:r>
            <a:r>
              <a:rPr lang="en-GB" sz="1200" dirty="0">
                <a:latin typeface="Arial" panose="020B0604020202020204" pitchFamily="34" charset="0"/>
                <a:cs typeface="Arial" panose="020B0604020202020204" pitchFamily="34" charset="0"/>
              </a:rPr>
              <a:t>Director of Supporter Engagement &amp; Income</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Direct reports: </a:t>
            </a:r>
            <a:r>
              <a:rPr lang="en-GB" sz="1200" dirty="0">
                <a:latin typeface="Arial" panose="020B0604020202020204" pitchFamily="34" charset="0"/>
                <a:cs typeface="Arial" panose="020B0604020202020204" pitchFamily="34" charset="0"/>
              </a:rPr>
              <a:t>4x Regionally based Supporter Engagement Managers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Key relationships:	</a:t>
            </a: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Internal:</a:t>
            </a:r>
            <a:r>
              <a:rPr lang="en-GB" sz="1200" dirty="0">
                <a:latin typeface="Arial" panose="020B0604020202020204" pitchFamily="34" charset="0"/>
                <a:cs typeface="Arial" panose="020B0604020202020204" pitchFamily="34" charset="0"/>
              </a:rPr>
              <a:t> Head of Communications, </a:t>
            </a:r>
          </a:p>
          <a:p>
            <a:r>
              <a:rPr lang="en-GB" sz="1200" dirty="0">
                <a:latin typeface="Arial" panose="020B0604020202020204" pitchFamily="34" charset="0"/>
                <a:cs typeface="Arial" panose="020B0604020202020204" pitchFamily="34" charset="0"/>
              </a:rPr>
              <a:t>	Head of Supporter Care, </a:t>
            </a:r>
          </a:p>
          <a:p>
            <a:r>
              <a:rPr lang="en-GB" sz="1200" dirty="0">
                <a:latin typeface="Arial" panose="020B0604020202020204" pitchFamily="34" charset="0"/>
                <a:cs typeface="Arial" panose="020B0604020202020204" pitchFamily="34" charset="0"/>
              </a:rPr>
              <a:t>	Head of Major Giving &amp; Partnerships, </a:t>
            </a:r>
          </a:p>
          <a:p>
            <a:r>
              <a:rPr lang="en-GB" sz="1200" dirty="0">
                <a:latin typeface="Arial" panose="020B0604020202020204" pitchFamily="34" charset="0"/>
                <a:cs typeface="Arial" panose="020B0604020202020204" pitchFamily="34" charset="0"/>
              </a:rPr>
              <a:t>	Board &amp; Leadership, </a:t>
            </a:r>
          </a:p>
          <a:p>
            <a:r>
              <a:rPr lang="en-GB" sz="1200" dirty="0">
                <a:latin typeface="Arial" panose="020B0604020202020204" pitchFamily="34" charset="0"/>
                <a:cs typeface="Arial" panose="020B0604020202020204" pitchFamily="34" charset="0"/>
              </a:rPr>
              <a:t>	Managers,</a:t>
            </a:r>
          </a:p>
          <a:p>
            <a:r>
              <a:rPr lang="en-GB" sz="1200" dirty="0">
                <a:latin typeface="Arial" panose="020B0604020202020204" pitchFamily="34" charset="0"/>
                <a:cs typeface="Arial" panose="020B0604020202020204" pitchFamily="34" charset="0"/>
              </a:rPr>
              <a:t>	Staff		</a:t>
            </a:r>
          </a:p>
          <a:p>
            <a:r>
              <a:rPr lang="en-GB" sz="1200" dirty="0">
                <a:latin typeface="Arial" panose="020B0604020202020204" pitchFamily="34" charset="0"/>
                <a:cs typeface="Arial" panose="020B0604020202020204" pitchFamily="34" charset="0"/>
              </a:rPr>
              <a:t>	</a:t>
            </a: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External: </a:t>
            </a:r>
            <a:r>
              <a:rPr lang="en-GB" sz="1200" dirty="0">
                <a:latin typeface="Arial" panose="020B0604020202020204" pitchFamily="34" charset="0"/>
                <a:cs typeface="Arial" panose="020B0604020202020204" pitchFamily="34" charset="0"/>
              </a:rPr>
              <a:t>Supporters, Donors, Volunteers, Churches, Schools, other Faith, 	Young and Community groups, Corporates</a:t>
            </a:r>
          </a:p>
          <a:p>
            <a:endParaRPr lang="en-GB" sz="120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	</a:t>
            </a:r>
            <a:endParaRPr lang="en-GB" sz="1150" u="sng"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16035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D69F9F-A5D9-4745-BA19-75642C16A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976" y="803700"/>
            <a:ext cx="5730425" cy="554857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3A6F02C-BB7A-4F88-A59D-141C4F660C86}"/>
              </a:ext>
            </a:extLst>
          </p:cNvPr>
          <p:cNvSpPr/>
          <p:nvPr/>
        </p:nvSpPr>
        <p:spPr>
          <a:xfrm>
            <a:off x="0" y="-8272"/>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8" y="159187"/>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Grassroots team structure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220709" y="772041"/>
            <a:ext cx="4405378" cy="1046440"/>
          </a:xfrm>
          <a:prstGeom prst="rect">
            <a:avLst/>
          </a:prstGeom>
        </p:spPr>
        <p:txBody>
          <a:bodyPr wrap="square" anchor="t">
            <a:spAutoFit/>
          </a:bodyPr>
          <a:lstStyle/>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54388"/>
            <a:ext cx="4572000" cy="1149097"/>
          </a:xfrm>
          <a:prstGeom prst="rect">
            <a:avLst/>
          </a:prstGeom>
        </p:spPr>
        <p:txBody>
          <a:bodyPr>
            <a:spAutoFit/>
          </a:bodyPr>
          <a:lstStyle/>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C656431-14EC-46B9-85C7-B5C7A2E29380}"/>
              </a:ext>
            </a:extLst>
          </p:cNvPr>
          <p:cNvSpPr txBox="1"/>
          <p:nvPr/>
        </p:nvSpPr>
        <p:spPr>
          <a:xfrm>
            <a:off x="4345533" y="858334"/>
            <a:ext cx="4405378" cy="461665"/>
          </a:xfrm>
          <a:prstGeom prst="rect">
            <a:avLst/>
          </a:prstGeom>
          <a:noFill/>
        </p:spPr>
        <p:txBody>
          <a:bodyPr wrap="square" rtlCol="0">
            <a:spAutoFit/>
          </a:bodyPr>
          <a:lstStyle/>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ACAE326-B3DC-4C4D-922E-C1BE805F23E9}"/>
              </a:ext>
            </a:extLst>
          </p:cNvPr>
          <p:cNvSpPr/>
          <p:nvPr/>
        </p:nvSpPr>
        <p:spPr>
          <a:xfrm>
            <a:off x="3765551" y="2238343"/>
            <a:ext cx="1314450" cy="971729"/>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Calibri" panose="020F0502020204030204" pitchFamily="34" charset="0"/>
                <a:cs typeface="Calibri" panose="020F0502020204030204" pitchFamily="34" charset="0"/>
              </a:rPr>
              <a:t>Head of Grassroots Engagement</a:t>
            </a:r>
          </a:p>
        </p:txBody>
      </p:sp>
    </p:spTree>
    <p:extLst>
      <p:ext uri="{BB962C8B-B14F-4D97-AF65-F5344CB8AC3E}">
        <p14:creationId xmlns:p14="http://schemas.microsoft.com/office/powerpoint/2010/main" val="322012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6" y="323680"/>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220709" y="772041"/>
            <a:ext cx="4405378" cy="6494085"/>
          </a:xfrm>
          <a:prstGeom prst="rect">
            <a:avLst/>
          </a:prstGeom>
        </p:spPr>
        <p:txBody>
          <a:bodyPr wrap="square" anchor="t">
            <a:spAutoFit/>
          </a:bodyPr>
          <a:lstStyle/>
          <a:p>
            <a:r>
              <a:rPr lang="en-GB" sz="1400" b="1" dirty="0">
                <a:solidFill>
                  <a:srgbClr val="019CDC"/>
                </a:solidFill>
                <a:latin typeface="Arial" panose="020B0604020202020204" pitchFamily="34" charset="0"/>
                <a:cs typeface="Arial" panose="020B0604020202020204" pitchFamily="34" charset="0"/>
              </a:rPr>
              <a:t>Role overview</a:t>
            </a:r>
          </a:p>
          <a:p>
            <a:r>
              <a:rPr lang="en-GB" sz="1200" dirty="0">
                <a:latin typeface="Arial" panose="020B0604020202020204" pitchFamily="34" charset="0"/>
                <a:cs typeface="Arial" panose="020B0604020202020204" pitchFamily="34" charset="0"/>
              </a:rPr>
              <a:t>A large part of the role will be in leading a team of Supporter Engagement Managers who have significant responsibilities in prioritising the growth and nurturing of the volunteer network and our support across demographics and groupings, through management of their teams.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Working at senior level, the Head of Grassroots Engagement will lead by example, encouraging consistently effective service across a UK-wide team and ensuring that our staff, supporters and volunteers are recruited, inducted, trained, supported, recognised and retained in line with Mary’s Meals values. </a:t>
            </a:r>
          </a:p>
          <a:p>
            <a:endParaRPr lang="en-GB" sz="1400" b="1" dirty="0">
              <a:solidFill>
                <a:srgbClr val="019CDC"/>
              </a:solidFill>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Principal duties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Development and implementation of Mary’s Meals supporter engagement strategy in the UK, aligned to the global strategy</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Ensure that the Mary’s Meals approach is adopted in all supporter, fundraising and volunteer activities and that there is shared understanding in the team of how to build support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Ensure all delivery of activity has the necessary checks in place to protect the good name and values of Mary’s Meals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Lead, develop and manage the team, monitoring and evaluating their activities through set key performance indicators and providing support with staff development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54388"/>
            <a:ext cx="4572000" cy="1149097"/>
          </a:xfrm>
          <a:prstGeom prst="rect">
            <a:avLst/>
          </a:prstGeom>
        </p:spPr>
        <p:txBody>
          <a:bodyPr>
            <a:spAutoFit/>
          </a:bodyPr>
          <a:lstStyle/>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C656431-14EC-46B9-85C7-B5C7A2E29380}"/>
              </a:ext>
            </a:extLst>
          </p:cNvPr>
          <p:cNvSpPr txBox="1"/>
          <p:nvPr/>
        </p:nvSpPr>
        <p:spPr>
          <a:xfrm>
            <a:off x="4345533" y="858334"/>
            <a:ext cx="4405378" cy="461665"/>
          </a:xfrm>
          <a:prstGeom prst="rect">
            <a:avLst/>
          </a:prstGeom>
          <a:noFill/>
        </p:spPr>
        <p:txBody>
          <a:bodyPr wrap="square" rtlCol="0">
            <a:spAutoFit/>
          </a:bodyPr>
          <a:lstStyle/>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FBF3D61-62D2-4F80-B712-C31430A93EC9}"/>
              </a:ext>
            </a:extLst>
          </p:cNvPr>
          <p:cNvSpPr txBox="1"/>
          <p:nvPr/>
        </p:nvSpPr>
        <p:spPr>
          <a:xfrm>
            <a:off x="4555396" y="933127"/>
            <a:ext cx="4586908" cy="5632311"/>
          </a:xfrm>
          <a:prstGeom prst="rect">
            <a:avLst/>
          </a:prstGeom>
          <a:noFill/>
        </p:spPr>
        <p:txBody>
          <a:bodyPr wrap="square">
            <a:spAutoFit/>
          </a:bodyPr>
          <a:lstStyle/>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Contribute to key decision making within the UK team as part of the Extended Leadership team</a:t>
            </a:r>
          </a:p>
          <a:p>
            <a:pPr marL="285750" indent="-285750">
              <a:buFont typeface="Arial" panose="020B0604020202020204" pitchFamily="34" charset="0"/>
              <a:buChar char="•"/>
            </a:pPr>
            <a:endParaRPr lang="en-GB" sz="12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200" dirty="0">
                <a:latin typeface="Arial" panose="020B0604020202020204" pitchFamily="34" charset="0"/>
                <a:ea typeface="Calibri" panose="020F0502020204030204" pitchFamily="34" charset="0"/>
              </a:rPr>
              <a:t>Oversee the continued expansion, enhancement and promotion of key fundraising campaigns such as Sponsor a School</a:t>
            </a:r>
          </a:p>
          <a:p>
            <a:endParaRPr lang="en-GB" sz="12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200" dirty="0">
                <a:effectLst/>
                <a:latin typeface="Arial" panose="020B0604020202020204" pitchFamily="34" charset="0"/>
                <a:ea typeface="Calibri" panose="020F0502020204030204" pitchFamily="34" charset="0"/>
              </a:rPr>
              <a:t>Develop and grow Mary’s Meals grassroots support across the UK, </a:t>
            </a:r>
            <a:r>
              <a:rPr lang="en-GB" sz="1200" dirty="0">
                <a:latin typeface="Arial" panose="020B0604020202020204" pitchFamily="34" charset="0"/>
                <a:ea typeface="Calibri" panose="020F0502020204030204" pitchFamily="34" charset="0"/>
              </a:rPr>
              <a:t>ensuring our network is empowered and enabled, ensuring responsibility of the promotion of our campaigns and materials with our movement</a:t>
            </a:r>
          </a:p>
          <a:p>
            <a:pPr marL="285750" indent="-285750">
              <a:buFont typeface="Arial" panose="020B0604020202020204" pitchFamily="34" charset="0"/>
              <a:buChar char="•"/>
            </a:pPr>
            <a:endParaRPr lang="en-GB" sz="1200" dirty="0">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200" dirty="0">
                <a:latin typeface="Arial" panose="020B0604020202020204" pitchFamily="34" charset="0"/>
              </a:rPr>
              <a:t>Lead and develop support in churches, schools, clubs and other community organisations, allowing for more opportunities for our story to be shared and encourage growth in all parts of the UK</a:t>
            </a:r>
          </a:p>
          <a:p>
            <a:pPr marL="285750" indent="-285750">
              <a:buFont typeface="Arial" panose="020B0604020202020204" pitchFamily="34" charset="0"/>
              <a:buChar char="•"/>
            </a:pPr>
            <a:endParaRPr lang="en-GB" sz="1200" dirty="0">
              <a:latin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rPr>
              <a:t>Proactively identify new opportunities for Mary’s Meals across all types of fundraising and support</a:t>
            </a:r>
          </a:p>
          <a:p>
            <a:pPr marL="285750" indent="-285750">
              <a:buFont typeface="Arial" panose="020B0604020202020204" pitchFamily="34" charset="0"/>
              <a:buChar char="•"/>
            </a:pPr>
            <a:endParaRPr lang="en-GB" sz="1200" dirty="0">
              <a:latin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rPr>
              <a:t>Provide accurate and timely reports, data and analysis to the Director of Supporter Engagement and Income and the wider senior leadership team</a:t>
            </a:r>
          </a:p>
          <a:p>
            <a:pPr marL="285750" indent="-285750">
              <a:buFont typeface="Arial" panose="020B0604020202020204" pitchFamily="34" charset="0"/>
              <a:buChar char="•"/>
            </a:pPr>
            <a:endParaRPr lang="en-GB" sz="1200" dirty="0">
              <a:latin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rPr>
              <a:t>Lead on volunteer strategy, management and support</a:t>
            </a:r>
          </a:p>
          <a:p>
            <a:pPr marL="285750" indent="-285750">
              <a:buFont typeface="Arial" panose="020B0604020202020204" pitchFamily="34" charset="0"/>
              <a:buChar char="•"/>
            </a:pPr>
            <a:endParaRPr lang="en-GB" sz="1200" dirty="0">
              <a:latin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rPr>
              <a:t>Develop strong working relationships with colleagues to ensure supporter engagement plans are understood and supported</a:t>
            </a:r>
          </a:p>
          <a:p>
            <a:pPr marL="285750" indent="-285750">
              <a:buFont typeface="Arial" panose="020B0604020202020204" pitchFamily="34" charset="0"/>
              <a:buChar char="•"/>
            </a:pPr>
            <a:endParaRPr lang="en-GB" sz="1200" dirty="0">
              <a:latin typeface="Arial" panose="020B0604020202020204" pitchFamily="34" charset="0"/>
            </a:endParaRPr>
          </a:p>
        </p:txBody>
      </p:sp>
    </p:spTree>
    <p:extLst>
      <p:ext uri="{BB962C8B-B14F-4D97-AF65-F5344CB8AC3E}">
        <p14:creationId xmlns:p14="http://schemas.microsoft.com/office/powerpoint/2010/main" val="2590065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244755"/>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44426" y="966564"/>
            <a:ext cx="4442903" cy="3570208"/>
          </a:xfrm>
          <a:prstGeom prst="rect">
            <a:avLst/>
          </a:prstGeom>
        </p:spPr>
        <p:txBody>
          <a:bodyPr wrap="square">
            <a:spAutoFit/>
          </a:bodyPr>
          <a:lstStyle/>
          <a:p>
            <a:endParaRPr lang="en-GB" sz="14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rPr>
              <a:t>Contribute to the development and execution of key fundraising campaigns in close partnership with the global fundraising team</a:t>
            </a:r>
            <a:endParaRPr lang="en-GB" sz="1200" dirty="0"/>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closely with the UK communications team in the production of fundraising resources, ensuring consistency of Mary’s Meals’ messages and materials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Act as an ambassador for Mary’s Meals, representing the organisation at public engagements and supporter events and where necessary, delivering speeches or presentations to a wide range of audiences.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729704"/>
          </a:xfrm>
          <a:prstGeom prst="rect">
            <a:avLst/>
          </a:prstGeom>
        </p:spPr>
        <p:txBody>
          <a:bodyPr wrap="square">
            <a:spAutoFit/>
          </a:bodyPr>
          <a:lstStyle/>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14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14</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4" name="Rectangle 3">
            <a:extLst>
              <a:ext uri="{FF2B5EF4-FFF2-40B4-BE49-F238E27FC236}">
                <a16:creationId xmlns:a16="http://schemas.microsoft.com/office/drawing/2014/main" id="{D51FD4E1-F273-4305-ABE2-B001C7D2B68E}"/>
              </a:ext>
            </a:extLst>
          </p:cNvPr>
          <p:cNvSpPr/>
          <p:nvPr/>
        </p:nvSpPr>
        <p:spPr>
          <a:xfrm>
            <a:off x="4431526" y="890465"/>
            <a:ext cx="4572000" cy="830997"/>
          </a:xfrm>
          <a:prstGeom prst="rect">
            <a:avLst/>
          </a:prstGeom>
        </p:spPr>
        <p:txBody>
          <a:bodyPr>
            <a:spAutoFit/>
          </a:bodyPr>
          <a:lstStyle/>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71AB33D-27D3-4D7D-A0F1-989A81EB5C65}"/>
              </a:ext>
            </a:extLst>
          </p:cNvPr>
          <p:cNvPicPr>
            <a:picLocks noChangeAspect="1"/>
          </p:cNvPicPr>
          <p:nvPr/>
        </p:nvPicPr>
        <p:blipFill rotWithShape="1">
          <a:blip r:embed="rId4"/>
          <a:srcRect t="5483" b="5807"/>
          <a:stretch/>
        </p:blipFill>
        <p:spPr>
          <a:xfrm>
            <a:off x="4701096" y="776377"/>
            <a:ext cx="4442903" cy="5463686"/>
          </a:xfrm>
          <a:prstGeom prst="rect">
            <a:avLst/>
          </a:prstGeom>
        </p:spPr>
      </p:pic>
    </p:spTree>
    <p:extLst>
      <p:ext uri="{BB962C8B-B14F-4D97-AF65-F5344CB8AC3E}">
        <p14:creationId xmlns:p14="http://schemas.microsoft.com/office/powerpoint/2010/main" val="1906751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23966"/>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59734" y="811832"/>
            <a:ext cx="4304681" cy="5663089"/>
          </a:xfrm>
          <a:prstGeom prst="rect">
            <a:avLst/>
          </a:prstGeom>
        </p:spPr>
        <p:txBody>
          <a:bodyPr wrap="square">
            <a:spAutoFit/>
          </a:bodyPr>
          <a:lstStyle/>
          <a:p>
            <a:r>
              <a:rPr lang="en-GB" sz="1400" b="1" dirty="0">
                <a:solidFill>
                  <a:srgbClr val="019CDC"/>
                </a:solidFill>
                <a:latin typeface="Arial" panose="020B0604020202020204" pitchFamily="34" charset="0"/>
                <a:cs typeface="Arial" panose="020B0604020202020204" pitchFamily="34" charset="0"/>
              </a:rPr>
              <a:t>Essential </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At least five years’ experience working within a senior fundraising role</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Proven ability and experience of able managing and developing the capabilities of driven, bright and diverse teams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Mature and well-developed interpersonal skills, with demonstratable experience in persuading and influencing others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establish, develop and nurture collaborative relationships at all levels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Engaging and inspiring communication skills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Highly strategic with the ability to analyse, interpret and use data to plan for the future</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Strong management and leadership skills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Sound knowledge of legislation, regulations and financial issues related to fundraising</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Relationship management of senior stakeholders, donor relations, key accounts or similar high-level engagements</a:t>
            </a:r>
          </a:p>
          <a:p>
            <a:pPr marL="285750" indent="-285750">
              <a:buFont typeface="Arial" panose="020B0604020202020204" pitchFamily="34" charset="0"/>
              <a:buChar char="•"/>
            </a:pPr>
            <a:endParaRPr lang="en-GB" sz="1200" dirty="0">
              <a:solidFill>
                <a:srgbClr val="FF0000"/>
              </a:solidFill>
              <a:latin typeface="Arial" panose="020B0604020202020204" pitchFamily="34" charset="0"/>
              <a:cs typeface="Arial" panose="020B0604020202020204" pitchFamily="34" charset="0"/>
            </a:endParaRPr>
          </a:p>
          <a:p>
            <a:endParaRPr lang="en-GB" sz="1200" dirty="0">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15</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TextBox 2">
            <a:extLst>
              <a:ext uri="{FF2B5EF4-FFF2-40B4-BE49-F238E27FC236}">
                <a16:creationId xmlns:a16="http://schemas.microsoft.com/office/drawing/2014/main" id="{32C388D8-AB9A-46A6-9CD6-2E44B0C644D2}"/>
              </a:ext>
            </a:extLst>
          </p:cNvPr>
          <p:cNvSpPr txBox="1"/>
          <p:nvPr/>
        </p:nvSpPr>
        <p:spPr>
          <a:xfrm>
            <a:off x="4451769" y="811832"/>
            <a:ext cx="4519851" cy="2523768"/>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speak publicly in an inspiring and engaging manner</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monitoring and reporting against agreed strategy</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representing an organisation to key supporters, funders and stakeholders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Senior management experience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Desirable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working in a charity or not for profit organisation</a:t>
            </a:r>
          </a:p>
        </p:txBody>
      </p:sp>
      <p:pic>
        <p:nvPicPr>
          <p:cNvPr id="1028" name="Picture 4" descr="Full screen preview">
            <a:extLst>
              <a:ext uri="{FF2B5EF4-FFF2-40B4-BE49-F238E27FC236}">
                <a16:creationId xmlns:a16="http://schemas.microsoft.com/office/drawing/2014/main" id="{80143F6A-4A38-4197-A59B-4C4C2C0D8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149" y="3308946"/>
            <a:ext cx="4304680" cy="286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399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dirty="0">
                <a:solidFill>
                  <a:schemeClr val="bg1"/>
                </a:solidFill>
                <a:latin typeface="Arial" panose="020B0604020202020204" pitchFamily="34" charset="0"/>
                <a:cs typeface="Arial" panose="020B0604020202020204" pitchFamily="34" charset="0"/>
              </a:rPr>
              <a:t>Mary’s Meals UK manager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89416" y="6530345"/>
            <a:ext cx="354584"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16</a:t>
            </a:r>
          </a:p>
        </p:txBody>
      </p:sp>
      <p:sp>
        <p:nvSpPr>
          <p:cNvPr id="12" name="Rectangle 11">
            <a:extLst>
              <a:ext uri="{FF2B5EF4-FFF2-40B4-BE49-F238E27FC236}">
                <a16:creationId xmlns:a16="http://schemas.microsoft.com/office/drawing/2014/main" id="{62FE79D3-B375-4B1B-81E7-BA99BEBA2BB5}"/>
              </a:ext>
            </a:extLst>
          </p:cNvPr>
          <p:cNvSpPr/>
          <p:nvPr/>
        </p:nvSpPr>
        <p:spPr>
          <a:xfrm>
            <a:off x="407588" y="907215"/>
            <a:ext cx="4041075" cy="5047536"/>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Managers at Mary’s Meals UK approach their role in line with our 7S competency model:</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1. Self</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myself and set stretching goals</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2. Service</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work to ensure our future will be even better than our past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3. Simplicity</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74191"/>
            <a:ext cx="4530018" cy="5632311"/>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 </a:t>
            </a:r>
            <a:r>
              <a:rPr lang="en-GB" sz="1400" b="1" dirty="0">
                <a:solidFill>
                  <a:srgbClr val="019CDC"/>
                </a:solidFill>
                <a:latin typeface="Arial" panose="020B0604020202020204" pitchFamily="34" charset="0"/>
                <a:cs typeface="Arial" panose="020B0604020202020204" pitchFamily="34" charset="0"/>
              </a:rPr>
              <a:t>4. Stewardship</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pay attention to the things that matter most;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(a) our physical resources; (b) our people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happy to be held accountable and to hold others to account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5. Strategy</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help others to work in ways that have the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strategy and translate it into action</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6. Strengthen</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create a positive work environment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increase the capabilities of my team</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help people manage their careers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find and develop next-generation talent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7. Success</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ensure my team is technically competent and developing</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high performing teams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a catalyst for change</a:t>
            </a:r>
          </a:p>
        </p:txBody>
      </p:sp>
    </p:spTree>
    <p:extLst>
      <p:ext uri="{BB962C8B-B14F-4D97-AF65-F5344CB8AC3E}">
        <p14:creationId xmlns:p14="http://schemas.microsoft.com/office/powerpoint/2010/main" val="1448997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01445"/>
            <a:ext cx="9144000" cy="6274124"/>
          </a:xfrm>
          <a:prstGeom prst="rect">
            <a:avLst/>
          </a:prstGeom>
        </p:spPr>
      </p:pic>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1EDD56B-D27E-49BD-851F-BFB0A5D756BF}"/>
              </a:ext>
            </a:extLst>
          </p:cNvPr>
          <p:cNvSpPr/>
          <p:nvPr/>
        </p:nvSpPr>
        <p:spPr>
          <a:xfrm>
            <a:off x="4491593" y="1201940"/>
            <a:ext cx="4480027" cy="4924425"/>
          </a:xfrm>
          <a:prstGeom prst="rect">
            <a:avLst/>
          </a:prstGeom>
        </p:spPr>
        <p:txBody>
          <a:bodyPr wrap="square">
            <a:spAutoFit/>
          </a:bodyPr>
          <a:lstStyle/>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Head of Grassroots Engagement, based at Mary’s Meals UK, please send a tailored CV and covering letter to: </a:t>
            </a:r>
            <a:r>
              <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Jobs@marysmeals.org</a:t>
            </a:r>
            <a:endPar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should make a compelling case for why you feel motivated to apply for this role within Mary’s Meals UK, as well as giving a concise overview of your most relevant skills and experience, and should fill no more than two pages of A4.</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Closing date for applications:</a:t>
            </a:r>
          </a:p>
          <a:p>
            <a:endParaRPr lang="en-GB" sz="1300"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Wednesday 30</a:t>
            </a:r>
            <a:r>
              <a:rPr lang="en-GB" sz="1300" b="1" baseline="30000"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t>
            </a:r>
            <a:r>
              <a:rPr lang="en-GB" sz="13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March</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If you have any special requirements or adjustments before an interview, please let us know. </a:t>
            </a:r>
          </a:p>
          <a:p>
            <a:endParaRPr lang="en-GB" sz="1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2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second interview stage may be required.</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17</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31438-E90F-48E2-89A4-FFC35AE13D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965"/>
            <a:ext cx="9144000" cy="608407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6</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57200" y="1322943"/>
            <a:ext cx="3860074" cy="4225772"/>
          </a:xfrm>
          <a:prstGeom prst="rect">
            <a:avLst/>
          </a:prstGeom>
          <a:noFill/>
          <a:effectLst/>
        </p:spPr>
        <p:txBody>
          <a:bodyPr wrap="square" rtlCol="0">
            <a:spAutoFit/>
          </a:bodyPr>
          <a:lstStyle/>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7</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specification</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17</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5FC92-AA35-4AD4-89DA-A64D3E87EA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77028" y="705708"/>
            <a:ext cx="4871022" cy="55408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950033"/>
            <a:ext cx="4007117" cy="5386090"/>
          </a:xfrm>
          <a:prstGeom prst="rect">
            <a:avLst/>
          </a:prstGeom>
        </p:spPr>
        <p:txBody>
          <a:bodyPr wrap="square" anchor="t">
            <a:spAutoFit/>
          </a:bodyPr>
          <a:lstStyle/>
          <a:p>
            <a:r>
              <a:rPr lang="en-GB" sz="1300" dirty="0">
                <a:latin typeface="Arial"/>
                <a:ea typeface="Calibri" panose="020F0502020204030204" pitchFamily="34" charset="0"/>
                <a:cs typeface="Times New Roman"/>
              </a:rPr>
              <a:t>Thank you so much for your interest in joining the Mary’s Meals family. As you consider making an application for the role of Head of Grassroots Engagement with Mary’s Meals UK, I hope you find this pack helpful, encouraging, and exciting.</a:t>
            </a:r>
            <a:endParaRPr lang="en-GB" sz="900" dirty="0">
              <a:latin typeface="Arial"/>
              <a:ea typeface="Calibri" panose="020F0502020204030204" pitchFamily="34" charset="0"/>
              <a:cs typeface="Times New Roman"/>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a:t>
            </a:r>
            <a:r>
              <a:rPr lang="en-GB" sz="1300" dirty="0">
                <a:latin typeface="Arial" panose="020B0604020202020204" pitchFamily="34" charset="0"/>
                <a:cs typeface="Times New Roman" panose="02020603050405020304" pitchFamily="18" charset="0"/>
              </a:rPr>
              <a:t>2,058,099 children across 20 programme countries (including Malawi, Liberia, Zambia, Haiti, South Sudan, and Syria) with a nutritious daily meal in school.</a:t>
            </a: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94F6DE9-8664-4E57-912A-B07492013552}"/>
              </a:ext>
            </a:extLst>
          </p:cNvPr>
          <p:cNvSpPr/>
          <p:nvPr/>
        </p:nvSpPr>
        <p:spPr>
          <a:xfrm>
            <a:off x="132263" y="868290"/>
            <a:ext cx="4470474" cy="5764655"/>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None of this would be possible without the incredible generosity of our supporters all over the world, who give freely of their time, money, skills, and prayer. In Malawi alone, we have 80,000 volunteers who rise early each day to serve Mary’s Meals to children in their community.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And, across Mary’s Meals’ dozen or so ‘national affiliate’ countries, in which we raise awareness and funds for our work (including the UK, USA, Austria, Germany, Ireland, Croatia and Canada), thousands of people amaze and inspire us every day with their ‘little acts of love’, spreading the word about Mary’s Meals in their local communities and raising money to feed more children.</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r>
              <a:rPr lang="en-GB" sz="1270" dirty="0">
                <a:latin typeface="Arial" panose="020B0604020202020204" pitchFamily="34" charset="0"/>
                <a:ea typeface="Calibri" panose="020F0502020204030204" pitchFamily="34" charset="0"/>
                <a:cs typeface="Times New Roman" panose="02020603050405020304" pitchFamily="18" charset="0"/>
              </a:rPr>
              <a:t>We do this while working very closely and collaboratively with our colleagues at Mary’s Meals International, the organisation which co-ordinates the global movement and directly manages our school feeding programmes.</a:t>
            </a:r>
          </a:p>
          <a:p>
            <a:pPr algn="just">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2699FB-13BF-41A5-8C8A-CA420C49A0C9}"/>
              </a:ext>
            </a:extLst>
          </p:cNvPr>
          <p:cNvSpPr/>
          <p:nvPr/>
        </p:nvSpPr>
        <p:spPr>
          <a:xfrm>
            <a:off x="4666766" y="868290"/>
            <a:ext cx="4361059" cy="5858527"/>
          </a:xfrm>
          <a:prstGeom prst="rect">
            <a:avLst/>
          </a:prstGeom>
        </p:spPr>
        <p:txBody>
          <a:bodyPr wrap="square">
            <a:spAutoFit/>
          </a:bodyPr>
          <a:lstStyle/>
          <a:p>
            <a:r>
              <a:rPr lang="en-GB" sz="1270" dirty="0">
                <a:effectLst/>
                <a:latin typeface="Arial" panose="020B0604020202020204" pitchFamily="34" charset="0"/>
                <a:ea typeface="Calibri" panose="020F0502020204030204" pitchFamily="34" charset="0"/>
                <a:cs typeface="Arial" panose="020B0604020202020204" pitchFamily="34" charset="0"/>
              </a:rPr>
              <a:t>The Head of Grassroots Engagement is a vitally important position which will help us to develop and grow the Mary’s Meals movement across the UK. If successful, you will be responsible for developing the Supporter Engagement strategy, leading a team to engage communities. You will help inspire Volunteers, Supporters, Churches, Schools, other Faith, Youth and Community Groups and Corporates; and help to deliver fundraising and stewardship campaigns, to help us feed more children. </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With more than 58 million children out of school around the world and a further 73 million attending school so hungry that they are unable to concentrate and learn, our work is only just beginning. Will you play a crucial part in shaping the future of Mary’s Meals UK and, with it, the lives of so many people who both contribute to and benefit from this incredible work of love, joy, and hope?</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I look forward to hearing </a:t>
            </a:r>
            <a:r>
              <a:rPr lang="en-GB" sz="1270" i="1" dirty="0">
                <a:latin typeface="Arial" panose="020B0604020202020204" pitchFamily="34" charset="0"/>
                <a:ea typeface="Calibri" panose="020F0502020204030204" pitchFamily="34" charset="0"/>
                <a:cs typeface="Times New Roman" panose="02020603050405020304" pitchFamily="18" charset="0"/>
              </a:rPr>
              <a:t>your</a:t>
            </a:r>
            <a:r>
              <a:rPr lang="en-GB" sz="1270" dirty="0">
                <a:latin typeface="Arial" panose="020B0604020202020204" pitchFamily="34" charset="0"/>
                <a:ea typeface="Calibri" panose="020F0502020204030204" pitchFamily="34" charset="0"/>
                <a:cs typeface="Times New Roman" panose="02020603050405020304" pitchFamily="18" charset="0"/>
              </a:rPr>
              <a:t> story.</a:t>
            </a: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Daniel Adams</a:t>
            </a: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Executive Director, Mary’s Meals UK</a:t>
            </a:r>
          </a:p>
          <a:p>
            <a:pPr algn="just">
              <a:spcAft>
                <a:spcPts val="0"/>
              </a:spcAft>
            </a:pPr>
            <a:endPar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rPr>
              <a:t>        </a:t>
            </a:r>
            <a:endParaRPr lang="en-GB" sz="130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89719E5-613A-428D-9500-8EDA8CF944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5585" y="4695839"/>
            <a:ext cx="2035000" cy="660908"/>
          </a:xfrm>
          <a:prstGeom prst="rect">
            <a:avLst/>
          </a:prstGeom>
        </p:spPr>
      </p:pic>
      <p:sp>
        <p:nvSpPr>
          <p:cNvPr id="23" name="Rectangle 22">
            <a:extLst>
              <a:ext uri="{FF2B5EF4-FFF2-40B4-BE49-F238E27FC236}">
                <a16:creationId xmlns:a16="http://schemas.microsoft.com/office/drawing/2014/main" id="{E059A724-C402-4C48-AFA4-5611D2E005C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6" name="Picture 15">
            <a:extLst>
              <a:ext uri="{FF2B5EF4-FFF2-40B4-BE49-F238E27FC236}">
                <a16:creationId xmlns:a16="http://schemas.microsoft.com/office/drawing/2014/main" id="{24CD9FFF-EA62-4511-A860-52AA3B90AB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176013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0BBE-178E-42B9-B6D8-1DC7C08A925D}"/>
              </a:ext>
            </a:extLst>
          </p:cNvPr>
          <p:cNvPicPr>
            <a:picLocks noChangeAspect="1"/>
          </p:cNvPicPr>
          <p:nvPr/>
        </p:nvPicPr>
        <p:blipFill rotWithShape="1">
          <a:blip r:embed="rId3"/>
          <a:srcRect b="6784"/>
          <a:stretch/>
        </p:blipFill>
        <p:spPr>
          <a:xfrm>
            <a:off x="0" y="776378"/>
            <a:ext cx="9144000" cy="63352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67792"/>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878057" y="6661323"/>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55844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A5F22-1453-4548-B923-B47D971802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620"/>
            <a:ext cx="9144000" cy="637713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A4E61F1E-9470-4001-B01D-99A0EBF4C0AE}"/>
              </a:ext>
            </a:extLst>
          </p:cNvPr>
          <p:cNvSpPr/>
          <p:nvPr/>
        </p:nvSpPr>
        <p:spPr>
          <a:xfrm>
            <a:off x="216310" y="4273359"/>
            <a:ext cx="8794091" cy="1899623"/>
          </a:xfrm>
          <a:prstGeom prst="rect">
            <a:avLst/>
          </a:prstGeom>
        </p:spPr>
        <p:txBody>
          <a:bodyPr wrap="square">
            <a:spAutoFit/>
          </a:bodyPr>
          <a:lstStyle/>
          <a:p>
            <a:pPr>
              <a:lnSpc>
                <a:spcPct val="150000"/>
              </a:lnSpc>
            </a:pPr>
            <a:r>
              <a:rPr lang="en-GB" sz="2130" b="1" dirty="0">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dirty="0">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dirty="0">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dirty="0">
              <a:solidFill>
                <a:srgbClr val="FFFF00"/>
              </a:solidFill>
              <a:latin typeface="Arial" panose="020B0604020202020204" pitchFamily="34" charset="0"/>
              <a:cs typeface="Arial" panose="020B0604020202020204" pitchFamily="34" charset="0"/>
            </a:endParaRPr>
          </a:p>
          <a:p>
            <a:pPr>
              <a:lnSpc>
                <a:spcPct val="150000"/>
              </a:lnSpc>
            </a:pPr>
            <a:r>
              <a:rPr lang="en-GB" sz="1300" dirty="0">
                <a:solidFill>
                  <a:srgbClr val="F3A909"/>
                </a:solidFill>
                <a:latin typeface="Arial" panose="020B0604020202020204" pitchFamily="34" charset="0"/>
                <a:cs typeface="Arial" panose="020B0604020202020204" pitchFamily="34" charset="0"/>
              </a:rPr>
              <a:t>View Mary’s Meals’ full statement of values here: </a:t>
            </a:r>
            <a:r>
              <a:rPr lang="en-GB" sz="1300" dirty="0">
                <a:solidFill>
                  <a:srgbClr val="019CDC"/>
                </a:solidFill>
                <a:latin typeface="Arial" panose="020B0604020202020204" pitchFamily="34" charset="0"/>
                <a:cs typeface="Arial" panose="020B0604020202020204" pitchFamily="34" charset="0"/>
                <a:hlinkClick r:id="rId4"/>
              </a:rPr>
              <a:t>Statement of Values</a:t>
            </a:r>
            <a:endParaRPr lang="en-GB" sz="1300"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3BEEE8-5331-45C4-8D10-D0EDF07DBD60}"/>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9250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5412892"/>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a:t>
            </a:r>
            <a:r>
              <a:rPr lang="en-GB" sz="1270" dirty="0" err="1">
                <a:latin typeface="Arial" panose="020B0604020202020204" pitchFamily="34" charset="0"/>
                <a:ea typeface="Calibri" panose="020F0502020204030204" pitchFamily="34" charset="0"/>
                <a:cs typeface="Arial" panose="020B0604020202020204" pitchFamily="34" charset="0"/>
              </a:rPr>
              <a:t>Dalmally</a:t>
            </a:r>
            <a:r>
              <a:rPr lang="en-GB" sz="1270" dirty="0">
                <a:latin typeface="Arial" panose="020B0604020202020204" pitchFamily="34" charset="0"/>
                <a:ea typeface="Calibri" panose="020F0502020204030204" pitchFamily="34" charset="0"/>
                <a:cs typeface="Arial" panose="020B0604020202020204" pitchFamily="34" charset="0"/>
              </a:rPr>
              <a:t> in Argyll, visited Malawi during a famine and met a mother dying from AIDS. When Magnus asked her eldest son Edward what his dreams were in life, he replied simply: “I want to have enough food to eat and to go to school one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2,058,099 hungry children every school day across four continents. The average worldwide cost for us to feed a child for a whole school year is just £15.90.</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We work extremely hard to keep our running costs low and to ensure that at least 93% of donations goes directly on our charitable activities. This is only possible because most of our work is done by an army of dedicated volunteers all over the world, who carry out lots of little acts of love on behalf of Mary’s Meals.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in 20 countries around the world. </a:t>
            </a:r>
            <a:r>
              <a:rPr lang="en-GB" sz="1270">
                <a:latin typeface="Arial" panose="020B0604020202020204" pitchFamily="34" charset="0"/>
                <a:ea typeface="Calibri" panose="020F0502020204030204" pitchFamily="34" charset="0"/>
                <a:cs typeface="Arial" panose="020B0604020202020204" pitchFamily="34" charset="0"/>
              </a:rPr>
              <a:t>Funds raised by affiliates, including from Mary’s Meals UK, are passed to Mary’s Meals International, the organisation which co-ordinates our movement and directly manages the delivery of our school feeding programmes.</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3798-DCF9-48E7-9AA9-557B36A9C509}"/>
              </a:ext>
            </a:extLst>
          </p:cNvPr>
          <p:cNvSpPr>
            <a:spLocks noGrp="1"/>
          </p:cNvSpPr>
          <p:nvPr>
            <p:ph type="title"/>
          </p:nvPr>
        </p:nvSpPr>
        <p:spPr/>
        <p:txBody>
          <a:bodyPr/>
          <a:lstStyle/>
          <a:p>
            <a:endParaRPr lang="en-GB"/>
          </a:p>
        </p:txBody>
      </p:sp>
      <p:grpSp>
        <p:nvGrpSpPr>
          <p:cNvPr id="5" name="Group 4">
            <a:extLst>
              <a:ext uri="{FF2B5EF4-FFF2-40B4-BE49-F238E27FC236}">
                <a16:creationId xmlns:a16="http://schemas.microsoft.com/office/drawing/2014/main" id="{B6897A49-F0AC-4716-A492-222B91D0CC89}"/>
              </a:ext>
            </a:extLst>
          </p:cNvPr>
          <p:cNvGrpSpPr/>
          <p:nvPr/>
        </p:nvGrpSpPr>
        <p:grpSpPr>
          <a:xfrm>
            <a:off x="0" y="6229211"/>
            <a:ext cx="9149758" cy="643815"/>
            <a:chOff x="0" y="6240063"/>
            <a:chExt cx="9149758" cy="643815"/>
          </a:xfrm>
        </p:grpSpPr>
        <p:sp>
          <p:nvSpPr>
            <p:cNvPr id="6" name="Rectangle 5">
              <a:extLst>
                <a:ext uri="{FF2B5EF4-FFF2-40B4-BE49-F238E27FC236}">
                  <a16:creationId xmlns:a16="http://schemas.microsoft.com/office/drawing/2014/main" id="{67F1614E-45E8-4E26-80FC-6633975B618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r>
                <a:rPr lang="en-GB" sz="1200">
                  <a:solidFill>
                    <a:schemeClr val="tx1"/>
                  </a:solidFill>
                  <a:latin typeface="Arial" panose="020B0604020202020204" pitchFamily="34" charset="0"/>
                  <a:cs typeface="Arial" panose="020B0604020202020204" pitchFamily="34" charset="0"/>
                </a:rPr>
                <a:t>8</a:t>
              </a:r>
            </a:p>
          </p:txBody>
        </p:sp>
        <p:sp>
          <p:nvSpPr>
            <p:cNvPr id="7" name="Rectangle 6">
              <a:extLst>
                <a:ext uri="{FF2B5EF4-FFF2-40B4-BE49-F238E27FC236}">
                  <a16:creationId xmlns:a16="http://schemas.microsoft.com/office/drawing/2014/main" id="{8A18D3E8-7633-4049-A519-2FEE2236BAE3}"/>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Content Placeholder 13" descr="Graphical user interface&#10;&#10;Description automatically generated">
            <a:extLst>
              <a:ext uri="{FF2B5EF4-FFF2-40B4-BE49-F238E27FC236}">
                <a16:creationId xmlns:a16="http://schemas.microsoft.com/office/drawing/2014/main" id="{18707CB4-380B-4262-A920-A61FF80D13F4}"/>
              </a:ext>
            </a:extLst>
          </p:cNvPr>
          <p:cNvPicPr>
            <a:picLocks noGrp="1" noChangeAspect="1"/>
          </p:cNvPicPr>
          <p:nvPr>
            <p:ph idx="1"/>
          </p:nvPr>
        </p:nvPicPr>
        <p:blipFill>
          <a:blip r:embed="rId2"/>
          <a:stretch>
            <a:fillRect/>
          </a:stretch>
        </p:blipFill>
        <p:spPr>
          <a:xfrm>
            <a:off x="-5757" y="0"/>
            <a:ext cx="9149757" cy="6229211"/>
          </a:xfrm>
        </p:spPr>
      </p:pic>
      <p:sp>
        <p:nvSpPr>
          <p:cNvPr id="12" name="AutoShape 8">
            <a:extLst>
              <a:ext uri="{FF2B5EF4-FFF2-40B4-BE49-F238E27FC236}">
                <a16:creationId xmlns:a16="http://schemas.microsoft.com/office/drawing/2014/main" id="{ED0F6183-28CD-418C-A91F-B363E947BD6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82660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Marie Doyle</DisplayName>
        <AccountId>8565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3" ma:contentTypeDescription="Create a new document." ma:contentTypeScope="" ma:versionID="01222deb8988d185babf13f926e75f30">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b602f171c7573f05e39e7d6302fc9624"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2.xml><?xml version="1.0" encoding="utf-8"?>
<ds:datastoreItem xmlns:ds="http://schemas.openxmlformats.org/officeDocument/2006/customXml" ds:itemID="{ADD996FF-69DF-47BE-8D8C-2042026544A8}">
  <ds:schemaRefs>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dcmitype/"/>
    <ds:schemaRef ds:uri="http://purl.org/dc/terms/"/>
    <ds:schemaRef ds:uri="50a1efa9-47d8-481f-aad5-38d3c45f03e8"/>
    <ds:schemaRef ds:uri="8aef9df1-5621-4c65-8e28-37d44457da46"/>
    <ds:schemaRef ds:uri="http://purl.org/dc/elements/1.1/"/>
  </ds:schemaRefs>
</ds:datastoreItem>
</file>

<file path=customXml/itemProps3.xml><?xml version="1.0" encoding="utf-8"?>
<ds:datastoreItem xmlns:ds="http://schemas.openxmlformats.org/officeDocument/2006/customXml" ds:itemID="{C22A5DF4-E1FF-4AB1-89CD-1432E478D9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f9df1-5621-4c65-8e28-37d44457da46"/>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1102</TotalTime>
  <Words>3034</Words>
  <Application>Microsoft Office PowerPoint</Application>
  <PresentationFormat>On-screen Show (4:3)</PresentationFormat>
  <Paragraphs>336</Paragraphs>
  <Slides>18</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David Swift</cp:lastModifiedBy>
  <cp:revision>14</cp:revision>
  <cp:lastPrinted>2016-09-28T12:24:59Z</cp:lastPrinted>
  <dcterms:created xsi:type="dcterms:W3CDTF">2015-06-14T06:43:02Z</dcterms:created>
  <dcterms:modified xsi:type="dcterms:W3CDTF">2022-03-15T12:42:21Z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ies>
</file>