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2"/>
  </p:notesMasterIdLst>
  <p:handoutMasterIdLst>
    <p:handoutMasterId r:id="rId23"/>
  </p:handoutMasterIdLst>
  <p:sldIdLst>
    <p:sldId id="362" r:id="rId5"/>
    <p:sldId id="341" r:id="rId6"/>
    <p:sldId id="383" r:id="rId7"/>
    <p:sldId id="385" r:id="rId8"/>
    <p:sldId id="368" r:id="rId9"/>
    <p:sldId id="367" r:id="rId10"/>
    <p:sldId id="387" r:id="rId11"/>
    <p:sldId id="382" r:id="rId12"/>
    <p:sldId id="370" r:id="rId13"/>
    <p:sldId id="373" r:id="rId14"/>
    <p:sldId id="389" r:id="rId15"/>
    <p:sldId id="391" r:id="rId16"/>
    <p:sldId id="393" r:id="rId17"/>
    <p:sldId id="394" r:id="rId18"/>
    <p:sldId id="381" r:id="rId19"/>
    <p:sldId id="361" r:id="rId20"/>
    <p:sldId id="336" r:id="rId21"/>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19CDC"/>
    <a:srgbClr val="F3A909"/>
    <a:srgbClr val="0198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6283" autoAdjust="0"/>
  </p:normalViewPr>
  <p:slideViewPr>
    <p:cSldViewPr snapToGrid="0">
      <p:cViewPr varScale="1">
        <p:scale>
          <a:sx n="114" d="100"/>
          <a:sy n="114" d="100"/>
        </p:scale>
        <p:origin x="1004"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riona Gillies" userId="85d11951-b1a9-4859-b3d9-8f0ad5200c3e" providerId="ADAL" clId="{3F759DE4-C78C-4424-BD1C-71590656C276}"/>
    <pc:docChg chg="custSel modSld">
      <pc:chgData name="Catriona Gillies" userId="85d11951-b1a9-4859-b3d9-8f0ad5200c3e" providerId="ADAL" clId="{3F759DE4-C78C-4424-BD1C-71590656C276}" dt="2022-03-09T15:31:55.422" v="337" actId="20577"/>
      <pc:docMkLst>
        <pc:docMk/>
      </pc:docMkLst>
      <pc:sldChg chg="modSp mod">
        <pc:chgData name="Catriona Gillies" userId="85d11951-b1a9-4859-b3d9-8f0ad5200c3e" providerId="ADAL" clId="{3F759DE4-C78C-4424-BD1C-71590656C276}" dt="2022-03-09T15:06:36.238" v="266" actId="20577"/>
        <pc:sldMkLst>
          <pc:docMk/>
          <pc:sldMk cId="3772370581" sldId="361"/>
        </pc:sldMkLst>
        <pc:spChg chg="mod">
          <ac:chgData name="Catriona Gillies" userId="85d11951-b1a9-4859-b3d9-8f0ad5200c3e" providerId="ADAL" clId="{3F759DE4-C78C-4424-BD1C-71590656C276}" dt="2022-03-09T15:06:36.238" v="266" actId="20577"/>
          <ac:spMkLst>
            <pc:docMk/>
            <pc:sldMk cId="3772370581" sldId="361"/>
            <ac:spMk id="10" creationId="{D1EDD56B-D27E-49BD-851F-BFB0A5D756BF}"/>
          </ac:spMkLst>
        </pc:spChg>
      </pc:sldChg>
      <pc:sldChg chg="modSp mod">
        <pc:chgData name="Catriona Gillies" userId="85d11951-b1a9-4859-b3d9-8f0ad5200c3e" providerId="ADAL" clId="{3F759DE4-C78C-4424-BD1C-71590656C276}" dt="2022-03-09T14:45:10.372" v="201" actId="20577"/>
        <pc:sldMkLst>
          <pc:docMk/>
          <pc:sldMk cId="62367651" sldId="362"/>
        </pc:sldMkLst>
        <pc:spChg chg="mod">
          <ac:chgData name="Catriona Gillies" userId="85d11951-b1a9-4859-b3d9-8f0ad5200c3e" providerId="ADAL" clId="{3F759DE4-C78C-4424-BD1C-71590656C276}" dt="2022-03-09T14:45:10.372" v="201" actId="20577"/>
          <ac:spMkLst>
            <pc:docMk/>
            <pc:sldMk cId="62367651" sldId="362"/>
            <ac:spMk id="9" creationId="{FF3E1768-9A1E-4460-BD1F-CFAD7C4F7C6D}"/>
          </ac:spMkLst>
        </pc:spChg>
        <pc:picChg chg="mod">
          <ac:chgData name="Catriona Gillies" userId="85d11951-b1a9-4859-b3d9-8f0ad5200c3e" providerId="ADAL" clId="{3F759DE4-C78C-4424-BD1C-71590656C276}" dt="2022-02-02T08:45:54.944" v="194" actId="1036"/>
          <ac:picMkLst>
            <pc:docMk/>
            <pc:sldMk cId="62367651" sldId="362"/>
            <ac:picMk id="10" creationId="{E2335E68-9E3E-4701-8D5C-54787FEB50E7}"/>
          </ac:picMkLst>
        </pc:picChg>
      </pc:sldChg>
      <pc:sldChg chg="modSp mod">
        <pc:chgData name="Catriona Gillies" userId="85d11951-b1a9-4859-b3d9-8f0ad5200c3e" providerId="ADAL" clId="{3F759DE4-C78C-4424-BD1C-71590656C276}" dt="2022-02-09T10:46:58.825" v="196" actId="20577"/>
        <pc:sldMkLst>
          <pc:docMk/>
          <pc:sldMk cId="3924651588" sldId="387"/>
        </pc:sldMkLst>
        <pc:spChg chg="mod">
          <ac:chgData name="Catriona Gillies" userId="85d11951-b1a9-4859-b3d9-8f0ad5200c3e" providerId="ADAL" clId="{3F759DE4-C78C-4424-BD1C-71590656C276}" dt="2022-02-09T10:46:58.825" v="196" actId="20577"/>
          <ac:spMkLst>
            <pc:docMk/>
            <pc:sldMk cId="3924651588" sldId="387"/>
            <ac:spMk id="3" creationId="{BECA0E87-9264-4E72-B32C-4FBAE15F0D37}"/>
          </ac:spMkLst>
        </pc:spChg>
      </pc:sldChg>
      <pc:sldChg chg="addSp delSp modSp mod">
        <pc:chgData name="Catriona Gillies" userId="85d11951-b1a9-4859-b3d9-8f0ad5200c3e" providerId="ADAL" clId="{3F759DE4-C78C-4424-BD1C-71590656C276}" dt="2022-03-09T15:31:55.422" v="337" actId="20577"/>
        <pc:sldMkLst>
          <pc:docMk/>
          <pc:sldMk cId="2160357748" sldId="389"/>
        </pc:sldMkLst>
        <pc:spChg chg="del">
          <ac:chgData name="Catriona Gillies" userId="85d11951-b1a9-4859-b3d9-8f0ad5200c3e" providerId="ADAL" clId="{3F759DE4-C78C-4424-BD1C-71590656C276}" dt="2022-03-09T14:58:22.055" v="209" actId="478"/>
          <ac:spMkLst>
            <pc:docMk/>
            <pc:sldMk cId="2160357748" sldId="389"/>
            <ac:spMk id="3" creationId="{5AB32585-FB75-4F5E-B2FF-8853ACD37582}"/>
          </ac:spMkLst>
        </pc:spChg>
        <pc:spChg chg="mod">
          <ac:chgData name="Catriona Gillies" userId="85d11951-b1a9-4859-b3d9-8f0ad5200c3e" providerId="ADAL" clId="{3F759DE4-C78C-4424-BD1C-71590656C276}" dt="2022-03-09T15:31:55.422" v="337" actId="20577"/>
          <ac:spMkLst>
            <pc:docMk/>
            <pc:sldMk cId="2160357748" sldId="389"/>
            <ac:spMk id="13" creationId="{54BE68AE-F7BC-4D30-B04E-B663006A9EC3}"/>
          </ac:spMkLst>
        </pc:spChg>
        <pc:spChg chg="del">
          <ac:chgData name="Catriona Gillies" userId="85d11951-b1a9-4859-b3d9-8f0ad5200c3e" providerId="ADAL" clId="{3F759DE4-C78C-4424-BD1C-71590656C276}" dt="2022-03-09T14:59:08.605" v="231" actId="478"/>
          <ac:spMkLst>
            <pc:docMk/>
            <pc:sldMk cId="2160357748" sldId="389"/>
            <ac:spMk id="14" creationId="{D80933DE-3FD8-4A39-9652-3FC76276E15F}"/>
          </ac:spMkLst>
        </pc:spChg>
        <pc:spChg chg="del mod">
          <ac:chgData name="Catriona Gillies" userId="85d11951-b1a9-4859-b3d9-8f0ad5200c3e" providerId="ADAL" clId="{3F759DE4-C78C-4424-BD1C-71590656C276}" dt="2022-03-09T14:58:25.838" v="212" actId="478"/>
          <ac:spMkLst>
            <pc:docMk/>
            <pc:sldMk cId="2160357748" sldId="389"/>
            <ac:spMk id="23" creationId="{D5994453-99C0-4009-99E5-FF7E3A668904}"/>
          </ac:spMkLst>
        </pc:spChg>
        <pc:spChg chg="del mod">
          <ac:chgData name="Catriona Gillies" userId="85d11951-b1a9-4859-b3d9-8f0ad5200c3e" providerId="ADAL" clId="{3F759DE4-C78C-4424-BD1C-71590656C276}" dt="2022-03-09T14:58:24.488" v="211" actId="478"/>
          <ac:spMkLst>
            <pc:docMk/>
            <pc:sldMk cId="2160357748" sldId="389"/>
            <ac:spMk id="38" creationId="{31DB1397-77B0-45A0-8392-B4DD81D0DC84}"/>
          </ac:spMkLst>
        </pc:spChg>
        <pc:spChg chg="del mod">
          <ac:chgData name="Catriona Gillies" userId="85d11951-b1a9-4859-b3d9-8f0ad5200c3e" providerId="ADAL" clId="{3F759DE4-C78C-4424-BD1C-71590656C276}" dt="2022-03-09T14:58:29.471" v="215" actId="478"/>
          <ac:spMkLst>
            <pc:docMk/>
            <pc:sldMk cId="2160357748" sldId="389"/>
            <ac:spMk id="46" creationId="{43B6A731-7649-48BF-9E27-05B3F5542DFB}"/>
          </ac:spMkLst>
        </pc:spChg>
        <pc:spChg chg="del">
          <ac:chgData name="Catriona Gillies" userId="85d11951-b1a9-4859-b3d9-8f0ad5200c3e" providerId="ADAL" clId="{3F759DE4-C78C-4424-BD1C-71590656C276}" dt="2022-03-09T14:58:26.888" v="213" actId="478"/>
          <ac:spMkLst>
            <pc:docMk/>
            <pc:sldMk cId="2160357748" sldId="389"/>
            <ac:spMk id="47" creationId="{FEE0AB09-A21A-41B8-A0C8-DF973D0747D6}"/>
          </ac:spMkLst>
        </pc:spChg>
        <pc:picChg chg="add mod ord modCrop">
          <ac:chgData name="Catriona Gillies" userId="85d11951-b1a9-4859-b3d9-8f0ad5200c3e" providerId="ADAL" clId="{3F759DE4-C78C-4424-BD1C-71590656C276}" dt="2022-03-09T14:59:11.338" v="232" actId="14100"/>
          <ac:picMkLst>
            <pc:docMk/>
            <pc:sldMk cId="2160357748" sldId="389"/>
            <ac:picMk id="7" creationId="{98B5ABB4-1AAC-40FA-BD65-0916DCB3D485}"/>
          </ac:picMkLst>
        </pc:picChg>
        <pc:cxnChg chg="del mod">
          <ac:chgData name="Catriona Gillies" userId="85d11951-b1a9-4859-b3d9-8f0ad5200c3e" providerId="ADAL" clId="{3F759DE4-C78C-4424-BD1C-71590656C276}" dt="2022-03-09T14:58:33.871" v="220" actId="478"/>
          <ac:cxnSpMkLst>
            <pc:docMk/>
            <pc:sldMk cId="2160357748" sldId="389"/>
            <ac:cxnSpMk id="10" creationId="{5A6C43DF-1F08-450F-9514-A56F1F58B8EF}"/>
          </ac:cxnSpMkLst>
        </pc:cxnChg>
        <pc:cxnChg chg="del">
          <ac:chgData name="Catriona Gillies" userId="85d11951-b1a9-4859-b3d9-8f0ad5200c3e" providerId="ADAL" clId="{3F759DE4-C78C-4424-BD1C-71590656C276}" dt="2022-03-09T14:58:33.288" v="219" actId="478"/>
          <ac:cxnSpMkLst>
            <pc:docMk/>
            <pc:sldMk cId="2160357748" sldId="389"/>
            <ac:cxnSpMk id="16" creationId="{1B8E3B02-9969-4F74-80EA-3A70D5C59492}"/>
          </ac:cxnSpMkLst>
        </pc:cxnChg>
        <pc:cxnChg chg="del mod">
          <ac:chgData name="Catriona Gillies" userId="85d11951-b1a9-4859-b3d9-8f0ad5200c3e" providerId="ADAL" clId="{3F759DE4-C78C-4424-BD1C-71590656C276}" dt="2022-03-09T14:58:32.022" v="218" actId="478"/>
          <ac:cxnSpMkLst>
            <pc:docMk/>
            <pc:sldMk cId="2160357748" sldId="389"/>
            <ac:cxnSpMk id="21" creationId="{8DB1C4F1-6F4E-4F5A-A8FC-B4880F642B63}"/>
          </ac:cxnSpMkLst>
        </pc:cxnChg>
        <pc:cxnChg chg="del mod">
          <ac:chgData name="Catriona Gillies" userId="85d11951-b1a9-4859-b3d9-8f0ad5200c3e" providerId="ADAL" clId="{3F759DE4-C78C-4424-BD1C-71590656C276}" dt="2022-03-09T14:58:30.388" v="216" actId="478"/>
          <ac:cxnSpMkLst>
            <pc:docMk/>
            <pc:sldMk cId="2160357748" sldId="389"/>
            <ac:cxnSpMk id="42" creationId="{60B071E1-12CB-4C10-82F8-D17BFDBA09C0}"/>
          </ac:cxnSpMkLst>
        </pc:cxnChg>
        <pc:cxnChg chg="del mod">
          <ac:chgData name="Catriona Gillies" userId="85d11951-b1a9-4859-b3d9-8f0ad5200c3e" providerId="ADAL" clId="{3F759DE4-C78C-4424-BD1C-71590656C276}" dt="2022-03-09T14:58:31.321" v="217" actId="478"/>
          <ac:cxnSpMkLst>
            <pc:docMk/>
            <pc:sldMk cId="2160357748" sldId="389"/>
            <ac:cxnSpMk id="45" creationId="{D0A8AA8E-34ED-4E07-BA3A-9A5EBFE0CD94}"/>
          </ac:cxnSpMkLst>
        </pc:cxnChg>
      </pc:sldChg>
      <pc:sldChg chg="modSp mod">
        <pc:chgData name="Catriona Gillies" userId="85d11951-b1a9-4859-b3d9-8f0ad5200c3e" providerId="ADAL" clId="{3F759DE4-C78C-4424-BD1C-71590656C276}" dt="2022-03-09T15:05:31.694" v="248" actId="6549"/>
        <pc:sldMkLst>
          <pc:docMk/>
          <pc:sldMk cId="3220124203" sldId="391"/>
        </pc:sldMkLst>
        <pc:spChg chg="mod">
          <ac:chgData name="Catriona Gillies" userId="85d11951-b1a9-4859-b3d9-8f0ad5200c3e" providerId="ADAL" clId="{3F759DE4-C78C-4424-BD1C-71590656C276}" dt="2022-03-09T15:05:29.655" v="247" actId="6549"/>
          <ac:spMkLst>
            <pc:docMk/>
            <pc:sldMk cId="3220124203" sldId="391"/>
            <ac:spMk id="4" creationId="{4FDE54E5-DA84-49A2-8CBB-40580142D5E8}"/>
          </ac:spMkLst>
        </pc:spChg>
        <pc:spChg chg="mod">
          <ac:chgData name="Catriona Gillies" userId="85d11951-b1a9-4859-b3d9-8f0ad5200c3e" providerId="ADAL" clId="{3F759DE4-C78C-4424-BD1C-71590656C276}" dt="2022-03-09T15:05:31.694" v="248" actId="6549"/>
          <ac:spMkLst>
            <pc:docMk/>
            <pc:sldMk cId="3220124203" sldId="391"/>
            <ac:spMk id="12" creationId="{A1DF5B8B-7BDD-4E7B-A363-B2B9B60696D0}"/>
          </ac:spMkLst>
        </pc:spChg>
      </pc:sldChg>
      <pc:sldChg chg="modSp mod">
        <pc:chgData name="Catriona Gillies" userId="85d11951-b1a9-4859-b3d9-8f0ad5200c3e" providerId="ADAL" clId="{3F759DE4-C78C-4424-BD1C-71590656C276}" dt="2022-03-09T15:05:21.970" v="245" actId="6549"/>
        <pc:sldMkLst>
          <pc:docMk/>
          <pc:sldMk cId="1906751279" sldId="393"/>
        </pc:sldMkLst>
        <pc:spChg chg="mod">
          <ac:chgData name="Catriona Gillies" userId="85d11951-b1a9-4859-b3d9-8f0ad5200c3e" providerId="ADAL" clId="{3F759DE4-C78C-4424-BD1C-71590656C276}" dt="2022-03-09T15:05:16.205" v="243" actId="6549"/>
          <ac:spMkLst>
            <pc:docMk/>
            <pc:sldMk cId="1906751279" sldId="393"/>
            <ac:spMk id="15" creationId="{E33915D6-EB83-4CD6-B23A-2D7FC34F4F9F}"/>
          </ac:spMkLst>
        </pc:spChg>
        <pc:spChg chg="mod">
          <ac:chgData name="Catriona Gillies" userId="85d11951-b1a9-4859-b3d9-8f0ad5200c3e" providerId="ADAL" clId="{3F759DE4-C78C-4424-BD1C-71590656C276}" dt="2022-03-09T15:05:21.970" v="245" actId="6549"/>
          <ac:spMkLst>
            <pc:docMk/>
            <pc:sldMk cId="1906751279" sldId="393"/>
            <ac:spMk id="16" creationId="{8F4B63DF-F591-4BD3-86AE-D5A57A4F59B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15/03/2022</a:t>
            </a:fld>
            <a:endParaRPr lang="en-GB" dirty="0"/>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dirty="0"/>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15/03/2022</a:t>
            </a:fld>
            <a:endParaRPr lang="en-GB" dirty="0"/>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dirty="0"/>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dirty="0"/>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dirty="0"/>
          </a:p>
        </p:txBody>
      </p:sp>
    </p:spTree>
    <p:extLst>
      <p:ext uri="{BB962C8B-B14F-4D97-AF65-F5344CB8AC3E}">
        <p14:creationId xmlns:p14="http://schemas.microsoft.com/office/powerpoint/2010/main" val="131299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dirty="0"/>
          </a:p>
        </p:txBody>
      </p:sp>
    </p:spTree>
    <p:extLst>
      <p:ext uri="{BB962C8B-B14F-4D97-AF65-F5344CB8AC3E}">
        <p14:creationId xmlns:p14="http://schemas.microsoft.com/office/powerpoint/2010/main" val="3298044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14</a:t>
            </a:fld>
            <a:endParaRPr lang="en-GB" dirty="0"/>
          </a:p>
        </p:txBody>
      </p:sp>
    </p:spTree>
    <p:extLst>
      <p:ext uri="{BB962C8B-B14F-4D97-AF65-F5344CB8AC3E}">
        <p14:creationId xmlns:p14="http://schemas.microsoft.com/office/powerpoint/2010/main" val="2029760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16</a:t>
            </a:fld>
            <a:endParaRPr lang="en-GB" dirty="0"/>
          </a:p>
        </p:txBody>
      </p:sp>
    </p:spTree>
    <p:extLst>
      <p:ext uri="{BB962C8B-B14F-4D97-AF65-F5344CB8AC3E}">
        <p14:creationId xmlns:p14="http://schemas.microsoft.com/office/powerpoint/2010/main" val="840430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17</a:t>
            </a:fld>
            <a:endParaRPr lang="en-GB" dirty="0"/>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dirty="0"/>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4</a:t>
            </a:fld>
            <a:endParaRPr lang="en-GB" dirty="0"/>
          </a:p>
        </p:txBody>
      </p:sp>
    </p:spTree>
    <p:extLst>
      <p:ext uri="{BB962C8B-B14F-4D97-AF65-F5344CB8AC3E}">
        <p14:creationId xmlns:p14="http://schemas.microsoft.com/office/powerpoint/2010/main" val="318617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dirty="0"/>
          </a:p>
        </p:txBody>
      </p:sp>
    </p:spTree>
    <p:extLst>
      <p:ext uri="{BB962C8B-B14F-4D97-AF65-F5344CB8AC3E}">
        <p14:creationId xmlns:p14="http://schemas.microsoft.com/office/powerpoint/2010/main" val="181278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dirty="0"/>
          </a:p>
        </p:txBody>
      </p:sp>
    </p:spTree>
    <p:extLst>
      <p:ext uri="{BB962C8B-B14F-4D97-AF65-F5344CB8AC3E}">
        <p14:creationId xmlns:p14="http://schemas.microsoft.com/office/powerpoint/2010/main" val="1880710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dirty="0"/>
          </a:p>
        </p:txBody>
      </p:sp>
    </p:spTree>
    <p:extLst>
      <p:ext uri="{BB962C8B-B14F-4D97-AF65-F5344CB8AC3E}">
        <p14:creationId xmlns:p14="http://schemas.microsoft.com/office/powerpoint/2010/main" val="293286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9</a:t>
            </a:fld>
            <a:endParaRPr lang="en-GB" dirty="0"/>
          </a:p>
        </p:txBody>
      </p:sp>
    </p:spTree>
    <p:extLst>
      <p:ext uri="{BB962C8B-B14F-4D97-AF65-F5344CB8AC3E}">
        <p14:creationId xmlns:p14="http://schemas.microsoft.com/office/powerpoint/2010/main" val="303506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dirty="0"/>
          </a:p>
        </p:txBody>
      </p:sp>
    </p:spTree>
    <p:extLst>
      <p:ext uri="{BB962C8B-B14F-4D97-AF65-F5344CB8AC3E}">
        <p14:creationId xmlns:p14="http://schemas.microsoft.com/office/powerpoint/2010/main" val="72652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dirty="0"/>
          </a:p>
        </p:txBody>
      </p:sp>
    </p:spTree>
    <p:extLst>
      <p:ext uri="{BB962C8B-B14F-4D97-AF65-F5344CB8AC3E}">
        <p14:creationId xmlns:p14="http://schemas.microsoft.com/office/powerpoint/2010/main" val="4001801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C5269E-3D8B-47EA-B343-544FD655E10D}" type="datetimeFigureOut">
              <a:rPr lang="en-GB" smtClean="0"/>
              <a:t>15/03/2022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5269E-3D8B-47EA-B343-544FD655E10D}" type="datetimeFigureOut">
              <a:rPr lang="en-GB" smtClean="0"/>
              <a:t>15/03/2022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5269E-3D8B-47EA-B343-544FD655E10D}" type="datetimeFigureOut">
              <a:rPr lang="en-GB" smtClean="0"/>
              <a:t>15/03/2022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C5269E-3D8B-47EA-B343-544FD655E10D}" type="datetimeFigureOut">
              <a:rPr lang="en-GB" smtClean="0"/>
              <a:t>15/03/2022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15/03/2022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C5269E-3D8B-47EA-B343-544FD655E10D}" type="datetimeFigureOut">
              <a:rPr lang="en-GB" smtClean="0"/>
              <a:t>15/03/2022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C5269E-3D8B-47EA-B343-544FD655E10D}" type="datetimeFigureOut">
              <a:rPr lang="en-GB" smtClean="0"/>
              <a:t>15/03/2022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C5269E-3D8B-47EA-B343-544FD655E10D}" type="datetimeFigureOut">
              <a:rPr lang="en-GB" smtClean="0"/>
              <a:t>15/03/2022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15/03/2022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15/03/2022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15/03/2022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15/03/2022</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dirty="0"/>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www.marysmeals.org.uk/sites/uk/files/2022-03/Marys%20Meals%20work%20benefits%20summary.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mailto:Jobs@marysmeal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marysmeals.org.uk/sites/uk/files/2022-03/Marys%20Meals%20vision%20mission%20and%20values.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5E68-9E3E-4701-8D5C-54787FEB50E7}"/>
              </a:ext>
            </a:extLst>
          </p:cNvPr>
          <p:cNvPicPr>
            <a:picLocks noChangeAspect="1"/>
          </p:cNvPicPr>
          <p:nvPr/>
        </p:nvPicPr>
        <p:blipFill>
          <a:blip r:embed="rId2"/>
          <a:srcRect/>
          <a:stretch/>
        </p:blipFill>
        <p:spPr>
          <a:xfrm>
            <a:off x="-5606" y="-137551"/>
            <a:ext cx="9144000" cy="6105044"/>
          </a:xfrm>
          <a:prstGeom prst="rect">
            <a:avLst/>
          </a:prstGeom>
        </p:spPr>
      </p:pic>
      <p:sp>
        <p:nvSpPr>
          <p:cNvPr id="9" name="Rectangle 8">
            <a:extLst>
              <a:ext uri="{FF2B5EF4-FFF2-40B4-BE49-F238E27FC236}">
                <a16:creationId xmlns:a16="http://schemas.microsoft.com/office/drawing/2014/main" id="{FF3E1768-9A1E-4460-BD1F-CFAD7C4F7C6D}"/>
              </a:ext>
            </a:extLst>
          </p:cNvPr>
          <p:cNvSpPr/>
          <p:nvPr/>
        </p:nvSpPr>
        <p:spPr>
          <a:xfrm>
            <a:off x="132267" y="2636170"/>
            <a:ext cx="7625385" cy="3046988"/>
          </a:xfrm>
          <a:prstGeom prst="rect">
            <a:avLst/>
          </a:prstGeom>
          <a:effectLst/>
        </p:spPr>
        <p:txBody>
          <a:bodyPr wrap="square">
            <a:spAutoFit/>
          </a:bodyPr>
          <a:lstStyle/>
          <a:p>
            <a:r>
              <a:rPr lang="en-GB" sz="2400" b="1" dirty="0">
                <a:solidFill>
                  <a:srgbClr val="019CDC"/>
                </a:solidFill>
                <a:latin typeface="Arial" panose="020B0604020202020204" pitchFamily="34" charset="0"/>
                <a:cs typeface="Arial" panose="020B0604020202020204" pitchFamily="34" charset="0"/>
              </a:rPr>
              <a:t>Recruitment pack for:</a:t>
            </a:r>
          </a:p>
          <a:p>
            <a:endParaRPr lang="en-GB" sz="2400" b="1" dirty="0">
              <a:solidFill>
                <a:srgbClr val="019CDC"/>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Major Giving and Partnerships Manager - Part Time, job share</a:t>
            </a:r>
          </a:p>
          <a:p>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Mary’s Meals UK</a:t>
            </a:r>
          </a:p>
          <a:p>
            <a:endParaRPr lang="en-GB" sz="2400" b="1" dirty="0">
              <a:solidFill>
                <a:srgbClr val="019CDC"/>
              </a:solidFill>
              <a:latin typeface="Arial" panose="020B0604020202020204" pitchFamily="34" charset="0"/>
              <a:cs typeface="Arial" panose="020B0604020202020204" pitchFamily="34" charset="0"/>
            </a:endParaRPr>
          </a:p>
          <a:p>
            <a:r>
              <a:rPr lang="en-GB" sz="2400" b="1" dirty="0">
                <a:solidFill>
                  <a:srgbClr val="019CDC"/>
                </a:solidFill>
                <a:latin typeface="Arial" panose="020B0604020202020204" pitchFamily="34" charset="0"/>
                <a:cs typeface="Arial" panose="020B0604020202020204" pitchFamily="34" charset="0"/>
              </a:rPr>
              <a:t>March 2022	</a:t>
            </a:r>
            <a:endParaRPr lang="en-GB" sz="2400" b="1"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122655D-9A14-4F0C-AA1B-AB95D40D4BD5}"/>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300724A5-F6DC-4032-ACE2-4FD550749742}"/>
              </a:ext>
            </a:extLst>
          </p:cNvPr>
          <p:cNvCxnSpPr>
            <a:cxnSpLocks/>
          </p:cNvCxnSpPr>
          <p:nvPr/>
        </p:nvCxnSpPr>
        <p:spPr>
          <a:xfrm>
            <a:off x="7852549" y="6230956"/>
            <a:ext cx="0" cy="53015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218BAF7-958D-4777-AEB2-CC1B756F0A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26" name="Picture 25">
            <a:extLst>
              <a:ext uri="{FF2B5EF4-FFF2-40B4-BE49-F238E27FC236}">
                <a16:creationId xmlns:a16="http://schemas.microsoft.com/office/drawing/2014/main" id="{6A58D529-19BD-4A52-9F25-906FE37188D3}"/>
              </a:ext>
            </a:extLst>
          </p:cNvPr>
          <p:cNvPicPr>
            <a:picLocks noChangeAspect="1"/>
          </p:cNvPicPr>
          <p:nvPr/>
        </p:nvPicPr>
        <p:blipFill>
          <a:blip r:embed="rId4"/>
          <a:stretch>
            <a:fillRect/>
          </a:stretch>
        </p:blipFill>
        <p:spPr>
          <a:xfrm>
            <a:off x="242058" y="259370"/>
            <a:ext cx="1724387" cy="1972100"/>
          </a:xfrm>
          <a:prstGeom prst="rect">
            <a:avLst/>
          </a:prstGeom>
        </p:spPr>
      </p:pic>
      <p:pic>
        <p:nvPicPr>
          <p:cNvPr id="8" name="Picture 7">
            <a:extLst>
              <a:ext uri="{FF2B5EF4-FFF2-40B4-BE49-F238E27FC236}">
                <a16:creationId xmlns:a16="http://schemas.microsoft.com/office/drawing/2014/main" id="{CC5CB775-7FB8-41F9-9F72-0D1A3940DAD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238931" y="4510114"/>
            <a:ext cx="2781300" cy="1310640"/>
          </a:xfrm>
          <a:prstGeom prst="rect">
            <a:avLst/>
          </a:prstGeom>
          <a:noFill/>
          <a:ln>
            <a:noFill/>
          </a:ln>
        </p:spPr>
      </p:pic>
    </p:spTree>
    <p:extLst>
      <p:ext uri="{BB962C8B-B14F-4D97-AF65-F5344CB8AC3E}">
        <p14:creationId xmlns:p14="http://schemas.microsoft.com/office/powerpoint/2010/main" val="6236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9C4B7C-D780-49EE-8953-8AA3D059CBCF}"/>
              </a:ext>
            </a:extLst>
          </p:cNvPr>
          <p:cNvPicPr>
            <a:picLocks noChangeAspect="1"/>
          </p:cNvPicPr>
          <p:nvPr/>
        </p:nvPicPr>
        <p:blipFill rotWithShape="1">
          <a:blip r:embed="rId3"/>
          <a:srcRect l="26880" r="10209"/>
          <a:stretch/>
        </p:blipFill>
        <p:spPr>
          <a:xfrm flipH="1" flipV="1">
            <a:off x="4572000" y="813544"/>
            <a:ext cx="4572000" cy="5389352"/>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129942" y="929431"/>
            <a:ext cx="4445360" cy="5369162"/>
          </a:xfrm>
          <a:prstGeom prst="rect">
            <a:avLst/>
          </a:prstGeom>
        </p:spPr>
        <p:txBody>
          <a:bodyPr wrap="square">
            <a:spAutoFit/>
          </a:bodyPr>
          <a:lstStyle/>
          <a:p>
            <a:r>
              <a:rPr lang="en-GB" sz="1270" dirty="0">
                <a:latin typeface="Arial" panose="020B0604020202020204" pitchFamily="34" charset="0"/>
                <a:ea typeface="Calibri" panose="020F0502020204030204" pitchFamily="34" charset="0"/>
                <a:cs typeface="Times New Roman" panose="02020603050405020304" pitchFamily="18" charset="0"/>
              </a:rPr>
              <a:t>In January 2015, to recognise the incredible growth of the Mary’s Meals movement around the world and to facilitate future growth in new countries, another entity – Mary’s Meals International (or ‘MMI’) – was formed. </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This new organisation assumed responsibility for directly delivering our programmes and for coordinating the growing number of Mary’s Meals organisations around the world, aimed at either awareness-raising or programme delivery.</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This structural change saw Mary’s Meals UK become the global movement’s largest fundraising organisation and enabled it to focus even more passionately on its mission to tell our story across Scotland, England, Northern Ireland and Wales, and empower more people to help us reach the next hungry child by offering their money, goods, skills, time or prayer.</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Today, Mary’s Meals UK raises awareness and funds under the direction of the Executive Director, and through the passion, commitment and dedication of our volunteers and staff, led by the Director of Communications, Director of Supporter Engagement and Income, and the Director of Finance and Operations. The organisation currently has offices in Glasgow, </a:t>
            </a:r>
            <a:r>
              <a:rPr lang="en-GB" sz="1270" dirty="0" err="1">
                <a:latin typeface="Arial" panose="020B0604020202020204" pitchFamily="34" charset="0"/>
                <a:ea typeface="Calibri" panose="020F0502020204030204" pitchFamily="34" charset="0"/>
                <a:cs typeface="Times New Roman" panose="02020603050405020304" pitchFamily="18" charset="0"/>
              </a:rPr>
              <a:t>Dalmally</a:t>
            </a:r>
            <a:r>
              <a:rPr lang="en-GB" sz="1270" dirty="0">
                <a:latin typeface="Arial" panose="020B0604020202020204" pitchFamily="34" charset="0"/>
                <a:ea typeface="Calibri" panose="020F0502020204030204" pitchFamily="34" charset="0"/>
                <a:cs typeface="Times New Roman" panose="02020603050405020304" pitchFamily="18" charset="0"/>
              </a:rPr>
              <a:t> and London and works to a hybrid working practice of 3 days at home, 2 days in office. </a:t>
            </a:r>
          </a:p>
        </p:txBody>
      </p:sp>
      <p:sp>
        <p:nvSpPr>
          <p:cNvPr id="16" name="Rectangle 15">
            <a:extLst>
              <a:ext uri="{FF2B5EF4-FFF2-40B4-BE49-F238E27FC236}">
                <a16:creationId xmlns:a16="http://schemas.microsoft.com/office/drawing/2014/main" id="{C4993362-2286-435A-92F2-013CC2C815D3}"/>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9D790A96-D10F-4F43-83C6-78E23FA3FCA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58963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B5ABB4-1AAC-40FA-BD65-0916DCB3D485}"/>
              </a:ext>
            </a:extLst>
          </p:cNvPr>
          <p:cNvPicPr>
            <a:picLocks noChangeAspect="1"/>
          </p:cNvPicPr>
          <p:nvPr/>
        </p:nvPicPr>
        <p:blipFill rotWithShape="1">
          <a:blip r:embed="rId3"/>
          <a:srcRect l="34579" t="28090" r="41495" b="31890"/>
          <a:stretch/>
        </p:blipFill>
        <p:spPr>
          <a:xfrm>
            <a:off x="4607679" y="1820254"/>
            <a:ext cx="4197086" cy="4197088"/>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Role outline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12933" y="6555697"/>
            <a:ext cx="9149758" cy="415037"/>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54BE68AE-F7BC-4D30-B04E-B663006A9EC3}"/>
              </a:ext>
            </a:extLst>
          </p:cNvPr>
          <p:cNvSpPr/>
          <p:nvPr/>
        </p:nvSpPr>
        <p:spPr>
          <a:xfrm>
            <a:off x="119701" y="1062496"/>
            <a:ext cx="4664254" cy="5262979"/>
          </a:xfrm>
          <a:prstGeom prst="rect">
            <a:avLst/>
          </a:prstGeom>
        </p:spPr>
        <p:txBody>
          <a:bodyPr wrap="square">
            <a:spAutoFit/>
          </a:bodyPr>
          <a:lstStyle/>
          <a:p>
            <a:pPr algn="just"/>
            <a:r>
              <a:rPr lang="en-GB" sz="1200" b="1" dirty="0">
                <a:latin typeface="Arial" panose="020B0604020202020204" pitchFamily="34" charset="0"/>
                <a:cs typeface="Arial" panose="020B0604020202020204" pitchFamily="34" charset="0"/>
              </a:rPr>
              <a:t>Role title:     </a:t>
            </a:r>
            <a:r>
              <a:rPr lang="en-GB" sz="1200" dirty="0">
                <a:latin typeface="Arial" panose="020B0604020202020204" pitchFamily="34" charset="0"/>
                <a:cs typeface="Arial" panose="020B0604020202020204" pitchFamily="34" charset="0"/>
              </a:rPr>
              <a:t>Major Giving and Partnerships Manager</a:t>
            </a:r>
          </a:p>
          <a:p>
            <a:pPr algn="just"/>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Location:	</a:t>
            </a:r>
            <a:r>
              <a:rPr lang="en-GB" sz="1200" dirty="0">
                <a:latin typeface="Arial" panose="020B0604020202020204" pitchFamily="34" charset="0"/>
                <a:cs typeface="Arial" panose="020B0604020202020204" pitchFamily="34" charset="0"/>
              </a:rPr>
              <a:t>Office based, Glasgow </a:t>
            </a:r>
            <a:r>
              <a:rPr lang="en-GB" sz="1200" i="1" dirty="0">
                <a:latin typeface="Arial" panose="020B0604020202020204" pitchFamily="34" charset="0"/>
                <a:cs typeface="Arial" panose="020B0604020202020204" pitchFamily="34" charset="0"/>
              </a:rPr>
              <a:t>(hybrid working model) </a:t>
            </a:r>
            <a:r>
              <a:rPr lang="en-GB" sz="1200" dirty="0">
                <a:latin typeface="Arial" panose="020B0604020202020204" pitchFamily="34" charset="0"/>
                <a:cs typeface="Arial" panose="020B0604020202020204" pitchFamily="34" charset="0"/>
              </a:rPr>
              <a:t>or 	home-working from anywhere in the UK</a:t>
            </a:r>
          </a:p>
          <a:p>
            <a:r>
              <a:rPr lang="en-GB" sz="1200" i="1" dirty="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pPr algn="just"/>
            <a:r>
              <a:rPr lang="en-GB" sz="1200" b="1" dirty="0">
                <a:latin typeface="Arial" panose="020B0604020202020204" pitchFamily="34" charset="0"/>
                <a:cs typeface="Arial" panose="020B0604020202020204" pitchFamily="34" charset="0"/>
              </a:rPr>
              <a:t>Contract:	</a:t>
            </a:r>
            <a:r>
              <a:rPr lang="en-GB" sz="1200" dirty="0">
                <a:latin typeface="Arial" panose="020B0604020202020204" pitchFamily="34" charset="0"/>
                <a:cs typeface="Arial" panose="020B0604020202020204" pitchFamily="34" charset="0"/>
              </a:rPr>
              <a:t>Part Time, 15hours </a:t>
            </a:r>
            <a:r>
              <a:rPr lang="en-GB" sz="1200" i="1" dirty="0">
                <a:latin typeface="Arial" panose="020B0604020202020204" pitchFamily="34" charset="0"/>
                <a:cs typeface="Arial" panose="020B0604020202020204" pitchFamily="34" charset="0"/>
              </a:rPr>
              <a:t>(2 days per week, job share)</a:t>
            </a:r>
          </a:p>
          <a:p>
            <a:pPr algn="just"/>
            <a:r>
              <a:rPr lang="en-GB" sz="1200" dirty="0">
                <a:latin typeface="Arial" panose="020B0604020202020204" pitchFamily="34" charset="0"/>
                <a:cs typeface="Arial" panose="020B0604020202020204" pitchFamily="34" charset="0"/>
              </a:rPr>
              <a:t> 	</a:t>
            </a:r>
          </a:p>
          <a:p>
            <a:pPr algn="just"/>
            <a:r>
              <a:rPr lang="en-GB" sz="1200" b="1" dirty="0">
                <a:latin typeface="Arial" panose="020B0604020202020204" pitchFamily="34" charset="0"/>
                <a:cs typeface="Arial" panose="020B0604020202020204" pitchFamily="34" charset="0"/>
              </a:rPr>
              <a:t>Salary:	</a:t>
            </a:r>
            <a:r>
              <a:rPr lang="en-GB" sz="1200" dirty="0">
                <a:latin typeface="Arial" panose="020B0604020202020204" pitchFamily="34" charset="0"/>
                <a:cs typeface="Arial" panose="020B0604020202020204" pitchFamily="34" charset="0"/>
              </a:rPr>
              <a:t>c. £32,585 per annum </a:t>
            </a:r>
            <a:r>
              <a:rPr lang="en-GB" sz="1200" i="1" dirty="0">
                <a:latin typeface="Arial" panose="020B0604020202020204" pitchFamily="34" charset="0"/>
                <a:cs typeface="Arial" panose="020B0604020202020204" pitchFamily="34" charset="0"/>
              </a:rPr>
              <a:t>(pro rata)</a:t>
            </a:r>
          </a:p>
          <a:p>
            <a:pPr algn="just"/>
            <a:endParaRPr lang="en-GB" sz="1200" dirty="0">
              <a:latin typeface="Arial" panose="020B0604020202020204" pitchFamily="34" charset="0"/>
              <a:cs typeface="Arial" panose="020B0604020202020204" pitchFamily="34" charset="0"/>
            </a:endParaRPr>
          </a:p>
          <a:p>
            <a:pPr algn="just"/>
            <a:r>
              <a:rPr lang="en-GB" sz="1200" b="1" dirty="0">
                <a:latin typeface="Arial" panose="020B0604020202020204" pitchFamily="34" charset="0"/>
                <a:cs typeface="Arial" panose="020B0604020202020204" pitchFamily="34" charset="0"/>
              </a:rPr>
              <a:t>Benefits: 	</a:t>
            </a:r>
            <a:r>
              <a:rPr lang="en-GB" sz="1200" dirty="0">
                <a:latin typeface="Arial" panose="020B0604020202020204" pitchFamily="34" charset="0"/>
                <a:cs typeface="Arial" panose="020B0604020202020204" pitchFamily="34" charset="0"/>
              </a:rPr>
              <a:t>Flexible working, 34 days’ annual leave </a:t>
            </a:r>
          </a:p>
          <a:p>
            <a:pPr algn="just"/>
            <a:r>
              <a:rPr lang="en-GB" sz="1200" dirty="0">
                <a:latin typeface="Arial" panose="020B0604020202020204" pitchFamily="34" charset="0"/>
                <a:cs typeface="Arial" panose="020B0604020202020204" pitchFamily="34" charset="0"/>
              </a:rPr>
              <a:t>	(including public holidays), and a </a:t>
            </a:r>
          </a:p>
          <a:p>
            <a:pPr algn="just"/>
            <a:r>
              <a:rPr lang="en-GB" sz="1200" dirty="0">
                <a:latin typeface="Arial" panose="020B0604020202020204" pitchFamily="34" charset="0"/>
                <a:cs typeface="Arial" panose="020B0604020202020204" pitchFamily="34" charset="0"/>
              </a:rPr>
              <a:t>	non-contributory pension with employer 	contributions of  8%. For more information on 	what we offer, please visit </a:t>
            </a:r>
            <a:r>
              <a:rPr lang="en-GB" sz="1200" dirty="0">
                <a:latin typeface="Arial" panose="020B0604020202020204" pitchFamily="34" charset="0"/>
                <a:cs typeface="Arial" panose="020B0604020202020204" pitchFamily="34" charset="0"/>
                <a:hlinkClick r:id="rId4"/>
              </a:rPr>
              <a:t>our website</a:t>
            </a:r>
            <a:r>
              <a:rPr lang="en-GB" sz="1200" dirty="0">
                <a:latin typeface="Arial" panose="020B0604020202020204" pitchFamily="34" charset="0"/>
                <a:cs typeface="Arial" panose="020B0604020202020204" pitchFamily="34" charset="0"/>
              </a:rPr>
              <a:t>.</a:t>
            </a:r>
          </a:p>
          <a:p>
            <a:pPr algn="just"/>
            <a:endParaRPr lang="en-GB" sz="1200" b="1" dirty="0">
              <a:latin typeface="Arial" panose="020B0604020202020204" pitchFamily="34" charset="0"/>
              <a:cs typeface="Arial" panose="020B0604020202020204" pitchFamily="34" charset="0"/>
            </a:endParaRPr>
          </a:p>
          <a:p>
            <a:pPr algn="just"/>
            <a:r>
              <a:rPr lang="en-GB" sz="1200" b="1" dirty="0">
                <a:latin typeface="Arial" panose="020B0604020202020204" pitchFamily="34" charset="0"/>
                <a:cs typeface="Arial" panose="020B0604020202020204" pitchFamily="34" charset="0"/>
              </a:rPr>
              <a:t>Reports to:	</a:t>
            </a:r>
            <a:r>
              <a:rPr lang="en-GB" sz="1200" dirty="0">
                <a:latin typeface="Arial" panose="020B0604020202020204" pitchFamily="34" charset="0"/>
                <a:cs typeface="Arial" panose="020B0604020202020204" pitchFamily="34" charset="0"/>
              </a:rPr>
              <a:t>Head of Major Giving and Partnerships</a:t>
            </a:r>
          </a:p>
          <a:p>
            <a:pPr algn="just"/>
            <a:endParaRPr lang="en-GB" sz="1200" dirty="0">
              <a:latin typeface="Arial" panose="020B0604020202020204" pitchFamily="34" charset="0"/>
              <a:cs typeface="Arial" panose="020B0604020202020204" pitchFamily="34" charset="0"/>
            </a:endParaRPr>
          </a:p>
          <a:p>
            <a:pPr algn="just"/>
            <a:r>
              <a:rPr lang="en-GB" sz="1200" b="1" dirty="0">
                <a:latin typeface="Arial" panose="020B0604020202020204" pitchFamily="34" charset="0"/>
                <a:cs typeface="Arial" panose="020B0604020202020204" pitchFamily="34" charset="0"/>
              </a:rPr>
              <a:t>Key relationships:	</a:t>
            </a:r>
          </a:p>
          <a:p>
            <a:r>
              <a:rPr lang="en-GB" sz="1200" dirty="0">
                <a:latin typeface="Arial" panose="020B0604020202020204" pitchFamily="34" charset="0"/>
                <a:cs typeface="Arial" panose="020B0604020202020204" pitchFamily="34" charset="0"/>
              </a:rPr>
              <a:t>	</a:t>
            </a:r>
            <a:r>
              <a:rPr lang="en-GB" sz="1200" u="sng" dirty="0">
                <a:latin typeface="Arial" panose="020B0604020202020204" pitchFamily="34" charset="0"/>
                <a:cs typeface="Arial" panose="020B0604020202020204" pitchFamily="34" charset="0"/>
              </a:rPr>
              <a:t>Internal:</a:t>
            </a:r>
            <a:r>
              <a:rPr lang="en-GB" sz="1200" dirty="0">
                <a:latin typeface="Arial" panose="020B0604020202020204" pitchFamily="34" charset="0"/>
                <a:cs typeface="Arial" panose="020B0604020202020204" pitchFamily="34" charset="0"/>
              </a:rPr>
              <a:t> Executive Director, Director of Supporter 	Engagement&amp; Income, </a:t>
            </a:r>
          </a:p>
          <a:p>
            <a:r>
              <a:rPr lang="en-GB" sz="1200" dirty="0">
                <a:latin typeface="Arial" panose="020B0604020202020204" pitchFamily="34" charset="0"/>
                <a:cs typeface="Arial" panose="020B0604020202020204" pitchFamily="34" charset="0"/>
              </a:rPr>
              <a:t>	Head of Communications, </a:t>
            </a:r>
          </a:p>
          <a:p>
            <a:r>
              <a:rPr lang="en-GB" sz="1200" dirty="0">
                <a:latin typeface="Arial" panose="020B0604020202020204" pitchFamily="34" charset="0"/>
                <a:cs typeface="Arial" panose="020B0604020202020204" pitchFamily="34" charset="0"/>
              </a:rPr>
              <a:t>	Head of Finance, </a:t>
            </a:r>
          </a:p>
          <a:p>
            <a:r>
              <a:rPr lang="en-GB" sz="1200" dirty="0">
                <a:latin typeface="Arial" panose="020B0604020202020204" pitchFamily="34" charset="0"/>
                <a:cs typeface="Arial" panose="020B0604020202020204" pitchFamily="34" charset="0"/>
              </a:rPr>
              <a:t>	Supporter Engagement Managers	</a:t>
            </a:r>
          </a:p>
          <a:p>
            <a:pPr algn="just"/>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a:t>
            </a:r>
            <a:r>
              <a:rPr lang="en-GB" sz="1200" u="sng" dirty="0">
                <a:latin typeface="Arial" panose="020B0604020202020204" pitchFamily="34" charset="0"/>
                <a:cs typeface="Arial" panose="020B0604020202020204" pitchFamily="34" charset="0"/>
              </a:rPr>
              <a:t>External:</a:t>
            </a:r>
            <a:r>
              <a:rPr lang="en-GB" sz="1200" dirty="0">
                <a:latin typeface="Arial" panose="020B0604020202020204" pitchFamily="34" charset="0"/>
                <a:cs typeface="Arial" panose="020B0604020202020204" pitchFamily="34" charset="0"/>
              </a:rPr>
              <a:t> MMI Founder &amp; Global CEO, MMI 	Funding &amp; Partnerships Manager, Affiliate staff 	and volunteers</a:t>
            </a:r>
            <a:r>
              <a:rPr lang="en-GB" sz="1150" dirty="0">
                <a:latin typeface="Arial" panose="020B0604020202020204" pitchFamily="34" charset="0"/>
                <a:cs typeface="Arial" panose="020B0604020202020204" pitchFamily="34" charset="0"/>
              </a:rPr>
              <a:t>	</a:t>
            </a:r>
          </a:p>
        </p:txBody>
      </p:sp>
      <p:sp>
        <p:nvSpPr>
          <p:cNvPr id="53" name="Rectangle 52">
            <a:extLst>
              <a:ext uri="{FF2B5EF4-FFF2-40B4-BE49-F238E27FC236}">
                <a16:creationId xmlns:a16="http://schemas.microsoft.com/office/drawing/2014/main" id="{EED3CBC3-5CE6-4717-B15A-2F6B8917845A}"/>
              </a:ext>
            </a:extLst>
          </p:cNvPr>
          <p:cNvSpPr/>
          <p:nvPr/>
        </p:nvSpPr>
        <p:spPr>
          <a:xfrm>
            <a:off x="8757317" y="6643618"/>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11</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4" name="TextBox 3">
            <a:extLst>
              <a:ext uri="{FF2B5EF4-FFF2-40B4-BE49-F238E27FC236}">
                <a16:creationId xmlns:a16="http://schemas.microsoft.com/office/drawing/2014/main" id="{423CA1B2-25E3-41D9-B426-02FC298220ED}"/>
              </a:ext>
            </a:extLst>
          </p:cNvPr>
          <p:cNvSpPr txBox="1"/>
          <p:nvPr/>
        </p:nvSpPr>
        <p:spPr>
          <a:xfrm>
            <a:off x="4962163" y="1070951"/>
            <a:ext cx="3342640" cy="1477328"/>
          </a:xfrm>
          <a:prstGeom prst="rect">
            <a:avLst/>
          </a:prstGeom>
          <a:noFill/>
        </p:spPr>
        <p:txBody>
          <a:bodyPr wrap="square" rtlCol="0">
            <a:spAutoFit/>
          </a:bodyPr>
          <a:lstStyle/>
          <a:p>
            <a:pPr algn="ctr"/>
            <a:r>
              <a:rPr lang="en-GB" b="1" dirty="0">
                <a:solidFill>
                  <a:srgbClr val="0198DC"/>
                </a:solidFill>
                <a:latin typeface="Arial" panose="020B0604020202020204" pitchFamily="34" charset="0"/>
                <a:ea typeface="Calibri" panose="020F0502020204030204" pitchFamily="34" charset="0"/>
                <a:cs typeface="Times New Roman" panose="02020603050405020304" pitchFamily="18" charset="0"/>
              </a:rPr>
              <a:t>Mary’s Meals UK</a:t>
            </a:r>
          </a:p>
          <a:p>
            <a:pPr algn="ctr"/>
            <a:r>
              <a:rPr lang="en-GB" b="1" dirty="0">
                <a:solidFill>
                  <a:srgbClr val="0198DC"/>
                </a:solidFill>
                <a:latin typeface="Arial" panose="020B0604020202020204" pitchFamily="34" charset="0"/>
                <a:ea typeface="Calibri" panose="020F0502020204030204" pitchFamily="34" charset="0"/>
                <a:cs typeface="Times New Roman" panose="02020603050405020304" pitchFamily="18" charset="0"/>
              </a:rPr>
              <a:t>Major Giving and Partnerships team structure</a:t>
            </a:r>
          </a:p>
          <a:p>
            <a:pPr algn="ctr"/>
            <a:endParaRPr lang="en-GB" b="1" dirty="0">
              <a:solidFill>
                <a:srgbClr val="0198DC"/>
              </a:solidFill>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16035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6" y="323680"/>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113746" y="911235"/>
            <a:ext cx="4078869" cy="6340197"/>
          </a:xfrm>
          <a:prstGeom prst="rect">
            <a:avLst/>
          </a:prstGeom>
        </p:spPr>
        <p:txBody>
          <a:bodyPr wrap="square" anchor="t">
            <a:spAutoFit/>
          </a:bodyPr>
          <a:lstStyle/>
          <a:p>
            <a:r>
              <a:rPr lang="en-GB" sz="1400" b="1" dirty="0">
                <a:solidFill>
                  <a:srgbClr val="019CDC"/>
                </a:solidFill>
                <a:latin typeface="Arial" panose="020B0604020202020204" pitchFamily="34" charset="0"/>
                <a:cs typeface="Arial" panose="020B0604020202020204" pitchFamily="34" charset="0"/>
              </a:rPr>
              <a:t>Role overview</a:t>
            </a:r>
          </a:p>
          <a:p>
            <a:r>
              <a:rPr lang="en-GB" sz="1200" dirty="0">
                <a:latin typeface="Arial" panose="020B0604020202020204" pitchFamily="34" charset="0"/>
                <a:cs typeface="Arial" panose="020B0604020202020204" pitchFamily="34" charset="0"/>
              </a:rPr>
              <a:t>Reporting to the Head of Major Giving and Partnerships, the Major Giving and Partnerships Manager will be an excellent influencer and fundraiser with the ability to convert significant potential into growth. </a:t>
            </a:r>
          </a:p>
          <a:p>
            <a:endParaRPr lang="en-GB" sz="12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Principal duties</a:t>
            </a:r>
          </a:p>
          <a:p>
            <a:r>
              <a:rPr lang="en-GB" sz="1200" b="1" dirty="0">
                <a:solidFill>
                  <a:srgbClr val="019CDC"/>
                </a:solidFill>
                <a:latin typeface="Arial" panose="020B0604020202020204" pitchFamily="34" charset="0"/>
                <a:cs typeface="Arial" panose="020B0604020202020204" pitchFamily="34" charset="0"/>
              </a:rPr>
              <a:t>Fundraising and Major Donors</a:t>
            </a: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Work with the Head of Major Giving and Partnerships to develop and deliver a major donor fundraising strategy</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Coordinate a portfolio of existing major donors by supporting funding relationship managers to strengthen relationships and further nurture support</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Build and steward relationships with new supporters who are capable of making significant gifts to Mary’s Meals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Consider a range of research projects, events and opportunities to identify potential donors and develop appropriate strategies to attract new major gifts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 As required, plan and organise opportunities for donors to visit Mary’s Meals programmes and experience our work first-hand</a:t>
            </a: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12</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192615" y="856793"/>
            <a:ext cx="4817786" cy="1149097"/>
          </a:xfrm>
          <a:prstGeom prst="rect">
            <a:avLst/>
          </a:prstGeom>
        </p:spPr>
        <p:txBody>
          <a:bodyPr wrap="square">
            <a:spAutoFit/>
          </a:bodyPr>
          <a:lstStyle/>
          <a:p>
            <a:pPr marL="171450" indent="-171450" algn="just">
              <a:lnSpc>
                <a:spcPct val="107000"/>
              </a:lnSpc>
              <a:spcAft>
                <a:spcPts val="800"/>
              </a:spcAft>
              <a:buFont typeface="Arial" panose="020B0604020202020204" pitchFamily="34" charset="0"/>
              <a:buChar char="•"/>
            </a:pPr>
            <a:endParaRPr lang="en-GB" sz="1150" b="1" dirty="0">
              <a:solidFill>
                <a:srgbClr val="019CDC"/>
              </a:solidFill>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dirty="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dirty="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FDE54E5-DA84-49A2-8CBB-40580142D5E8}"/>
              </a:ext>
            </a:extLst>
          </p:cNvPr>
          <p:cNvSpPr txBox="1"/>
          <p:nvPr/>
        </p:nvSpPr>
        <p:spPr>
          <a:xfrm>
            <a:off x="4459630" y="503742"/>
            <a:ext cx="4310743" cy="5447645"/>
          </a:xfrm>
          <a:prstGeom prst="rect">
            <a:avLst/>
          </a:prstGeom>
          <a:noFill/>
        </p:spPr>
        <p:txBody>
          <a:bodyPr wrap="square" rtlCol="0">
            <a:spAutoFit/>
          </a:bodyPr>
          <a:lstStyle/>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closely with the Mary’s Meals UK Communications and Mary’s Meals International Funding and Partnerships team to develop a suite of relevant materials for UK donor engagement</a:t>
            </a:r>
          </a:p>
          <a:p>
            <a:pPr marL="171450" indent="-171450">
              <a:buFont typeface="Arial" panose="020B0604020202020204" pitchFamily="34" charset="0"/>
              <a:buChar char="•"/>
            </a:pPr>
            <a:endParaRPr lang="en-GB" sz="1200" b="1" dirty="0">
              <a:solidFill>
                <a:srgbClr val="019CDC"/>
              </a:solidFill>
              <a:latin typeface="Arial" panose="020B0604020202020204" pitchFamily="34" charset="0"/>
              <a:cs typeface="Arial" panose="020B0604020202020204" pitchFamily="34" charset="0"/>
            </a:endParaRPr>
          </a:p>
          <a:p>
            <a:r>
              <a:rPr lang="en-GB" sz="1200" b="1" dirty="0">
                <a:solidFill>
                  <a:srgbClr val="019CDC"/>
                </a:solidFill>
                <a:latin typeface="Arial" panose="020B0604020202020204" pitchFamily="34" charset="0"/>
                <a:cs typeface="Arial" panose="020B0604020202020204" pitchFamily="34" charset="0"/>
              </a:rPr>
              <a:t>Trusts and Foundations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Plan and organise a calendar of relevant and timely approaches to major trusts and foundations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Develop personalised relationships with existing trusts and foundations to help nurture and deepen their support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with Mary’s Meals International’s Funding and Partnerships team to deliver effective grant management for current donors and engaging proposals and applications for potential donors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r>
              <a:rPr lang="en-GB" sz="1200" b="1" dirty="0">
                <a:solidFill>
                  <a:srgbClr val="019CDC"/>
                </a:solidFill>
                <a:latin typeface="Arial" panose="020B0604020202020204" pitchFamily="34" charset="0"/>
                <a:cs typeface="Arial" panose="020B0604020202020204" pitchFamily="34" charset="0"/>
              </a:rPr>
              <a:t>Corporate Giving</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Devise and implement a successful giving programme from the corporate sector to include affinity partnerships, cause related marketing partnerships, charity of the year adoptions and corporate charitable trust and foundation giving</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Form meaningful strategic partnerships with corporates, which generate broad awareness-raising and complement our grassroots focus</a:t>
            </a:r>
          </a:p>
        </p:txBody>
      </p:sp>
    </p:spTree>
    <p:extLst>
      <p:ext uri="{BB962C8B-B14F-4D97-AF65-F5344CB8AC3E}">
        <p14:creationId xmlns:p14="http://schemas.microsoft.com/office/powerpoint/2010/main" val="3220124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3599" y="244755"/>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213764" y="819653"/>
            <a:ext cx="4442903" cy="1538883"/>
          </a:xfrm>
          <a:prstGeom prst="rect">
            <a:avLst/>
          </a:prstGeom>
        </p:spPr>
        <p:txBody>
          <a:bodyPr wrap="square">
            <a:spAutoFit/>
          </a:bodyPr>
          <a:lstStyle/>
          <a:p>
            <a:endParaRPr lang="en-GB" sz="1200"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14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13</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4" name="Rectangle 3">
            <a:extLst>
              <a:ext uri="{FF2B5EF4-FFF2-40B4-BE49-F238E27FC236}">
                <a16:creationId xmlns:a16="http://schemas.microsoft.com/office/drawing/2014/main" id="{D51FD4E1-F273-4305-ABE2-B001C7D2B68E}"/>
              </a:ext>
            </a:extLst>
          </p:cNvPr>
          <p:cNvSpPr/>
          <p:nvPr/>
        </p:nvSpPr>
        <p:spPr>
          <a:xfrm>
            <a:off x="4431526" y="890465"/>
            <a:ext cx="4572000" cy="830997"/>
          </a:xfrm>
          <a:prstGeom prst="rect">
            <a:avLst/>
          </a:prstGeom>
        </p:spPr>
        <p:txBody>
          <a:bodyPr>
            <a:spAutoFit/>
          </a:bodyPr>
          <a:lstStyle/>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7DB8915-7094-4297-8CD8-77125F15E508}"/>
              </a:ext>
            </a:extLst>
          </p:cNvPr>
          <p:cNvSpPr txBox="1"/>
          <p:nvPr/>
        </p:nvSpPr>
        <p:spPr>
          <a:xfrm>
            <a:off x="184896" y="876313"/>
            <a:ext cx="4229100" cy="1200329"/>
          </a:xfrm>
          <a:prstGeom prst="rect">
            <a:avLst/>
          </a:prstGeom>
          <a:noFill/>
        </p:spPr>
        <p:txBody>
          <a:bodyPr wrap="square" rtlCol="0">
            <a:spAutoFit/>
          </a:bodyPr>
          <a:lstStyle/>
          <a:p>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b="1" dirty="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33915D6-EB83-4CD6-B23A-2D7FC34F4F9F}"/>
              </a:ext>
            </a:extLst>
          </p:cNvPr>
          <p:cNvSpPr/>
          <p:nvPr/>
        </p:nvSpPr>
        <p:spPr>
          <a:xfrm>
            <a:off x="113746" y="911235"/>
            <a:ext cx="4078869" cy="5909310"/>
          </a:xfrm>
          <a:prstGeom prst="rect">
            <a:avLst/>
          </a:prstGeom>
        </p:spPr>
        <p:txBody>
          <a:bodyPr wrap="square" anchor="t">
            <a:spAutoFit/>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Steward and strengthen existing corporate relationships to forge long-term mutually beneficial partnerships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Create and develop proposals and presentations to attract new multi-year business income</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alongside the Communications team to build communications plans in support of key corporate relationships</a:t>
            </a:r>
          </a:p>
          <a:p>
            <a:pPr marL="171450" indent="-171450">
              <a:buFont typeface="Arial" panose="020B0604020202020204" pitchFamily="34" charset="0"/>
              <a:buChar char="•"/>
            </a:pPr>
            <a:endParaRPr lang="en-GB" sz="1200" dirty="0">
              <a:solidFill>
                <a:srgbClr val="019CDC"/>
              </a:solidFill>
              <a:latin typeface="Arial" panose="020B0604020202020204" pitchFamily="34" charset="0"/>
              <a:cs typeface="Arial" panose="020B0604020202020204" pitchFamily="34" charset="0"/>
            </a:endParaRPr>
          </a:p>
          <a:p>
            <a:r>
              <a:rPr lang="en-GB" sz="1200" b="1" dirty="0">
                <a:solidFill>
                  <a:srgbClr val="019CDC"/>
                </a:solidFill>
                <a:latin typeface="Arial" panose="020B0604020202020204" pitchFamily="34" charset="0"/>
                <a:cs typeface="Arial" panose="020B0604020202020204" pitchFamily="34" charset="0"/>
              </a:rPr>
              <a:t>Financial Management and Data Analysis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Work with the Head of Major Giving and Partnerships to set income and expenditure budgets for the Partnerships Fundraising team</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Maintain accurate records, analysing financial and non-financial data to monitor and improve performance and mitigate risk</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Produce regular reports which measure the impact of key areas of work against pre-agreed goals – identifying strengths, weaknesses and areas for development</a:t>
            </a:r>
          </a:p>
          <a:p>
            <a:endParaRPr lang="en-GB" sz="1200" b="1" dirty="0">
              <a:solidFill>
                <a:srgbClr val="019CDC"/>
              </a:solidFill>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F4B63DF-F591-4BD3-86AE-D5A57A4F59BA}"/>
              </a:ext>
            </a:extLst>
          </p:cNvPr>
          <p:cNvSpPr/>
          <p:nvPr/>
        </p:nvSpPr>
        <p:spPr>
          <a:xfrm>
            <a:off x="4547991" y="890465"/>
            <a:ext cx="4078869" cy="5355312"/>
          </a:xfrm>
          <a:prstGeom prst="rect">
            <a:avLst/>
          </a:prstGeom>
        </p:spPr>
        <p:txBody>
          <a:bodyPr wrap="square" anchor="t">
            <a:spAutoFit/>
          </a:bodyPr>
          <a:lstStyle/>
          <a:p>
            <a:r>
              <a:rPr lang="en-GB" sz="1200" b="1" dirty="0">
                <a:solidFill>
                  <a:srgbClr val="019CDC"/>
                </a:solidFill>
                <a:latin typeface="Arial" panose="020B0604020202020204" pitchFamily="34" charset="0"/>
                <a:cs typeface="Arial" panose="020B0604020202020204" pitchFamily="34" charset="0"/>
              </a:rPr>
              <a:t>Relationship Management and Supporter Care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Develop and manage appropriate processes and procedures to maintain and increase our level of supporter engagement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Ensure the timely delivery of tailored stewardship plans to maximise income generation and awareness-raising</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Act as an ambassador of Mary’s Meals at public engagements and supporter events and, where necessary, deliver speeches or presentations to a wide range of audiences</a:t>
            </a:r>
          </a:p>
          <a:p>
            <a:endParaRPr lang="en-GB" sz="1200" dirty="0">
              <a:solidFill>
                <a:srgbClr val="019CDC"/>
              </a:solidFill>
              <a:latin typeface="Arial" panose="020B0604020202020204" pitchFamily="34" charset="0"/>
              <a:cs typeface="Arial" panose="020B0604020202020204" pitchFamily="34" charset="0"/>
            </a:endParaRPr>
          </a:p>
          <a:p>
            <a:r>
              <a:rPr lang="en-GB" sz="1200" b="1" dirty="0">
                <a:solidFill>
                  <a:srgbClr val="019CDC"/>
                </a:solidFill>
                <a:latin typeface="Arial" panose="020B0604020202020204" pitchFamily="34" charset="0"/>
                <a:cs typeface="Arial" panose="020B0604020202020204" pitchFamily="34" charset="0"/>
              </a:rPr>
              <a:t>General Duties</a:t>
            </a:r>
            <a:endParaRPr lang="en-GB" sz="1200"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the work of fellow Supporter Engagement team members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Participate fully in the day-to-day work of the organisation, taking a flexible approach to general administrative and support tasks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Travel throughout the UK, working varying hours on occasion</a:t>
            </a: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b="1"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751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C95A0B-C6AC-4F27-B225-1657D4011626}"/>
              </a:ext>
            </a:extLst>
          </p:cNvPr>
          <p:cNvPicPr>
            <a:picLocks noChangeAspect="1"/>
          </p:cNvPicPr>
          <p:nvPr/>
        </p:nvPicPr>
        <p:blipFill rotWithShape="1">
          <a:blip r:embed="rId3"/>
          <a:srcRect l="3639" t="7134" r="4780"/>
          <a:stretch/>
        </p:blipFill>
        <p:spPr>
          <a:xfrm>
            <a:off x="5556491" y="3509299"/>
            <a:ext cx="3012297" cy="2730764"/>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Qualifications, experience and skills</a:t>
            </a:r>
          </a:p>
          <a:p>
            <a:endParaRPr lang="en-GB" sz="2500" dirty="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317176" y="1046498"/>
            <a:ext cx="3839957" cy="5078313"/>
          </a:xfrm>
          <a:prstGeom prst="rect">
            <a:avLst/>
          </a:prstGeom>
        </p:spPr>
        <p:txBody>
          <a:bodyPr wrap="square">
            <a:spAutoFit/>
          </a:bodyPr>
          <a:lstStyle/>
          <a:p>
            <a:pPr marL="171450" indent="-171450">
              <a:buClr>
                <a:schemeClr val="tx1"/>
              </a:buClr>
              <a:buFont typeface="Arial" panose="020B0604020202020204" pitchFamily="34" charset="0"/>
              <a:buChar char="•"/>
            </a:pPr>
            <a:r>
              <a:rPr lang="en-GB" sz="1200" dirty="0">
                <a:latin typeface="Arial" panose="020B0604020202020204" pitchFamily="34" charset="0"/>
                <a:cs typeface="Arial" panose="020B0604020202020204" pitchFamily="34" charset="0"/>
              </a:rPr>
              <a:t> A degree or equivalent professional experience in a relevant discipline</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major donor and/or corporate fundraising</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identifying and cultivating new business approaches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account management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managing a staff team </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Demonstratable evidence of devising, leading and delivering on complex projects with multiple stakeholders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Ability to think strategically and manage a large and complex workload</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prioritisation and organisational skills – the ability to set up, manage and complete projects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Team player who possesses a warm and engaging personality and excellent interpersonal skills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14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14</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457702C5-3A1C-45BD-B7DE-405C63DFEEA8}"/>
              </a:ext>
            </a:extLst>
          </p:cNvPr>
          <p:cNvSpPr/>
          <p:nvPr/>
        </p:nvSpPr>
        <p:spPr>
          <a:xfrm>
            <a:off x="4572000" y="1222821"/>
            <a:ext cx="4333875" cy="461665"/>
          </a:xfrm>
          <a:prstGeom prst="rect">
            <a:avLst/>
          </a:prstGeom>
        </p:spPr>
        <p:txBody>
          <a:bodyPr wrap="square">
            <a:spAutoFit/>
          </a:bodyPr>
          <a:lstStyle/>
          <a:p>
            <a:pPr marL="285750" indent="-285750" algn="just">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algn="just"/>
            <a:endParaRPr lang="en-GB" sz="1200" b="1" dirty="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FCE22F3-6962-4DBB-A05A-89287957790C}"/>
              </a:ext>
            </a:extLst>
          </p:cNvPr>
          <p:cNvSpPr/>
          <p:nvPr/>
        </p:nvSpPr>
        <p:spPr>
          <a:xfrm>
            <a:off x="4391744" y="982176"/>
            <a:ext cx="3839957" cy="3416320"/>
          </a:xfrm>
          <a:prstGeom prst="rect">
            <a:avLst/>
          </a:prstGeom>
        </p:spPr>
        <p:txBody>
          <a:bodyPr wrap="square">
            <a:spAutoFit/>
          </a:bodyPr>
          <a:lstStyle/>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negotiator/influencer able to foster and develop working relationships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Diplomatic and tactful approach with a proven ability to communicate well with a broad range of people</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written and communication skills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analytical skills to evaluate activity – able to manage processes and data effectively to allow effective targeting</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 commitment to Mary’s Meals vision, mission and values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Good IT skills</a:t>
            </a:r>
          </a:p>
          <a:p>
            <a:pPr marL="171450" indent="-171450">
              <a:buFont typeface="Arial" panose="020B0604020202020204" pitchFamily="34" charset="0"/>
              <a:buChar char="•"/>
            </a:pPr>
            <a:endParaRPr lang="en-GB" sz="1200" dirty="0">
              <a:solidFill>
                <a:srgbClr val="019C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399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26126" y="6218347"/>
            <a:ext cx="9196251"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dirty="0">
                <a:solidFill>
                  <a:schemeClr val="bg1"/>
                </a:solidFill>
                <a:latin typeface="Arial" panose="020B0604020202020204" pitchFamily="34" charset="0"/>
                <a:cs typeface="Arial" panose="020B0604020202020204" pitchFamily="34" charset="0"/>
              </a:rPr>
              <a:t>Mary’s Meals UK manager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89416" y="6530345"/>
            <a:ext cx="354584"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15</a:t>
            </a:r>
          </a:p>
        </p:txBody>
      </p:sp>
      <p:sp>
        <p:nvSpPr>
          <p:cNvPr id="12" name="Rectangle 11">
            <a:extLst>
              <a:ext uri="{FF2B5EF4-FFF2-40B4-BE49-F238E27FC236}">
                <a16:creationId xmlns:a16="http://schemas.microsoft.com/office/drawing/2014/main" id="{62FE79D3-B375-4B1B-81E7-BA99BEBA2BB5}"/>
              </a:ext>
            </a:extLst>
          </p:cNvPr>
          <p:cNvSpPr/>
          <p:nvPr/>
        </p:nvSpPr>
        <p:spPr>
          <a:xfrm>
            <a:off x="407588" y="907215"/>
            <a:ext cx="4041075" cy="5047536"/>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Managers at Mary’s Meals UK approach their role in line with our 7S competency model:</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1. Self</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develop myself and set stretching goals</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2. Service</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work to ensure our future will be even better than our past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3. Simplicity</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547307" y="774191"/>
            <a:ext cx="4530018" cy="5632311"/>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 </a:t>
            </a:r>
            <a:r>
              <a:rPr lang="en-GB" sz="1400" b="1" dirty="0">
                <a:solidFill>
                  <a:srgbClr val="019CDC"/>
                </a:solidFill>
                <a:latin typeface="Arial" panose="020B0604020202020204" pitchFamily="34" charset="0"/>
                <a:cs typeface="Arial" panose="020B0604020202020204" pitchFamily="34" charset="0"/>
              </a:rPr>
              <a:t>4. Stewardship</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pay attention to the things that matter most;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(a) our physical resources; (b) our people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happy to be held accountable and to hold others to account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5. Strategy</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help others to work in ways that have the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develop strategy and translate it into action</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6. Strengthen</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create a positive work environment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increase the capabilities of my team</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help people manage their careers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find and develop next-generation talent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7. Success</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ensure my team is technically competent and developing</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high performing teams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a catalyst for change</a:t>
            </a:r>
          </a:p>
        </p:txBody>
      </p:sp>
    </p:spTree>
    <p:extLst>
      <p:ext uri="{BB962C8B-B14F-4D97-AF65-F5344CB8AC3E}">
        <p14:creationId xmlns:p14="http://schemas.microsoft.com/office/powerpoint/2010/main" val="1448997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3AA2F2-D2C7-495B-9DC2-375B4AF6D7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01445"/>
            <a:ext cx="9144000" cy="6274124"/>
          </a:xfrm>
          <a:prstGeom prst="rect">
            <a:avLst/>
          </a:prstGeom>
        </p:spPr>
      </p:pic>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D1EDD56B-D27E-49BD-851F-BFB0A5D756BF}"/>
              </a:ext>
            </a:extLst>
          </p:cNvPr>
          <p:cNvSpPr/>
          <p:nvPr/>
        </p:nvSpPr>
        <p:spPr>
          <a:xfrm>
            <a:off x="4491593" y="1201940"/>
            <a:ext cx="4480027" cy="4739759"/>
          </a:xfrm>
          <a:prstGeom prst="rect">
            <a:avLst/>
          </a:prstGeom>
        </p:spPr>
        <p:txBody>
          <a:bodyPr wrap="square">
            <a:spAutoFit/>
          </a:bodyPr>
          <a:lstStyle/>
          <a:p>
            <a:r>
              <a:rPr lang="en-GB" sz="16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to apply for this role</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apply for the role of Major Giving and Partnerships Manager at Mary’s Meals UK, please send a tailored CV and covering letter to: </a:t>
            </a:r>
            <a:r>
              <a:rPr lang="en-GB" sz="12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hlinkClick r:id="rId4"/>
              </a:rPr>
              <a:t>Jobs@marysmeals.org</a:t>
            </a:r>
            <a:endParaRPr lang="en-GB" sz="12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covering letter should make a compelling case for why you feel motivated to apply for this role within Mary’s Meals UK, as well as giving a concise overview of your most relevant skills and experience, and should fill no more than two pages of A4.</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6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timescales</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Closing date for applications:</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b="1" dirty="0">
                <a:solidFill>
                  <a:srgbClr val="FFCC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Monday 28</a:t>
            </a:r>
            <a:r>
              <a:rPr lang="en-GB" sz="1300" b="1" baseline="30000" dirty="0">
                <a:solidFill>
                  <a:srgbClr val="FFCC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a:t>
            </a:r>
            <a:r>
              <a:rPr lang="en-GB" sz="1300" b="1" dirty="0">
                <a:solidFill>
                  <a:srgbClr val="FFCC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March</a:t>
            </a:r>
          </a:p>
          <a:p>
            <a:endParaRPr lang="en-GB" sz="1300" b="1" dirty="0">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Please note: If you have any special requirements or adjustments before an interview, please let us know. </a:t>
            </a:r>
          </a:p>
          <a:p>
            <a:r>
              <a:rPr lang="en-GB" sz="1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 second interview stage may be required.</a:t>
            </a:r>
            <a:endParaRPr lang="en-GB" sz="1200" b="1" dirty="0">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16</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772370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31438-E90F-48E2-89A4-FFC35AE13D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6965"/>
            <a:ext cx="9144000" cy="6084070"/>
          </a:xfrm>
          <a:prstGeom prst="rect">
            <a:avLst/>
          </a:prstGeom>
        </p:spPr>
      </p:pic>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dirty="0">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Unit 6</a:t>
            </a: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sp>
        <p:nvSpPr>
          <p:cNvPr id="19" name="Rectangle 18">
            <a:extLst>
              <a:ext uri="{FF2B5EF4-FFF2-40B4-BE49-F238E27FC236}">
                <a16:creationId xmlns:a16="http://schemas.microsoft.com/office/drawing/2014/main" id="{8A975015-3622-483D-9F66-F9B0E4BD6F98}"/>
              </a:ext>
            </a:extLst>
          </p:cNvPr>
          <p:cNvSpPr/>
          <p:nvPr/>
        </p:nvSpPr>
        <p:spPr>
          <a:xfrm>
            <a:off x="2939845" y="5097788"/>
            <a:ext cx="6125497" cy="1492716"/>
          </a:xfrm>
          <a:prstGeom prst="rect">
            <a:avLst/>
          </a:prstGeom>
        </p:spPr>
        <p:txBody>
          <a:bodyPr wrap="square">
            <a:spAutoFit/>
          </a:bodyPr>
          <a:lstStyle/>
          <a:p>
            <a:pPr algn="r"/>
            <a:r>
              <a:rPr lang="en-GB" sz="2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B979A-76F0-4B0D-827C-E9CA278BB5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2544"/>
            <a:ext cx="9144000" cy="6410325"/>
          </a:xfrm>
          <a:prstGeom prst="rect">
            <a:avLst/>
          </a:prstGeom>
        </p:spPr>
      </p:pic>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457200" y="1322943"/>
            <a:ext cx="3860074" cy="4225772"/>
          </a:xfrm>
          <a:prstGeom prst="rect">
            <a:avLst/>
          </a:prstGeom>
          <a:noFill/>
          <a:effectLst/>
        </p:spPr>
        <p:txBody>
          <a:bodyPr wrap="square" rtlCol="0">
            <a:spAutoFit/>
          </a:bodyPr>
          <a:lstStyle/>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Executive Director</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values</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7</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movement</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9</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specification</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a:t>
            </a:r>
            <a:r>
              <a:rPr lang="en-GB" sz="176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16</a:t>
            </a:r>
            <a:b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2</a:t>
            </a:r>
          </a:p>
        </p:txBody>
      </p:sp>
    </p:spTree>
    <p:extLst>
      <p:ext uri="{BB962C8B-B14F-4D97-AF65-F5344CB8AC3E}">
        <p14:creationId xmlns:p14="http://schemas.microsoft.com/office/powerpoint/2010/main" val="277568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5FC92-AA35-4AD4-89DA-A64D3E87EA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77028" y="705708"/>
            <a:ext cx="4871022" cy="55408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id="{89DBAA4F-B038-4F7D-8A15-2B9CC0E8F466}"/>
              </a:ext>
            </a:extLst>
          </p:cNvPr>
          <p:cNvSpPr/>
          <p:nvPr/>
        </p:nvSpPr>
        <p:spPr>
          <a:xfrm>
            <a:off x="132264" y="894927"/>
            <a:ext cx="4007117" cy="5386090"/>
          </a:xfrm>
          <a:prstGeom prst="rect">
            <a:avLst/>
          </a:prstGeom>
        </p:spPr>
        <p:txBody>
          <a:bodyPr wrap="square" anchor="t">
            <a:spAutoFit/>
          </a:bodyPr>
          <a:lstStyle/>
          <a:p>
            <a:r>
              <a:rPr lang="en-GB" sz="1300" dirty="0">
                <a:latin typeface="Arial"/>
                <a:ea typeface="Calibri" panose="020F0502020204030204" pitchFamily="34" charset="0"/>
                <a:cs typeface="Times New Roman"/>
              </a:rPr>
              <a:t>Thank you so much for your interest in joining the Mary’s Meals family. As you consider making an application for the role of Major Giving and Partnerships Manager with Mary’s Meals UK, I hope you find this pack helpful, encouraging and exciting.</a:t>
            </a:r>
            <a:endParaRPr lang="en-GB" sz="900" dirty="0">
              <a:latin typeface="Arial"/>
              <a:ea typeface="Calibri" panose="020F0502020204030204" pitchFamily="34" charset="0"/>
              <a:cs typeface="Times New Roman"/>
            </a:endParaRP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From small beginnings feeding just 200 Malawian children in 2002, we are now reaching </a:t>
            </a:r>
            <a:r>
              <a:rPr lang="en-GB" sz="1300" dirty="0">
                <a:latin typeface="Arial" panose="020B0604020202020204" pitchFamily="34" charset="0"/>
                <a:cs typeface="Times New Roman" panose="02020603050405020304" pitchFamily="18" charset="0"/>
              </a:rPr>
              <a:t>2,058,099 children across 20 programme countries (including Malawi, Liberia, Zambia, Haiti, South Sudan and Syria) with a nutritious daily meal in school.</a:t>
            </a: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407910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Rectangle 1">
            <a:extLst>
              <a:ext uri="{FF2B5EF4-FFF2-40B4-BE49-F238E27FC236}">
                <a16:creationId xmlns:a16="http://schemas.microsoft.com/office/drawing/2014/main" id="{394F6DE9-8664-4E57-912A-B07492013552}"/>
              </a:ext>
            </a:extLst>
          </p:cNvPr>
          <p:cNvSpPr/>
          <p:nvPr/>
        </p:nvSpPr>
        <p:spPr>
          <a:xfrm>
            <a:off x="132263" y="868290"/>
            <a:ext cx="4470474" cy="5764655"/>
          </a:xfrm>
          <a:prstGeom prst="rect">
            <a:avLst/>
          </a:prstGeom>
        </p:spPr>
        <p:txBody>
          <a:bodyPr wrap="square">
            <a:spAutoFit/>
          </a:bodyPr>
          <a:lstStyle/>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None of this would be possible without the incredible generosity of our supporters all over the world, who give freely of their time, money, skills and prayer. In Malawi alone, we have 80,000 volunteers who rise early each day to serve Mary’s Meals to children in their community.</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And, across Mary’s Meals’ dozen or so ‘national affiliate’ countries, in which we raise awareness and funds for our work (including the UK, USA, Austria, Germany, Ireland, Croatia and Canada), thousands of people amaze and inspire us every day with their ‘little acts of love’, spreading the word about Mary’s Meals in their local communities and raising money to feed more children.</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r>
              <a:rPr lang="en-GB" sz="1270" dirty="0">
                <a:latin typeface="Arial" panose="020B0604020202020204" pitchFamily="34" charset="0"/>
                <a:ea typeface="Calibri" panose="020F0502020204030204" pitchFamily="34" charset="0"/>
                <a:cs typeface="Times New Roman" panose="02020603050405020304" pitchFamily="18" charset="0"/>
              </a:rPr>
              <a:t>We do this while working very closely and collaboratively with our colleagues at Mary’s Meals International, the organisation which co-ordinates the global movement and directly manages our school feeding programmes.</a:t>
            </a:r>
          </a:p>
          <a:p>
            <a:pPr algn="just">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62699FB-13BF-41A5-8C8A-CA420C49A0C9}"/>
              </a:ext>
            </a:extLst>
          </p:cNvPr>
          <p:cNvSpPr/>
          <p:nvPr/>
        </p:nvSpPr>
        <p:spPr>
          <a:xfrm>
            <a:off x="4666766" y="868290"/>
            <a:ext cx="4361059" cy="5235279"/>
          </a:xfrm>
          <a:prstGeom prst="rect">
            <a:avLst/>
          </a:prstGeom>
        </p:spPr>
        <p:txBody>
          <a:bodyPr wrap="square">
            <a:spAutoFit/>
          </a:bodyPr>
          <a:lstStyle/>
          <a:p>
            <a:r>
              <a:rPr lang="en-GB" sz="1270" dirty="0">
                <a:latin typeface="Arial" panose="020B0604020202020204" pitchFamily="34" charset="0"/>
                <a:cs typeface="Arial" panose="020B0604020202020204" pitchFamily="34" charset="0"/>
              </a:rPr>
              <a:t>The Major Giving and Partnerships Manager is responsible for coordinating the development of key relationships and opportunities with major donors, charitable trusts and corporate supporters, creating tangible and visible results to sustain and grow our school feeding programmes. </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With more than 58 million children out of school around the world and a further 73 million attending school so hungry they’re unable to concentrate and learn, our work is only just beginning. Will you play a crucial part in shaping the future of Mary’s Meals UK and, with it, the lives of so many people who both contribute to and benefit from this incredible work of love, joy and hope?</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I look forward to hearing </a:t>
            </a:r>
            <a:r>
              <a:rPr lang="en-GB" sz="1270" i="1" dirty="0">
                <a:latin typeface="Arial" panose="020B0604020202020204" pitchFamily="34" charset="0"/>
                <a:ea typeface="Calibri" panose="020F0502020204030204" pitchFamily="34" charset="0"/>
                <a:cs typeface="Times New Roman" panose="02020603050405020304" pitchFamily="18" charset="0"/>
              </a:rPr>
              <a:t>your</a:t>
            </a:r>
            <a:r>
              <a:rPr lang="en-GB" sz="1270" dirty="0">
                <a:latin typeface="Arial" panose="020B0604020202020204" pitchFamily="34" charset="0"/>
                <a:ea typeface="Calibri" panose="020F0502020204030204" pitchFamily="34" charset="0"/>
                <a:cs typeface="Times New Roman" panose="02020603050405020304" pitchFamily="18" charset="0"/>
              </a:rPr>
              <a:t> story.</a:t>
            </a: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Daniel Adams</a:t>
            </a: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Executive Director, Mary’s Meals UK</a:t>
            </a:r>
          </a:p>
          <a:p>
            <a:pPr algn="just">
              <a:spcAft>
                <a:spcPts val="0"/>
              </a:spcAft>
            </a:pPr>
            <a:endPar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rPr>
              <a:t>       </a:t>
            </a:r>
            <a:endParaRPr lang="en-GB" sz="130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89719E5-613A-428D-9500-8EDA8CF944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5000" y="4391676"/>
            <a:ext cx="2035000" cy="660908"/>
          </a:xfrm>
          <a:prstGeom prst="rect">
            <a:avLst/>
          </a:prstGeom>
        </p:spPr>
      </p:pic>
      <p:sp>
        <p:nvSpPr>
          <p:cNvPr id="23" name="Rectangle 22">
            <a:extLst>
              <a:ext uri="{FF2B5EF4-FFF2-40B4-BE49-F238E27FC236}">
                <a16:creationId xmlns:a16="http://schemas.microsoft.com/office/drawing/2014/main" id="{E059A724-C402-4C48-AFA4-5611D2E005CB}"/>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4</a:t>
            </a:r>
          </a:p>
        </p:txBody>
      </p:sp>
      <p:pic>
        <p:nvPicPr>
          <p:cNvPr id="16" name="Picture 15">
            <a:extLst>
              <a:ext uri="{FF2B5EF4-FFF2-40B4-BE49-F238E27FC236}">
                <a16:creationId xmlns:a16="http://schemas.microsoft.com/office/drawing/2014/main" id="{24CD9FFF-EA62-4511-A860-52AA3B90AB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1760133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90BBE-178E-42B9-B6D8-1DC7C08A925D}"/>
              </a:ext>
            </a:extLst>
          </p:cNvPr>
          <p:cNvPicPr>
            <a:picLocks noChangeAspect="1"/>
          </p:cNvPicPr>
          <p:nvPr/>
        </p:nvPicPr>
        <p:blipFill rotWithShape="1">
          <a:blip r:embed="rId3"/>
          <a:srcRect b="6784"/>
          <a:stretch/>
        </p:blipFill>
        <p:spPr>
          <a:xfrm>
            <a:off x="0" y="776378"/>
            <a:ext cx="9144000" cy="63352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67792"/>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dirty="0">
                <a:solidFill>
                  <a:schemeClr val="bg1"/>
                </a:solidFill>
                <a:latin typeface="Arial" panose="020B0604020202020204" pitchFamily="34" charset="0"/>
                <a:cs typeface="Arial" panose="020B0604020202020204" pitchFamily="34" charset="0"/>
              </a:rPr>
              <a:t>• </a:t>
            </a:r>
            <a:r>
              <a:rPr lang="en-GB" sz="1900" b="1" dirty="0">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dirty="0">
                <a:solidFill>
                  <a:schemeClr val="bg1"/>
                </a:solidFill>
                <a:latin typeface="Arial" panose="020B0604020202020204" pitchFamily="34" charset="0"/>
                <a:cs typeface="Arial" panose="020B0604020202020204" pitchFamily="34" charset="0"/>
              </a:rPr>
              <a:t>• </a:t>
            </a:r>
            <a:r>
              <a:rPr lang="en-GB" sz="1900" b="1" dirty="0">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dirty="0">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878057" y="6661323"/>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5</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55844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A5F22-1453-4548-B923-B47D971802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620"/>
            <a:ext cx="9144000" cy="6377133"/>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ectangle 6">
            <a:extLst>
              <a:ext uri="{FF2B5EF4-FFF2-40B4-BE49-F238E27FC236}">
                <a16:creationId xmlns:a16="http://schemas.microsoft.com/office/drawing/2014/main" id="{A4E61F1E-9470-4001-B01D-99A0EBF4C0AE}"/>
              </a:ext>
            </a:extLst>
          </p:cNvPr>
          <p:cNvSpPr/>
          <p:nvPr/>
        </p:nvSpPr>
        <p:spPr>
          <a:xfrm>
            <a:off x="216310" y="4273359"/>
            <a:ext cx="8794091" cy="1899623"/>
          </a:xfrm>
          <a:prstGeom prst="rect">
            <a:avLst/>
          </a:prstGeom>
        </p:spPr>
        <p:txBody>
          <a:bodyPr wrap="square">
            <a:spAutoFit/>
          </a:bodyPr>
          <a:lstStyle/>
          <a:p>
            <a:pPr>
              <a:lnSpc>
                <a:spcPct val="150000"/>
              </a:lnSpc>
            </a:pPr>
            <a:r>
              <a:rPr lang="en-GB" sz="2130" b="1" dirty="0">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dirty="0">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dirty="0">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dirty="0">
              <a:solidFill>
                <a:srgbClr val="FFFF00"/>
              </a:solidFill>
              <a:latin typeface="Arial" panose="020B0604020202020204" pitchFamily="34" charset="0"/>
              <a:cs typeface="Arial" panose="020B0604020202020204" pitchFamily="34" charset="0"/>
            </a:endParaRPr>
          </a:p>
          <a:p>
            <a:pPr>
              <a:lnSpc>
                <a:spcPct val="150000"/>
              </a:lnSpc>
            </a:pPr>
            <a:r>
              <a:rPr lang="en-GB" sz="1300" dirty="0">
                <a:solidFill>
                  <a:srgbClr val="F3A909"/>
                </a:solidFill>
                <a:latin typeface="Arial" panose="020B0604020202020204" pitchFamily="34" charset="0"/>
                <a:cs typeface="Arial" panose="020B0604020202020204" pitchFamily="34" charset="0"/>
              </a:rPr>
              <a:t>View Mary’s Meals’ full statement of values here</a:t>
            </a:r>
            <a:r>
              <a:rPr lang="en-GB" sz="1300">
                <a:solidFill>
                  <a:srgbClr val="F3A909"/>
                </a:solidFill>
                <a:latin typeface="Arial" panose="020B0604020202020204" pitchFamily="34" charset="0"/>
                <a:cs typeface="Arial" panose="020B0604020202020204" pitchFamily="34" charset="0"/>
              </a:rPr>
              <a:t>: </a:t>
            </a:r>
            <a:r>
              <a:rPr lang="en-GB" sz="1300">
                <a:solidFill>
                  <a:srgbClr val="019CDC"/>
                </a:solidFill>
                <a:latin typeface="Arial" panose="020B0604020202020204" pitchFamily="34" charset="0"/>
                <a:cs typeface="Arial" panose="020B0604020202020204" pitchFamily="34" charset="0"/>
                <a:hlinkClick r:id="rId4"/>
              </a:rPr>
              <a:t>Statement of Values</a:t>
            </a:r>
            <a:endParaRPr lang="en-GB" sz="1300" dirty="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3BEEE8-5331-45C4-8D10-D0EDF07DBD60}"/>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6</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92503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2879"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5412892"/>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20 years later, we feed 2,058,099 hungry children every school day across four continents. The average worldwide cost for us to feed a child for a whole school year is just £15.90.</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We work extremely hard to keep our running costs low and to ensure that at least 93% of donations goes directly on our charitable activities. This is only possible because most of our work is done by an army of dedicated volunteers all over the world, who carry out lots of little acts of love on behalf of Mary’s Meals.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dirty="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in 20 countries around the world. Funds raised by affiliates, including from Mary’s Meals UK, are passed to Mary’s Meals International, the organisation which co-ordinates our movement and directly manages the delivery of our school feeding programmes.</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3798-DCF9-48E7-9AA9-557B36A9C509}"/>
              </a:ext>
            </a:extLst>
          </p:cNvPr>
          <p:cNvSpPr>
            <a:spLocks noGrp="1"/>
          </p:cNvSpPr>
          <p:nvPr>
            <p:ph type="title"/>
          </p:nvPr>
        </p:nvSpPr>
        <p:spPr/>
        <p:txBody>
          <a:bodyPr/>
          <a:lstStyle/>
          <a:p>
            <a:endParaRPr lang="en-GB" dirty="0"/>
          </a:p>
        </p:txBody>
      </p:sp>
      <p:grpSp>
        <p:nvGrpSpPr>
          <p:cNvPr id="5" name="Group 4">
            <a:extLst>
              <a:ext uri="{FF2B5EF4-FFF2-40B4-BE49-F238E27FC236}">
                <a16:creationId xmlns:a16="http://schemas.microsoft.com/office/drawing/2014/main" id="{B6897A49-F0AC-4716-A492-222B91D0CC89}"/>
              </a:ext>
            </a:extLst>
          </p:cNvPr>
          <p:cNvGrpSpPr/>
          <p:nvPr/>
        </p:nvGrpSpPr>
        <p:grpSpPr>
          <a:xfrm>
            <a:off x="0" y="6229211"/>
            <a:ext cx="9149758" cy="643815"/>
            <a:chOff x="0" y="6240063"/>
            <a:chExt cx="9149758" cy="643815"/>
          </a:xfrm>
        </p:grpSpPr>
        <p:sp>
          <p:nvSpPr>
            <p:cNvPr id="6" name="Rectangle 5">
              <a:extLst>
                <a:ext uri="{FF2B5EF4-FFF2-40B4-BE49-F238E27FC236}">
                  <a16:creationId xmlns:a16="http://schemas.microsoft.com/office/drawing/2014/main" id="{67F1614E-45E8-4E26-80FC-6633975B618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r>
                <a:rPr lang="en-GB" sz="1200" dirty="0">
                  <a:solidFill>
                    <a:schemeClr val="tx1"/>
                  </a:solidFill>
                  <a:latin typeface="Arial" panose="020B0604020202020204" pitchFamily="34" charset="0"/>
                  <a:cs typeface="Arial" panose="020B0604020202020204" pitchFamily="34" charset="0"/>
                </a:rPr>
                <a:t>8</a:t>
              </a:r>
            </a:p>
          </p:txBody>
        </p:sp>
        <p:sp>
          <p:nvSpPr>
            <p:cNvPr id="7" name="Rectangle 6">
              <a:extLst>
                <a:ext uri="{FF2B5EF4-FFF2-40B4-BE49-F238E27FC236}">
                  <a16:creationId xmlns:a16="http://schemas.microsoft.com/office/drawing/2014/main" id="{8A18D3E8-7633-4049-A519-2FEE2236BAE3}"/>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Content Placeholder 9">
            <a:extLst>
              <a:ext uri="{FF2B5EF4-FFF2-40B4-BE49-F238E27FC236}">
                <a16:creationId xmlns:a16="http://schemas.microsoft.com/office/drawing/2014/main" id="{FA1F267A-B0C7-44E8-8A29-0DF4508689A9}"/>
              </a:ext>
            </a:extLst>
          </p:cNvPr>
          <p:cNvPicPr>
            <a:picLocks noGrp="1" noChangeAspect="1"/>
          </p:cNvPicPr>
          <p:nvPr>
            <p:ph idx="1"/>
          </p:nvPr>
        </p:nvPicPr>
        <p:blipFill>
          <a:blip r:embed="rId2"/>
          <a:srcRect/>
          <a:stretch/>
        </p:blipFill>
        <p:spPr>
          <a:xfrm>
            <a:off x="0" y="4427"/>
            <a:ext cx="9144000" cy="6220356"/>
          </a:xfrm>
        </p:spPr>
      </p:pic>
    </p:spTree>
    <p:extLst>
      <p:ext uri="{BB962C8B-B14F-4D97-AF65-F5344CB8AC3E}">
        <p14:creationId xmlns:p14="http://schemas.microsoft.com/office/powerpoint/2010/main" val="82660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dirty="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9</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Suzy Harley</DisplayName>
        <AccountId>566</AccountId>
        <AccountType/>
      </UserInfo>
      <UserInfo>
        <DisplayName>Joseph Black</DisplayName>
        <AccountId>245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3" ma:contentTypeDescription="Create a new document." ma:contentTypeScope="" ma:versionID="01222deb8988d185babf13f926e75f30">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b602f171c7573f05e39e7d6302fc9624"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D996FF-69DF-47BE-8D8C-2042026544A8}">
  <ds:schemaRefs>
    <ds:schemaRef ds:uri="http://purl.org/dc/terms/"/>
    <ds:schemaRef ds:uri="http://schemas.openxmlformats.org/package/2006/metadata/core-properties"/>
    <ds:schemaRef ds:uri="http://schemas.microsoft.com/office/2006/metadata/properties"/>
    <ds:schemaRef ds:uri="http://purl.org/dc/elements/1.1/"/>
    <ds:schemaRef ds:uri="http://www.w3.org/XML/1998/namespace"/>
    <ds:schemaRef ds:uri="http://purl.org/dc/dcmitype/"/>
    <ds:schemaRef ds:uri="http://schemas.microsoft.com/office/2006/documentManagement/types"/>
    <ds:schemaRef ds:uri="50a1efa9-47d8-481f-aad5-38d3c45f03e8"/>
    <ds:schemaRef ds:uri="http://schemas.microsoft.com/office/infopath/2007/PartnerControls"/>
    <ds:schemaRef ds:uri="8aef9df1-5621-4c65-8e28-37d44457da46"/>
  </ds:schemaRefs>
</ds:datastoreItem>
</file>

<file path=customXml/itemProps2.xml><?xml version="1.0" encoding="utf-8"?>
<ds:datastoreItem xmlns:ds="http://schemas.openxmlformats.org/officeDocument/2006/customXml" ds:itemID="{565D7047-BB59-4CF5-939A-F16C7B19D753}">
  <ds:schemaRefs>
    <ds:schemaRef ds:uri="http://schemas.microsoft.com/sharepoint/v3/contenttype/forms"/>
  </ds:schemaRefs>
</ds:datastoreItem>
</file>

<file path=customXml/itemProps3.xml><?xml version="1.0" encoding="utf-8"?>
<ds:datastoreItem xmlns:ds="http://schemas.openxmlformats.org/officeDocument/2006/customXml" ds:itemID="{8A2BE199-3170-4432-8DBE-0BBB37C222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f9df1-5621-4c65-8e28-37d44457da46"/>
    <ds:schemaRef ds:uri="50a1efa9-47d8-481f-aad5-38d3c45f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7828</TotalTime>
  <Words>3043</Words>
  <Application>Microsoft Office PowerPoint</Application>
  <PresentationFormat>On-screen Show (4:3)</PresentationFormat>
  <Paragraphs>352</Paragraphs>
  <Slides>17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David Swift</cp:lastModifiedBy>
  <cp:revision>464</cp:revision>
  <cp:lastPrinted>2016-09-28T12:24:59Z</cp:lastPrinted>
  <dcterms:created xsi:type="dcterms:W3CDTF">2015-06-14T06:43:02Z</dcterms:created>
  <dcterms:modified xsi:type="dcterms:W3CDTF">2022-03-15T12:41:01Z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ies>
</file>