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handoutMasterIdLst>
    <p:handoutMasterId r:id="rId25"/>
  </p:handoutMasterIdLst>
  <p:sldIdLst>
    <p:sldId id="362" r:id="rId5"/>
    <p:sldId id="341" r:id="rId6"/>
    <p:sldId id="383" r:id="rId7"/>
    <p:sldId id="385" r:id="rId8"/>
    <p:sldId id="368" r:id="rId9"/>
    <p:sldId id="367" r:id="rId10"/>
    <p:sldId id="387" r:id="rId11"/>
    <p:sldId id="382" r:id="rId12"/>
    <p:sldId id="370" r:id="rId13"/>
    <p:sldId id="373" r:id="rId14"/>
    <p:sldId id="389" r:id="rId15"/>
    <p:sldId id="391" r:id="rId16"/>
    <p:sldId id="395" r:id="rId17"/>
    <p:sldId id="393" r:id="rId18"/>
    <p:sldId id="394" r:id="rId19"/>
    <p:sldId id="396" r:id="rId20"/>
    <p:sldId id="398" r:id="rId21"/>
    <p:sldId id="361" r:id="rId22"/>
    <p:sldId id="336" r:id="rId23"/>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BDEDBE-0783-E2D8-43F7-B6A963420AD5}" name="Karen Gray" initials="KG" userId="S::karen.gray@marysmeals.org::898e0457-d84c-4f37-957c-9d696e8753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en Gray" initials="KG" lastIdx="10" clrIdx="0">
    <p:extLst>
      <p:ext uri="{19B8F6BF-5375-455C-9EA6-DF929625EA0E}">
        <p15:presenceInfo xmlns:p15="http://schemas.microsoft.com/office/powerpoint/2012/main" userId="S::karen.gray@marysmeals.org::898e0457-d84c-4f37-957c-9d696e8753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198DC"/>
    <a:srgbClr val="019CDC"/>
    <a:srgbClr val="F3A909"/>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61DFDB-DEB4-47BE-A427-67C7AB5F9ACE}" v="47" dt="2022-04-05T09:59:44.348"/>
    <p1510:client id="{963C9A18-377F-BC54-23FC-2AC25D85ED25}" v="182" vWet="183" dt="2022-04-04T11:25:43.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1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8056"/>
          </a:xfrm>
          <a:prstGeom prst="rect">
            <a:avLst/>
          </a:prstGeom>
        </p:spPr>
        <p:txBody>
          <a:bodyPr vert="horz" lIns="91440" tIns="45720" rIns="91440" bIns="45720" rtlCol="0"/>
          <a:lstStyle>
            <a:lvl1pPr algn="r">
              <a:defRPr sz="1200"/>
            </a:lvl1pPr>
          </a:lstStyle>
          <a:p>
            <a:fld id="{D6570BA2-846B-4F0F-9A77-B98625F60CB6}" type="datetimeFigureOut">
              <a:rPr lang="en-GB" smtClean="0"/>
              <a:t>05/04/2022</a:t>
            </a:fld>
            <a:endParaRPr lang="en-GB"/>
          </a:p>
        </p:txBody>
      </p:sp>
      <p:sp>
        <p:nvSpPr>
          <p:cNvPr id="4" name="Footer Placeholder 3"/>
          <p:cNvSpPr>
            <a:spLocks noGrp="1"/>
          </p:cNvSpPr>
          <p:nvPr>
            <p:ph type="ftr" sz="quarter" idx="2"/>
          </p:nvPr>
        </p:nvSpPr>
        <p:spPr>
          <a:xfrm>
            <a:off x="0" y="9428585"/>
            <a:ext cx="2887186"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5"/>
            <a:ext cx="2887186" cy="498055"/>
          </a:xfrm>
          <a:prstGeom prst="rect">
            <a:avLst/>
          </a:prstGeom>
        </p:spPr>
        <p:txBody>
          <a:bodyPr vert="horz" lIns="91440" tIns="45720" rIns="91440" bIns="45720" rtlCol="0" anchor="b"/>
          <a:lstStyle>
            <a:lvl1pPr algn="r">
              <a:defRPr sz="1200"/>
            </a:lvl1pPr>
          </a:lstStyle>
          <a:p>
            <a:fld id="{896E5447-47A2-45DD-BA48-ED3DD2BC3A14}" type="slidenum">
              <a:rPr lang="en-GB" smtClean="0"/>
              <a:t>‹#›</a:t>
            </a:fld>
            <a:endParaRPr lang="en-GB"/>
          </a:p>
        </p:txBody>
      </p:sp>
    </p:spTree>
    <p:extLst>
      <p:ext uri="{BB962C8B-B14F-4D97-AF65-F5344CB8AC3E}">
        <p14:creationId xmlns:p14="http://schemas.microsoft.com/office/powerpoint/2010/main" val="4178964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7788C81D-1B4B-4209-85EB-EF929A7BEE14}" type="datetimeFigureOut">
              <a:rPr lang="en-GB" smtClean="0"/>
              <a:t>05/04/2022</a:t>
            </a:fld>
            <a:endParaRPr lang="en-GB"/>
          </a:p>
        </p:txBody>
      </p:sp>
      <p:sp>
        <p:nvSpPr>
          <p:cNvPr id="4" name="Slide Image Placeholder 3"/>
          <p:cNvSpPr>
            <a:spLocks noGrp="1" noRot="1" noChangeAspect="1"/>
          </p:cNvSpPr>
          <p:nvPr>
            <p:ph type="sldImg" idx="2"/>
          </p:nvPr>
        </p:nvSpPr>
        <p:spPr>
          <a:xfrm>
            <a:off x="1098550"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887186"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0" y="9428585"/>
            <a:ext cx="2887186" cy="498055"/>
          </a:xfrm>
          <a:prstGeom prst="rect">
            <a:avLst/>
          </a:prstGeom>
        </p:spPr>
        <p:txBody>
          <a:bodyPr vert="horz" lIns="91440" tIns="45720" rIns="91440" bIns="45720" rtlCol="0" anchor="b"/>
          <a:lstStyle>
            <a:lvl1pPr algn="r">
              <a:defRPr sz="1200"/>
            </a:lvl1pPr>
          </a:lstStyle>
          <a:p>
            <a:fld id="{C7537C1E-0D74-48B2-B8D6-53F338B09B81}" type="slidenum">
              <a:rPr lang="en-GB" smtClean="0"/>
              <a:t>‹#›</a:t>
            </a:fld>
            <a:endParaRPr lang="en-GB"/>
          </a:p>
        </p:txBody>
      </p:sp>
    </p:spTree>
    <p:extLst>
      <p:ext uri="{BB962C8B-B14F-4D97-AF65-F5344CB8AC3E}">
        <p14:creationId xmlns:p14="http://schemas.microsoft.com/office/powerpoint/2010/main" val="280792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2</a:t>
            </a:fld>
            <a:endParaRPr lang="en-GB"/>
          </a:p>
        </p:txBody>
      </p:sp>
    </p:spTree>
    <p:extLst>
      <p:ext uri="{BB962C8B-B14F-4D97-AF65-F5344CB8AC3E}">
        <p14:creationId xmlns:p14="http://schemas.microsoft.com/office/powerpoint/2010/main" val="296414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11</a:t>
            </a:fld>
            <a:endParaRPr lang="en-GB"/>
          </a:p>
        </p:txBody>
      </p:sp>
    </p:spTree>
    <p:extLst>
      <p:ext uri="{BB962C8B-B14F-4D97-AF65-F5344CB8AC3E}">
        <p14:creationId xmlns:p14="http://schemas.microsoft.com/office/powerpoint/2010/main" val="4001801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12</a:t>
            </a:fld>
            <a:endParaRPr lang="en-GB"/>
          </a:p>
        </p:txBody>
      </p:sp>
    </p:spTree>
    <p:extLst>
      <p:ext uri="{BB962C8B-B14F-4D97-AF65-F5344CB8AC3E}">
        <p14:creationId xmlns:p14="http://schemas.microsoft.com/office/powerpoint/2010/main" val="1312994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13</a:t>
            </a:fld>
            <a:endParaRPr lang="en-GB"/>
          </a:p>
        </p:txBody>
      </p:sp>
    </p:spTree>
    <p:extLst>
      <p:ext uri="{BB962C8B-B14F-4D97-AF65-F5344CB8AC3E}">
        <p14:creationId xmlns:p14="http://schemas.microsoft.com/office/powerpoint/2010/main" val="1748890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14</a:t>
            </a:fld>
            <a:endParaRPr lang="en-GB"/>
          </a:p>
        </p:txBody>
      </p:sp>
    </p:spTree>
    <p:extLst>
      <p:ext uri="{BB962C8B-B14F-4D97-AF65-F5344CB8AC3E}">
        <p14:creationId xmlns:p14="http://schemas.microsoft.com/office/powerpoint/2010/main" val="3298044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15</a:t>
            </a:fld>
            <a:endParaRPr lang="en-GB"/>
          </a:p>
        </p:txBody>
      </p:sp>
    </p:spTree>
    <p:extLst>
      <p:ext uri="{BB962C8B-B14F-4D97-AF65-F5344CB8AC3E}">
        <p14:creationId xmlns:p14="http://schemas.microsoft.com/office/powerpoint/2010/main" val="2029760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16</a:t>
            </a:fld>
            <a:endParaRPr lang="en-GB"/>
          </a:p>
        </p:txBody>
      </p:sp>
    </p:spTree>
    <p:extLst>
      <p:ext uri="{BB962C8B-B14F-4D97-AF65-F5344CB8AC3E}">
        <p14:creationId xmlns:p14="http://schemas.microsoft.com/office/powerpoint/2010/main" val="1106690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18</a:t>
            </a:fld>
            <a:endParaRPr lang="en-GB"/>
          </a:p>
        </p:txBody>
      </p:sp>
    </p:spTree>
    <p:extLst>
      <p:ext uri="{BB962C8B-B14F-4D97-AF65-F5344CB8AC3E}">
        <p14:creationId xmlns:p14="http://schemas.microsoft.com/office/powerpoint/2010/main" val="840430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19</a:t>
            </a:fld>
            <a:endParaRPr lang="en-GB"/>
          </a:p>
        </p:txBody>
      </p:sp>
    </p:spTree>
    <p:extLst>
      <p:ext uri="{BB962C8B-B14F-4D97-AF65-F5344CB8AC3E}">
        <p14:creationId xmlns:p14="http://schemas.microsoft.com/office/powerpoint/2010/main" val="148024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10"/>
          </p:nvPr>
        </p:nvSpPr>
        <p:spPr/>
        <p:txBody>
          <a:bodyPr/>
          <a:lstStyle/>
          <a:p>
            <a:fld id="{C7537C1E-0D74-48B2-B8D6-53F338B09B81}" type="slidenum">
              <a:rPr lang="en-GB" smtClean="0"/>
              <a:t>3</a:t>
            </a:fld>
            <a:endParaRPr lang="en-GB"/>
          </a:p>
        </p:txBody>
      </p:sp>
    </p:spTree>
    <p:extLst>
      <p:ext uri="{BB962C8B-B14F-4D97-AF65-F5344CB8AC3E}">
        <p14:creationId xmlns:p14="http://schemas.microsoft.com/office/powerpoint/2010/main" val="376902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4</a:t>
            </a:fld>
            <a:endParaRPr lang="en-GB"/>
          </a:p>
        </p:txBody>
      </p:sp>
    </p:spTree>
    <p:extLst>
      <p:ext uri="{BB962C8B-B14F-4D97-AF65-F5344CB8AC3E}">
        <p14:creationId xmlns:p14="http://schemas.microsoft.com/office/powerpoint/2010/main" val="318617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5</a:t>
            </a:fld>
            <a:endParaRPr lang="en-GB"/>
          </a:p>
        </p:txBody>
      </p:sp>
    </p:spTree>
    <p:extLst>
      <p:ext uri="{BB962C8B-B14F-4D97-AF65-F5344CB8AC3E}">
        <p14:creationId xmlns:p14="http://schemas.microsoft.com/office/powerpoint/2010/main" val="1812785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6</a:t>
            </a:fld>
            <a:endParaRPr lang="en-GB"/>
          </a:p>
        </p:txBody>
      </p:sp>
    </p:spTree>
    <p:extLst>
      <p:ext uri="{BB962C8B-B14F-4D97-AF65-F5344CB8AC3E}">
        <p14:creationId xmlns:p14="http://schemas.microsoft.com/office/powerpoint/2010/main" val="188071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7</a:t>
            </a:fld>
            <a:endParaRPr lang="en-GB"/>
          </a:p>
        </p:txBody>
      </p:sp>
    </p:spTree>
    <p:extLst>
      <p:ext uri="{BB962C8B-B14F-4D97-AF65-F5344CB8AC3E}">
        <p14:creationId xmlns:p14="http://schemas.microsoft.com/office/powerpoint/2010/main" val="293286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537C1E-0D74-48B2-B8D6-53F338B09B81}" type="slidenum">
              <a:rPr lang="en-GB" smtClean="0"/>
              <a:t>8</a:t>
            </a:fld>
            <a:endParaRPr lang="en-GB"/>
          </a:p>
        </p:txBody>
      </p:sp>
    </p:spTree>
    <p:extLst>
      <p:ext uri="{BB962C8B-B14F-4D97-AF65-F5344CB8AC3E}">
        <p14:creationId xmlns:p14="http://schemas.microsoft.com/office/powerpoint/2010/main" val="126208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9</a:t>
            </a:fld>
            <a:endParaRPr lang="en-GB"/>
          </a:p>
        </p:txBody>
      </p:sp>
    </p:spTree>
    <p:extLst>
      <p:ext uri="{BB962C8B-B14F-4D97-AF65-F5344CB8AC3E}">
        <p14:creationId xmlns:p14="http://schemas.microsoft.com/office/powerpoint/2010/main" val="3035065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10</a:t>
            </a:fld>
            <a:endParaRPr lang="en-GB"/>
          </a:p>
        </p:txBody>
      </p:sp>
    </p:spTree>
    <p:extLst>
      <p:ext uri="{BB962C8B-B14F-4D97-AF65-F5344CB8AC3E}">
        <p14:creationId xmlns:p14="http://schemas.microsoft.com/office/powerpoint/2010/main" val="72652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C5269E-3D8B-47EA-B343-544FD655E10D}" type="datetimeFigureOut">
              <a:rPr lang="en-GB" smtClean="0"/>
              <a:t>05/04/2022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347565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C5269E-3D8B-47EA-B343-544FD655E10D}" type="datetimeFigureOut">
              <a:rPr lang="en-GB" smtClean="0"/>
              <a:t>05/04/2022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2953539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C5269E-3D8B-47EA-B343-544FD655E10D}" type="datetimeFigureOut">
              <a:rPr lang="en-GB" smtClean="0"/>
              <a:t>05/04/2022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356247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C5269E-3D8B-47EA-B343-544FD655E10D}" type="datetimeFigureOut">
              <a:rPr lang="en-GB" smtClean="0"/>
              <a:t>05/04/2022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13971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C5269E-3D8B-47EA-B343-544FD655E10D}" type="datetimeFigureOut">
              <a:rPr lang="en-GB" smtClean="0"/>
              <a:t>05/04/2022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209472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C5269E-3D8B-47EA-B343-544FD655E10D}" type="datetimeFigureOut">
              <a:rPr lang="en-GB" smtClean="0"/>
              <a:t>05/04/2022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2295386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C5269E-3D8B-47EA-B343-544FD655E10D}" type="datetimeFigureOut">
              <a:rPr lang="en-GB" smtClean="0"/>
              <a:t>05/04/2022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414980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C5269E-3D8B-47EA-B343-544FD655E10D}" type="datetimeFigureOut">
              <a:rPr lang="en-GB" smtClean="0"/>
              <a:t>05/04/2022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170272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5269E-3D8B-47EA-B343-544FD655E10D}" type="datetimeFigureOut">
              <a:rPr lang="en-GB" smtClean="0"/>
              <a:t>05/04/2022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43467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C5269E-3D8B-47EA-B343-544FD655E10D}" type="datetimeFigureOut">
              <a:rPr lang="en-GB" smtClean="0"/>
              <a:t>05/04/2022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331991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C5269E-3D8B-47EA-B343-544FD655E10D}" type="datetimeFigureOut">
              <a:rPr lang="en-GB" smtClean="0"/>
              <a:t>05/04/2022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60309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5269E-3D8B-47EA-B343-544FD655E10D}" type="datetimeFigureOut">
              <a:rPr lang="en-GB" smtClean="0"/>
              <a:t>05/04/2022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20DA5-A11B-4409-A926-CB7BD51E3548}" type="slidenum">
              <a:rPr lang="en-GB" smtClean="0"/>
              <a:t>‹#›</a:t>
            </a:fld>
            <a:endParaRPr lang="en-GB"/>
          </a:p>
        </p:txBody>
      </p:sp>
    </p:spTree>
    <p:extLst>
      <p:ext uri="{BB962C8B-B14F-4D97-AF65-F5344CB8AC3E}">
        <p14:creationId xmlns:p14="http://schemas.microsoft.com/office/powerpoint/2010/main" val="1369792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www.marysmeals.org.uk/sites/uk/files/2022-03/Marys%20Meals%20work%20benefits%20summary.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mailto:Jobs@marysmeals.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marysmeals.org.uk/sites/uk/files/2022-03/Marys%20Meals%20vision%20mission%20and%20value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70A069-8A5E-4965-9305-4C116499D450}"/>
              </a:ext>
            </a:extLst>
          </p:cNvPr>
          <p:cNvPicPr>
            <a:picLocks noChangeAspect="1"/>
          </p:cNvPicPr>
          <p:nvPr/>
        </p:nvPicPr>
        <p:blipFill>
          <a:blip r:embed="rId2"/>
          <a:srcRect/>
          <a:stretch/>
        </p:blipFill>
        <p:spPr>
          <a:xfrm>
            <a:off x="0" y="0"/>
            <a:ext cx="9143993" cy="6099819"/>
          </a:xfrm>
          <a:prstGeom prst="rect">
            <a:avLst/>
          </a:prstGeom>
        </p:spPr>
      </p:pic>
      <p:sp>
        <p:nvSpPr>
          <p:cNvPr id="9" name="Rectangle 8">
            <a:extLst>
              <a:ext uri="{FF2B5EF4-FFF2-40B4-BE49-F238E27FC236}">
                <a16:creationId xmlns:a16="http://schemas.microsoft.com/office/drawing/2014/main" id="{FF3E1768-9A1E-4460-BD1F-CFAD7C4F7C6D}"/>
              </a:ext>
            </a:extLst>
          </p:cNvPr>
          <p:cNvSpPr/>
          <p:nvPr/>
        </p:nvSpPr>
        <p:spPr>
          <a:xfrm>
            <a:off x="132267" y="2636170"/>
            <a:ext cx="7268225" cy="2677656"/>
          </a:xfrm>
          <a:prstGeom prst="rect">
            <a:avLst/>
          </a:prstGeom>
          <a:effectLst/>
        </p:spPr>
        <p:txBody>
          <a:bodyPr wrap="square">
            <a:spAutoFit/>
          </a:bodyPr>
          <a:lstStyle/>
          <a:p>
            <a:r>
              <a:rPr lang="en-GB" sz="2400" b="1" dirty="0">
                <a:solidFill>
                  <a:srgbClr val="019CDC"/>
                </a:solidFill>
                <a:latin typeface="Arial" panose="020B0604020202020204" pitchFamily="34" charset="0"/>
                <a:cs typeface="Arial" panose="020B0604020202020204" pitchFamily="34" charset="0"/>
              </a:rPr>
              <a:t>Recruitment pack for:</a:t>
            </a:r>
          </a:p>
          <a:p>
            <a:endParaRPr lang="en-GB" sz="2400" b="1" dirty="0">
              <a:solidFill>
                <a:srgbClr val="019CDC"/>
              </a:solidFill>
              <a:latin typeface="Arial" panose="020B0604020202020204" pitchFamily="34" charset="0"/>
              <a:cs typeface="Arial" panose="020B0604020202020204" pitchFamily="34" charset="0"/>
            </a:endParaRPr>
          </a:p>
          <a:p>
            <a:r>
              <a:rPr lang="en-GB" sz="2400" b="1" dirty="0">
                <a:solidFill>
                  <a:schemeClr val="bg1"/>
                </a:solidFill>
                <a:latin typeface="Arial" panose="020B0604020202020204" pitchFamily="34" charset="0"/>
                <a:cs typeface="Arial" panose="020B0604020202020204" pitchFamily="34" charset="0"/>
              </a:rPr>
              <a:t>Head of Marketing and Digital</a:t>
            </a:r>
          </a:p>
          <a:p>
            <a:endParaRPr lang="en-GB" sz="2400" b="1" dirty="0">
              <a:solidFill>
                <a:schemeClr val="bg1"/>
              </a:solidFill>
              <a:latin typeface="Arial" panose="020B0604020202020204" pitchFamily="34" charset="0"/>
              <a:cs typeface="Arial" panose="020B0604020202020204" pitchFamily="34" charset="0"/>
            </a:endParaRPr>
          </a:p>
          <a:p>
            <a:r>
              <a:rPr lang="en-GB" sz="2400" b="1" dirty="0">
                <a:solidFill>
                  <a:schemeClr val="bg1"/>
                </a:solidFill>
                <a:latin typeface="Arial" panose="020B0604020202020204" pitchFamily="34" charset="0"/>
                <a:cs typeface="Arial" panose="020B0604020202020204" pitchFamily="34" charset="0"/>
              </a:rPr>
              <a:t>Mary’s Meals UK</a:t>
            </a:r>
          </a:p>
          <a:p>
            <a:endParaRPr lang="en-GB" sz="2400" b="1" dirty="0">
              <a:solidFill>
                <a:srgbClr val="019CDC"/>
              </a:solidFill>
              <a:latin typeface="Arial" panose="020B0604020202020204" pitchFamily="34" charset="0"/>
              <a:cs typeface="Arial" panose="020B0604020202020204" pitchFamily="34" charset="0"/>
            </a:endParaRPr>
          </a:p>
          <a:p>
            <a:r>
              <a:rPr lang="en-GB" sz="2400" b="1" dirty="0">
                <a:solidFill>
                  <a:srgbClr val="019CDC"/>
                </a:solidFill>
                <a:latin typeface="Arial" panose="020B0604020202020204" pitchFamily="34" charset="0"/>
                <a:cs typeface="Arial" panose="020B0604020202020204" pitchFamily="34" charset="0"/>
              </a:rPr>
              <a:t>April 2022</a:t>
            </a:r>
          </a:p>
        </p:txBody>
      </p:sp>
      <p:sp>
        <p:nvSpPr>
          <p:cNvPr id="16" name="Rectangle 15">
            <a:extLst>
              <a:ext uri="{FF2B5EF4-FFF2-40B4-BE49-F238E27FC236}">
                <a16:creationId xmlns:a16="http://schemas.microsoft.com/office/drawing/2014/main" id="{7122655D-9A14-4F0C-AA1B-AB95D40D4BD5}"/>
              </a:ext>
            </a:extLst>
          </p:cNvPr>
          <p:cNvSpPr/>
          <p:nvPr/>
        </p:nvSpPr>
        <p:spPr>
          <a:xfrm>
            <a:off x="-2" y="5958349"/>
            <a:ext cx="9144000" cy="917604"/>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300724A5-F6DC-4032-ACE2-4FD550749742}"/>
              </a:ext>
            </a:extLst>
          </p:cNvPr>
          <p:cNvCxnSpPr>
            <a:cxnSpLocks/>
          </p:cNvCxnSpPr>
          <p:nvPr/>
        </p:nvCxnSpPr>
        <p:spPr>
          <a:xfrm>
            <a:off x="7852549" y="6230956"/>
            <a:ext cx="0" cy="53015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218BAF7-958D-4777-AEB2-CC1B756F0A1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65885"/>
          <a:stretch/>
        </p:blipFill>
        <p:spPr>
          <a:xfrm>
            <a:off x="7757652" y="6010700"/>
            <a:ext cx="1262579" cy="750406"/>
          </a:xfrm>
          <a:prstGeom prst="rect">
            <a:avLst/>
          </a:prstGeom>
        </p:spPr>
      </p:pic>
      <p:pic>
        <p:nvPicPr>
          <p:cNvPr id="26" name="Picture 25">
            <a:extLst>
              <a:ext uri="{FF2B5EF4-FFF2-40B4-BE49-F238E27FC236}">
                <a16:creationId xmlns:a16="http://schemas.microsoft.com/office/drawing/2014/main" id="{6A58D529-19BD-4A52-9F25-906FE37188D3}"/>
              </a:ext>
            </a:extLst>
          </p:cNvPr>
          <p:cNvPicPr>
            <a:picLocks noChangeAspect="1"/>
          </p:cNvPicPr>
          <p:nvPr/>
        </p:nvPicPr>
        <p:blipFill>
          <a:blip r:embed="rId4"/>
          <a:stretch>
            <a:fillRect/>
          </a:stretch>
        </p:blipFill>
        <p:spPr>
          <a:xfrm>
            <a:off x="242058" y="259370"/>
            <a:ext cx="1724387" cy="1972100"/>
          </a:xfrm>
          <a:prstGeom prst="rect">
            <a:avLst/>
          </a:prstGeom>
        </p:spPr>
      </p:pic>
      <p:pic>
        <p:nvPicPr>
          <p:cNvPr id="8" name="Picture 7">
            <a:extLst>
              <a:ext uri="{FF2B5EF4-FFF2-40B4-BE49-F238E27FC236}">
                <a16:creationId xmlns:a16="http://schemas.microsoft.com/office/drawing/2014/main" id="{CC5CB775-7FB8-41F9-9F72-0D1A3940DAD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30433" y="4532862"/>
            <a:ext cx="2781300" cy="1310640"/>
          </a:xfrm>
          <a:prstGeom prst="rect">
            <a:avLst/>
          </a:prstGeom>
          <a:noFill/>
          <a:ln>
            <a:noFill/>
          </a:ln>
        </p:spPr>
      </p:pic>
    </p:spTree>
    <p:extLst>
      <p:ext uri="{BB962C8B-B14F-4D97-AF65-F5344CB8AC3E}">
        <p14:creationId xmlns:p14="http://schemas.microsoft.com/office/powerpoint/2010/main" val="6236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9C4B7C-D780-49EE-8953-8AA3D059CBCF}"/>
              </a:ext>
            </a:extLst>
          </p:cNvPr>
          <p:cNvPicPr>
            <a:picLocks noChangeAspect="1"/>
          </p:cNvPicPr>
          <p:nvPr/>
        </p:nvPicPr>
        <p:blipFill rotWithShape="1">
          <a:blip r:embed="rId3"/>
          <a:srcRect l="26880" r="10209"/>
          <a:stretch/>
        </p:blipFill>
        <p:spPr>
          <a:xfrm flipH="1" flipV="1">
            <a:off x="4572000" y="813544"/>
            <a:ext cx="4572000" cy="5389352"/>
          </a:xfrm>
          <a:prstGeom prst="rect">
            <a:avLst/>
          </a:prstGeom>
        </p:spPr>
      </p:pic>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265"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About Mary’s Meals UK</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23110" y="6214185"/>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A1DF5B8B-7BDD-4E7B-A363-B2B9B60696D0}"/>
              </a:ext>
            </a:extLst>
          </p:cNvPr>
          <p:cNvSpPr/>
          <p:nvPr/>
        </p:nvSpPr>
        <p:spPr>
          <a:xfrm>
            <a:off x="129942" y="929431"/>
            <a:ext cx="4445360" cy="5369162"/>
          </a:xfrm>
          <a:prstGeom prst="rect">
            <a:avLst/>
          </a:prstGeom>
        </p:spPr>
        <p:txBody>
          <a:bodyPr wrap="square">
            <a:spAutoFit/>
          </a:bodyPr>
          <a:lstStyle/>
          <a:p>
            <a:r>
              <a:rPr lang="en-GB" sz="1270">
                <a:latin typeface="Arial" panose="020B0604020202020204" pitchFamily="34" charset="0"/>
                <a:ea typeface="Calibri" panose="020F0502020204030204" pitchFamily="34" charset="0"/>
                <a:cs typeface="Times New Roman" panose="02020603050405020304" pitchFamily="18" charset="0"/>
              </a:rPr>
              <a:t>In January 2015, to recognise the incredible growth of the Mary’s Meals movement around the world and to facilitate future growth in new countries, another entity – Mary’s Meals International (or ‘MMI’) – was formed. </a:t>
            </a:r>
          </a:p>
          <a:p>
            <a:pPr>
              <a:spcAft>
                <a:spcPts val="0"/>
              </a:spcAft>
            </a:pPr>
            <a:endParaRPr lang="en-GB" sz="127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70">
                <a:latin typeface="Arial" panose="020B0604020202020204" pitchFamily="34" charset="0"/>
                <a:ea typeface="Calibri" panose="020F0502020204030204" pitchFamily="34" charset="0"/>
                <a:cs typeface="Times New Roman" panose="02020603050405020304" pitchFamily="18" charset="0"/>
              </a:rPr>
              <a:t>This new organisation assumed responsibility for directly delivering our programmes and for coordinating the growing number of Mary’s Meals organisations around the world, aimed at either awareness-raising or programme delivery.</a:t>
            </a:r>
          </a:p>
          <a:p>
            <a:pPr>
              <a:spcAft>
                <a:spcPts val="0"/>
              </a:spcAft>
            </a:pPr>
            <a:r>
              <a:rPr lang="en-GB" sz="1270">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270">
                <a:latin typeface="Arial" panose="020B0604020202020204" pitchFamily="34" charset="0"/>
                <a:ea typeface="Calibri" panose="020F0502020204030204" pitchFamily="34" charset="0"/>
                <a:cs typeface="Times New Roman" panose="02020603050405020304" pitchFamily="18" charset="0"/>
              </a:rPr>
              <a:t>This structural change saw Mary’s Meals UK become the global movement’s largest fundraising organisation and enabled it to focus even more passionately on its mission to tell our story across Scotland, England, Northern Ireland and Wales, and empower more people to help us reach the next hungry child by offering their money, goods, skills, time or prayer.</a:t>
            </a:r>
          </a:p>
          <a:p>
            <a:pPr>
              <a:spcAft>
                <a:spcPts val="0"/>
              </a:spcAft>
            </a:pPr>
            <a:r>
              <a:rPr lang="en-GB" sz="1270">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270">
                <a:latin typeface="Arial" panose="020B0604020202020204" pitchFamily="34" charset="0"/>
                <a:ea typeface="Calibri" panose="020F0502020204030204" pitchFamily="34" charset="0"/>
                <a:cs typeface="Times New Roman" panose="02020603050405020304" pitchFamily="18" charset="0"/>
              </a:rPr>
              <a:t>Today, Mary’s Meals UK raises awareness and funds under the direction of the Executive Director, and through the passion, commitment and dedication of our volunteers and staff, led by the Director of Communications, Director of Supporter Engagement and Income, and the Director of Finance and Operations. The organisation currently has offices in Glasgow, </a:t>
            </a:r>
            <a:r>
              <a:rPr lang="en-GB" sz="1270" err="1">
                <a:latin typeface="Arial" panose="020B0604020202020204" pitchFamily="34" charset="0"/>
                <a:ea typeface="Calibri" panose="020F0502020204030204" pitchFamily="34" charset="0"/>
                <a:cs typeface="Times New Roman" panose="02020603050405020304" pitchFamily="18" charset="0"/>
              </a:rPr>
              <a:t>Dalmally</a:t>
            </a:r>
            <a:r>
              <a:rPr lang="en-GB" sz="1270">
                <a:latin typeface="Arial" panose="020B0604020202020204" pitchFamily="34" charset="0"/>
                <a:ea typeface="Calibri" panose="020F0502020204030204" pitchFamily="34" charset="0"/>
                <a:cs typeface="Times New Roman" panose="02020603050405020304" pitchFamily="18" charset="0"/>
              </a:rPr>
              <a:t> and London and offers a flexible working model. </a:t>
            </a:r>
          </a:p>
        </p:txBody>
      </p:sp>
      <p:sp>
        <p:nvSpPr>
          <p:cNvPr id="16" name="Rectangle 15">
            <a:extLst>
              <a:ext uri="{FF2B5EF4-FFF2-40B4-BE49-F238E27FC236}">
                <a16:creationId xmlns:a16="http://schemas.microsoft.com/office/drawing/2014/main" id="{C4993362-2286-435A-92F2-013CC2C815D3}"/>
              </a:ext>
            </a:extLst>
          </p:cNvPr>
          <p:cNvSpPr/>
          <p:nvPr/>
        </p:nvSpPr>
        <p:spPr>
          <a:xfrm>
            <a:off x="8770373" y="6502869"/>
            <a:ext cx="402495"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10</a:t>
            </a:r>
          </a:p>
        </p:txBody>
      </p:sp>
      <p:pic>
        <p:nvPicPr>
          <p:cNvPr id="13" name="Picture 12">
            <a:extLst>
              <a:ext uri="{FF2B5EF4-FFF2-40B4-BE49-F238E27FC236}">
                <a16:creationId xmlns:a16="http://schemas.microsoft.com/office/drawing/2014/main" id="{9D790A96-D10F-4F43-83C6-78E23FA3FCA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Tree>
    <p:extLst>
      <p:ext uri="{BB962C8B-B14F-4D97-AF65-F5344CB8AC3E}">
        <p14:creationId xmlns:p14="http://schemas.microsoft.com/office/powerpoint/2010/main" val="3589639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265"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Role outline</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442963"/>
            <a:ext cx="9162691" cy="415037"/>
            <a:chOff x="-12933" y="6240063"/>
            <a:chExt cx="9162691" cy="643815"/>
          </a:xfrm>
        </p:grpSpPr>
        <p:sp>
          <p:nvSpPr>
            <p:cNvPr id="18" name="Rectangle 17">
              <a:extLst>
                <a:ext uri="{FF2B5EF4-FFF2-40B4-BE49-F238E27FC236}">
                  <a16:creationId xmlns:a16="http://schemas.microsoft.com/office/drawing/2014/main" id="{D0D70A2B-F29A-40CF-AE23-982664FC4697}"/>
                </a:ext>
              </a:extLst>
            </p:cNvPr>
            <p:cNvSpPr/>
            <p:nvPr/>
          </p:nvSpPr>
          <p:spPr>
            <a:xfrm>
              <a:off x="-12933" y="6374922"/>
              <a:ext cx="9144000" cy="508956"/>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a:extLst>
              <a:ext uri="{FF2B5EF4-FFF2-40B4-BE49-F238E27FC236}">
                <a16:creationId xmlns:a16="http://schemas.microsoft.com/office/drawing/2014/main" id="{54BE68AE-F7BC-4D30-B04E-B663006A9EC3}"/>
              </a:ext>
            </a:extLst>
          </p:cNvPr>
          <p:cNvSpPr/>
          <p:nvPr/>
        </p:nvSpPr>
        <p:spPr>
          <a:xfrm>
            <a:off x="502170" y="1145461"/>
            <a:ext cx="5043315" cy="5416868"/>
          </a:xfrm>
          <a:prstGeom prst="rect">
            <a:avLst/>
          </a:prstGeom>
        </p:spPr>
        <p:txBody>
          <a:bodyPr wrap="square" lIns="91440" tIns="45720" rIns="91440" bIns="45720" anchor="t">
            <a:spAutoFit/>
          </a:bodyPr>
          <a:lstStyle/>
          <a:p>
            <a:r>
              <a:rPr lang="en-GB" sz="1200" b="1">
                <a:latin typeface="Arial" panose="020B0604020202020204" pitchFamily="34" charset="0"/>
                <a:cs typeface="Arial" panose="020B0604020202020204" pitchFamily="34" charset="0"/>
              </a:rPr>
              <a:t>Role title:	</a:t>
            </a:r>
            <a:r>
              <a:rPr lang="en-GB" sz="1200">
                <a:latin typeface="Arial" panose="020B0604020202020204" pitchFamily="34" charset="0"/>
                <a:cs typeface="Arial" panose="020B0604020202020204" pitchFamily="34" charset="0"/>
              </a:rPr>
              <a:t>Head of Marketing and Digital</a:t>
            </a:r>
          </a:p>
          <a:p>
            <a:endParaRPr lang="en-GB" sz="1200">
              <a:latin typeface="Arial" panose="020B0604020202020204" pitchFamily="34" charset="0"/>
              <a:cs typeface="Arial" panose="020B0604020202020204" pitchFamily="34" charset="0"/>
            </a:endParaRPr>
          </a:p>
          <a:p>
            <a:r>
              <a:rPr lang="en-GB" sz="1200" b="1">
                <a:latin typeface="Arial"/>
                <a:cs typeface="Arial"/>
              </a:rPr>
              <a:t>Location:	</a:t>
            </a:r>
            <a:r>
              <a:rPr lang="en-GB" sz="1200">
                <a:latin typeface="Arial"/>
                <a:cs typeface="Arial"/>
              </a:rPr>
              <a:t>Home working from anywhere in the UK</a:t>
            </a:r>
            <a:endParaRPr lang="en-GB" sz="1200" i="1">
              <a:highlight>
                <a:srgbClr val="FFFF00"/>
              </a:highlight>
              <a:latin typeface="Arial"/>
              <a:cs typeface="Arial"/>
            </a:endParaRPr>
          </a:p>
          <a:p>
            <a:endParaRPr lang="en-GB" sz="1200">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Contract:	</a:t>
            </a:r>
            <a:r>
              <a:rPr lang="en-GB" sz="1200">
                <a:latin typeface="Arial" panose="020B0604020202020204" pitchFamily="34" charset="0"/>
                <a:cs typeface="Arial" panose="020B0604020202020204" pitchFamily="34" charset="0"/>
              </a:rPr>
              <a:t>Full time, 37.5 hours per week</a:t>
            </a:r>
          </a:p>
          <a:p>
            <a:endParaRPr lang="en-GB" sz="1200">
              <a:latin typeface="Arial" panose="020B0604020202020204" pitchFamily="34" charset="0"/>
              <a:cs typeface="Arial" panose="020B0604020202020204" pitchFamily="34" charset="0"/>
            </a:endParaRPr>
          </a:p>
          <a:p>
            <a:r>
              <a:rPr lang="en-GB" sz="1200" b="1">
                <a:latin typeface="Arial"/>
                <a:cs typeface="Arial"/>
              </a:rPr>
              <a:t>Salary:	</a:t>
            </a:r>
            <a:r>
              <a:rPr lang="en-GB" sz="1200">
                <a:latin typeface="Arial"/>
                <a:cs typeface="Arial"/>
              </a:rPr>
              <a:t>c. £46,093 – £50,676 per annum (plus 	London Weighting Allowance, where applicable)</a:t>
            </a:r>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Benefits: 	</a:t>
            </a:r>
            <a:r>
              <a:rPr lang="en-GB" sz="1200">
                <a:latin typeface="Arial" panose="020B0604020202020204" pitchFamily="34" charset="0"/>
                <a:cs typeface="Arial" panose="020B0604020202020204" pitchFamily="34" charset="0"/>
              </a:rPr>
              <a:t>Flexible working, 34 days’ annual leave </a:t>
            </a:r>
          </a:p>
          <a:p>
            <a:r>
              <a:rPr lang="en-GB" sz="1200">
                <a:latin typeface="Arial" panose="020B0604020202020204" pitchFamily="34" charset="0"/>
                <a:cs typeface="Arial" panose="020B0604020202020204" pitchFamily="34" charset="0"/>
              </a:rPr>
              <a:t>	(including public holidays), and a </a:t>
            </a:r>
          </a:p>
          <a:p>
            <a:r>
              <a:rPr lang="en-GB" sz="1200">
                <a:latin typeface="Arial" panose="020B0604020202020204" pitchFamily="34" charset="0"/>
                <a:cs typeface="Arial" panose="020B0604020202020204" pitchFamily="34" charset="0"/>
              </a:rPr>
              <a:t>	non-contributory pension with employer contributions of  	8%. For more information on what we offer,</a:t>
            </a:r>
          </a:p>
          <a:p>
            <a:r>
              <a:rPr lang="en-GB" sz="1200">
                <a:latin typeface="Arial" panose="020B0604020202020204" pitchFamily="34" charset="0"/>
                <a:cs typeface="Arial" panose="020B0604020202020204" pitchFamily="34" charset="0"/>
              </a:rPr>
              <a:t>	please visit </a:t>
            </a:r>
            <a:r>
              <a:rPr lang="en-GB" sz="1200">
                <a:latin typeface="Arial" panose="020B0604020202020204" pitchFamily="34" charset="0"/>
                <a:cs typeface="Arial" panose="020B0604020202020204" pitchFamily="34" charset="0"/>
                <a:hlinkClick r:id="rId3"/>
              </a:rPr>
              <a:t>our website. </a:t>
            </a:r>
            <a:endParaRPr lang="en-GB" sz="1200">
              <a:latin typeface="Arial" panose="020B0604020202020204" pitchFamily="34" charset="0"/>
              <a:cs typeface="Arial" panose="020B0604020202020204" pitchFamily="34" charset="0"/>
            </a:endParaRPr>
          </a:p>
          <a:p>
            <a:endParaRPr lang="en-GB" sz="1150">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Reports to:	</a:t>
            </a:r>
            <a:r>
              <a:rPr lang="en-GB" sz="1200">
                <a:latin typeface="Arial" panose="020B0604020202020204" pitchFamily="34" charset="0"/>
                <a:cs typeface="Arial" panose="020B0604020202020204" pitchFamily="34" charset="0"/>
              </a:rPr>
              <a:t>Director of Communications</a:t>
            </a:r>
          </a:p>
          <a:p>
            <a:endParaRPr lang="en-GB" sz="1200">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Key relationships:	</a:t>
            </a:r>
          </a:p>
          <a:p>
            <a:r>
              <a:rPr lang="en-GB" sz="1200">
                <a:latin typeface="Arial" panose="020B0604020202020204" pitchFamily="34" charset="0"/>
                <a:cs typeface="Arial" panose="020B0604020202020204" pitchFamily="34" charset="0"/>
              </a:rPr>
              <a:t>	</a:t>
            </a:r>
            <a:r>
              <a:rPr lang="en-GB" sz="1200" u="sng">
                <a:latin typeface="Arial" panose="020B0604020202020204" pitchFamily="34" charset="0"/>
                <a:cs typeface="Arial" panose="020B0604020202020204" pitchFamily="34" charset="0"/>
              </a:rPr>
              <a:t>Internal:</a:t>
            </a:r>
            <a:r>
              <a:rPr lang="en-GB" sz="1200">
                <a:latin typeface="Arial" panose="020B0604020202020204" pitchFamily="34" charset="0"/>
                <a:cs typeface="Arial" panose="020B0604020202020204" pitchFamily="34" charset="0"/>
              </a:rPr>
              <a:t> Head of Media and Content, 		Communications  team, Extended Leadership team, </a:t>
            </a:r>
          </a:p>
          <a:p>
            <a:r>
              <a:rPr lang="en-GB" sz="1200">
                <a:latin typeface="Arial" panose="020B0604020202020204" pitchFamily="34" charset="0"/>
                <a:cs typeface="Arial" panose="020B0604020202020204" pitchFamily="34" charset="0"/>
              </a:rPr>
              <a:t>	Head of Digital (MMI)</a:t>
            </a:r>
          </a:p>
          <a:p>
            <a:r>
              <a:rPr lang="en-GB" sz="1200">
                <a:latin typeface="Arial" panose="020B0604020202020204" pitchFamily="34" charset="0"/>
                <a:cs typeface="Arial" panose="020B0604020202020204" pitchFamily="34" charset="0"/>
              </a:rPr>
              <a:t>	</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	</a:t>
            </a:r>
            <a:r>
              <a:rPr lang="en-GB" sz="1200" u="sng">
                <a:latin typeface="Arial" panose="020B0604020202020204" pitchFamily="34" charset="0"/>
                <a:cs typeface="Arial" panose="020B0604020202020204" pitchFamily="34" charset="0"/>
              </a:rPr>
              <a:t>External:</a:t>
            </a:r>
            <a:r>
              <a:rPr lang="en-GB" sz="1200">
                <a:latin typeface="Arial" panose="020B0604020202020204" pitchFamily="34" charset="0"/>
                <a:cs typeface="Arial" panose="020B0604020202020204" pitchFamily="34" charset="0"/>
              </a:rPr>
              <a:t> Supporters, agencies</a:t>
            </a:r>
          </a:p>
          <a:p>
            <a:endParaRPr lang="en-GB" sz="1200">
              <a:latin typeface="Arial" panose="020B0604020202020204" pitchFamily="34" charset="0"/>
              <a:cs typeface="Arial" panose="020B0604020202020204" pitchFamily="34" charset="0"/>
            </a:endParaRPr>
          </a:p>
          <a:p>
            <a:br>
              <a:rPr lang="en-GB" sz="1150">
                <a:latin typeface="Arial" panose="020B0604020202020204" pitchFamily="34" charset="0"/>
                <a:cs typeface="Arial" panose="020B0604020202020204" pitchFamily="34" charset="0"/>
              </a:rPr>
            </a:br>
            <a:endParaRPr lang="en-GB" sz="1150">
              <a:latin typeface="Arial" panose="020B0604020202020204" pitchFamily="34" charset="0"/>
              <a:cs typeface="Arial" panose="020B0604020202020204" pitchFamily="34" charset="0"/>
            </a:endParaRPr>
          </a:p>
          <a:p>
            <a:r>
              <a:rPr lang="en-GB" sz="1150">
                <a:latin typeface="Arial" panose="020B0604020202020204" pitchFamily="34" charset="0"/>
                <a:cs typeface="Arial" panose="020B0604020202020204" pitchFamily="34" charset="0"/>
              </a:rPr>
              <a:t>	</a:t>
            </a:r>
            <a:endParaRPr lang="en-GB" sz="1150" u="sng">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EED3CBC3-5CE6-4717-B15A-2F6B8917845A}"/>
              </a:ext>
            </a:extLst>
          </p:cNvPr>
          <p:cNvSpPr/>
          <p:nvPr/>
        </p:nvSpPr>
        <p:spPr>
          <a:xfrm>
            <a:off x="8770373" y="6502869"/>
            <a:ext cx="402495"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11</a:t>
            </a:r>
          </a:p>
        </p:txBody>
      </p:sp>
      <p:pic>
        <p:nvPicPr>
          <p:cNvPr id="31" name="Picture 30">
            <a:extLst>
              <a:ext uri="{FF2B5EF4-FFF2-40B4-BE49-F238E27FC236}">
                <a16:creationId xmlns:a16="http://schemas.microsoft.com/office/drawing/2014/main" id="{BA2B1A41-D209-49B3-89C3-DB1467694FB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pic>
        <p:nvPicPr>
          <p:cNvPr id="1030" name="Picture 6" descr="Full screen preview">
            <a:extLst>
              <a:ext uri="{FF2B5EF4-FFF2-40B4-BE49-F238E27FC236}">
                <a16:creationId xmlns:a16="http://schemas.microsoft.com/office/drawing/2014/main" id="{65A266EC-BA55-46C3-AEB0-8FE780F86A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1462" y="1101750"/>
            <a:ext cx="3342077" cy="501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35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D6A646-8171-4D91-9D4F-0B5D90940545}"/>
              </a:ext>
            </a:extLst>
          </p:cNvPr>
          <p:cNvPicPr>
            <a:picLocks noChangeAspect="1"/>
          </p:cNvPicPr>
          <p:nvPr/>
        </p:nvPicPr>
        <p:blipFill rotWithShape="1">
          <a:blip r:embed="rId3"/>
          <a:srcRect l="52135" t="27445" r="23708" b="18455"/>
          <a:stretch/>
        </p:blipFill>
        <p:spPr>
          <a:xfrm>
            <a:off x="2370837" y="747059"/>
            <a:ext cx="4402326" cy="5545651"/>
          </a:xfrm>
          <a:prstGeom prst="rect">
            <a:avLst/>
          </a:prstGeom>
        </p:spPr>
      </p:pic>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266" y="323680"/>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Communications team structure</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360139"/>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A1DF5B8B-7BDD-4E7B-A363-B2B9B60696D0}"/>
              </a:ext>
            </a:extLst>
          </p:cNvPr>
          <p:cNvSpPr/>
          <p:nvPr/>
        </p:nvSpPr>
        <p:spPr>
          <a:xfrm>
            <a:off x="172380" y="911235"/>
            <a:ext cx="4107736" cy="1046440"/>
          </a:xfrm>
          <a:prstGeom prst="rect">
            <a:avLst/>
          </a:prstGeom>
        </p:spPr>
        <p:txBody>
          <a:bodyPr wrap="square" anchor="t">
            <a:spAutoFit/>
          </a:bodyPr>
          <a:lstStyle/>
          <a:p>
            <a:pPr lvl="0"/>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400" b="1">
              <a:solidFill>
                <a:srgbClr val="019CDC"/>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C9052E3-CD6F-4790-A970-79A449E1DB96}"/>
              </a:ext>
            </a:extLst>
          </p:cNvPr>
          <p:cNvSpPr/>
          <p:nvPr/>
        </p:nvSpPr>
        <p:spPr>
          <a:xfrm>
            <a:off x="8770373" y="6502869"/>
            <a:ext cx="402495"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12</a:t>
            </a:r>
          </a:p>
        </p:txBody>
      </p:sp>
      <p:pic>
        <p:nvPicPr>
          <p:cNvPr id="13" name="Picture 12">
            <a:extLst>
              <a:ext uri="{FF2B5EF4-FFF2-40B4-BE49-F238E27FC236}">
                <a16:creationId xmlns:a16="http://schemas.microsoft.com/office/drawing/2014/main" id="{87CFE58B-852D-4E2E-BB6A-1CE46294867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
        <p:nvSpPr>
          <p:cNvPr id="3" name="Rectangle 2">
            <a:extLst>
              <a:ext uri="{FF2B5EF4-FFF2-40B4-BE49-F238E27FC236}">
                <a16:creationId xmlns:a16="http://schemas.microsoft.com/office/drawing/2014/main" id="{746B3CC5-96AB-4619-9477-E2EB1C52F517}"/>
              </a:ext>
            </a:extLst>
          </p:cNvPr>
          <p:cNvSpPr/>
          <p:nvPr/>
        </p:nvSpPr>
        <p:spPr>
          <a:xfrm>
            <a:off x="4399620" y="960262"/>
            <a:ext cx="4572000" cy="1149097"/>
          </a:xfrm>
          <a:prstGeom prst="rect">
            <a:avLst/>
          </a:prstGeom>
        </p:spPr>
        <p:txBody>
          <a:bodyPr>
            <a:spAutoFit/>
          </a:bodyPr>
          <a:lstStyle/>
          <a:p>
            <a:pPr algn="just">
              <a:lnSpc>
                <a:spcPct val="107000"/>
              </a:lnSpc>
              <a:spcAft>
                <a:spcPts val="800"/>
              </a:spcAft>
            </a:pPr>
            <a:endParaRPr lang="en-GB" sz="1150">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n-GB" sz="1150">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n-GB" sz="1150">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n-GB" sz="115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012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266" y="323680"/>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Duties and responsibilities</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360139"/>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A1DF5B8B-7BDD-4E7B-A363-B2B9B60696D0}"/>
              </a:ext>
            </a:extLst>
          </p:cNvPr>
          <p:cNvSpPr/>
          <p:nvPr/>
        </p:nvSpPr>
        <p:spPr>
          <a:xfrm>
            <a:off x="133599" y="750493"/>
            <a:ext cx="4456532" cy="7417415"/>
          </a:xfrm>
          <a:prstGeom prst="rect">
            <a:avLst/>
          </a:prstGeom>
        </p:spPr>
        <p:txBody>
          <a:bodyPr wrap="square" anchor="t">
            <a:spAutoFit/>
          </a:bodyPr>
          <a:lstStyle/>
          <a:p>
            <a:r>
              <a:rPr lang="en-GB" sz="1400" b="1" dirty="0">
                <a:solidFill>
                  <a:srgbClr val="019CDC"/>
                </a:solidFill>
                <a:latin typeface="Arial" panose="020B0604020202020204" pitchFamily="34" charset="0"/>
                <a:cs typeface="Arial" panose="020B0604020202020204" pitchFamily="34" charset="0"/>
              </a:rPr>
              <a:t>Role overview</a:t>
            </a:r>
          </a:p>
          <a:p>
            <a:r>
              <a:rPr lang="en-GB" sz="1200" dirty="0">
                <a:latin typeface="Arial" panose="020B0604020202020204" pitchFamily="34" charset="0"/>
                <a:cs typeface="Arial" panose="020B0604020202020204" pitchFamily="34" charset="0"/>
              </a:rPr>
              <a:t>The head of marketing and digital will work side-by-side with the head of media and content to ensure an integrated approach to all communications activities through the combining of strong storytelling and marketing expertise.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role involves working closely with the international communications team and will be a part of the MMUK extended leadership team. </a:t>
            </a:r>
          </a:p>
          <a:p>
            <a:endParaRPr lang="en-GB" sz="1400" b="1" dirty="0">
              <a:latin typeface="Arial" panose="020B0604020202020204" pitchFamily="34" charset="0"/>
              <a:cs typeface="Arial" panose="020B0604020202020204" pitchFamily="34" charset="0"/>
            </a:endParaRPr>
          </a:p>
          <a:p>
            <a:r>
              <a:rPr lang="en-GB" sz="1400" b="1" dirty="0">
                <a:solidFill>
                  <a:srgbClr val="019CDC"/>
                </a:solidFill>
                <a:latin typeface="Arial" panose="020B0604020202020204" pitchFamily="34" charset="0"/>
                <a:cs typeface="Arial" panose="020B0604020202020204" pitchFamily="34" charset="0"/>
              </a:rPr>
              <a:t>Principal duties</a:t>
            </a:r>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Direct line management of the marketing team, offering day-to-day support and ensuring their ongoing development</a:t>
            </a:r>
          </a:p>
          <a:p>
            <a:pPr lvl="0"/>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Develop and implement Mary’s Meals’ marketing strategy in the UK, linking ongoing progress to key organisational KPI’s, with a strong emphasis on digital communications</a:t>
            </a:r>
          </a:p>
          <a:p>
            <a:pPr marL="171450" lvl="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Manage the new UK website, working closely with digital colleagues in the international team to ensure the site is functioning well, generating traffic and attracting new supporters to our work</a:t>
            </a:r>
          </a:p>
          <a:p>
            <a:pPr marL="171450" lvl="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Lead on ongoing content development of the website, working closely with the media and content team to ensure copy and visuals are both engaging and optimised for SEO</a:t>
            </a:r>
          </a:p>
          <a:p>
            <a:pPr marL="171450" lvl="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Grow fundraising through the online Mary’s Meals shop, through the diversifying of our product range and improved experience for our supporters</a:t>
            </a:r>
          </a:p>
          <a:p>
            <a:pPr marL="171450" lvl="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400" b="1" dirty="0">
              <a:solidFill>
                <a:srgbClr val="019CDC"/>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C9052E3-CD6F-4790-A970-79A449E1DB96}"/>
              </a:ext>
            </a:extLst>
          </p:cNvPr>
          <p:cNvSpPr/>
          <p:nvPr/>
        </p:nvSpPr>
        <p:spPr>
          <a:xfrm>
            <a:off x="8770373" y="6502869"/>
            <a:ext cx="402495"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13</a:t>
            </a:r>
          </a:p>
        </p:txBody>
      </p:sp>
      <p:pic>
        <p:nvPicPr>
          <p:cNvPr id="13" name="Picture 12">
            <a:extLst>
              <a:ext uri="{FF2B5EF4-FFF2-40B4-BE49-F238E27FC236}">
                <a16:creationId xmlns:a16="http://schemas.microsoft.com/office/drawing/2014/main" id="{87CFE58B-852D-4E2E-BB6A-1CE46294867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
        <p:nvSpPr>
          <p:cNvPr id="3" name="Rectangle 2">
            <a:extLst>
              <a:ext uri="{FF2B5EF4-FFF2-40B4-BE49-F238E27FC236}">
                <a16:creationId xmlns:a16="http://schemas.microsoft.com/office/drawing/2014/main" id="{746B3CC5-96AB-4619-9477-E2EB1C52F517}"/>
              </a:ext>
            </a:extLst>
          </p:cNvPr>
          <p:cNvSpPr/>
          <p:nvPr/>
        </p:nvSpPr>
        <p:spPr>
          <a:xfrm>
            <a:off x="4399620" y="960262"/>
            <a:ext cx="4572000" cy="1149097"/>
          </a:xfrm>
          <a:prstGeom prst="rect">
            <a:avLst/>
          </a:prstGeom>
        </p:spPr>
        <p:txBody>
          <a:bodyPr>
            <a:spAutoFit/>
          </a:bodyPr>
          <a:lstStyle/>
          <a:p>
            <a:pPr algn="just">
              <a:lnSpc>
                <a:spcPct val="107000"/>
              </a:lnSpc>
              <a:spcAft>
                <a:spcPts val="800"/>
              </a:spcAft>
            </a:pPr>
            <a:endParaRPr lang="en-GB" sz="1150">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n-GB" sz="1150">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n-GB" sz="1150">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n-GB" sz="115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2DE6BCF-EBD8-4EA7-B6CD-6D900E050716}"/>
              </a:ext>
            </a:extLst>
          </p:cNvPr>
          <p:cNvSpPr txBox="1"/>
          <p:nvPr/>
        </p:nvSpPr>
        <p:spPr>
          <a:xfrm>
            <a:off x="4667693" y="761417"/>
            <a:ext cx="4342708" cy="6001643"/>
          </a:xfrm>
          <a:prstGeom prst="rect">
            <a:avLst/>
          </a:prstGeom>
          <a:noFill/>
        </p:spPr>
        <p:txBody>
          <a:bodyPr wrap="square">
            <a:spAutoFit/>
          </a:bodyPr>
          <a:lstStyle/>
          <a:p>
            <a:pPr lvl="0"/>
            <a:endParaRPr lang="en-GB" sz="12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Work closely with the operations team to develop use of our new email marketing tool, ensuring it is growing income and 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Develop and implement innovative marketing activities with existing supporters and identify creative ways to reach out to new audiences</a:t>
            </a:r>
          </a:p>
          <a:p>
            <a:pPr lvl="0"/>
            <a:endParaRPr lang="en-GB" sz="120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a:latin typeface="Arial" panose="020B0604020202020204" pitchFamily="34" charset="0"/>
                <a:cs typeface="Arial" panose="020B0604020202020204" pitchFamily="34" charset="0"/>
              </a:rPr>
              <a:t>Lead our approach to segmented communications for email marketing and direct mail, developing our supporter journeys and ensuring an ongoing testing and learning approach is in place</a:t>
            </a:r>
          </a:p>
          <a:p>
            <a:pPr marL="171450" lvl="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a:latin typeface="Arial" panose="020B0604020202020204" pitchFamily="34" charset="0"/>
                <a:cs typeface="Arial" panose="020B0604020202020204" pitchFamily="34" charset="0"/>
              </a:rPr>
              <a:t>Manage the tracking and analysis of ongoing communications led data, working closely with the data insights teams where required, and using the data to inform ongoing communications strategies and development alongside the head of media and content</a:t>
            </a:r>
          </a:p>
          <a:p>
            <a:pPr marL="171450" lvl="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a:latin typeface="Arial" panose="020B0604020202020204" pitchFamily="34" charset="0"/>
                <a:cs typeface="Arial" panose="020B0604020202020204" pitchFamily="34" charset="0"/>
              </a:rPr>
              <a:t>Oversee the development and day to day management of the Mary’s Meals UK social media channels, ensuring the channels are growing in followers and fundraising</a:t>
            </a:r>
          </a:p>
          <a:p>
            <a:pPr marL="171450" lvl="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a:latin typeface="Arial" panose="020B0604020202020204" pitchFamily="34" charset="0"/>
                <a:cs typeface="Arial" panose="020B0604020202020204" pitchFamily="34" charset="0"/>
              </a:rPr>
              <a:t>Identify and set up new social media channels over time</a:t>
            </a:r>
          </a:p>
          <a:p>
            <a:pPr marL="171450" lvl="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a:latin typeface="Arial" panose="020B0604020202020204" pitchFamily="34" charset="0"/>
                <a:cs typeface="Arial" panose="020B0604020202020204" pitchFamily="34" charset="0"/>
              </a:rPr>
              <a:t>Contribute to UK campaigns, ensuring that all marketing and digital elements are in place</a:t>
            </a:r>
          </a:p>
          <a:p>
            <a:pPr marL="171450" lvl="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lvl="0"/>
            <a:endParaRPr lang="en-GB" sz="120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93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3599" y="244755"/>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Duties and responsibilities</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240063"/>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A1DF5B8B-7BDD-4E7B-A363-B2B9B60696D0}"/>
              </a:ext>
            </a:extLst>
          </p:cNvPr>
          <p:cNvSpPr/>
          <p:nvPr/>
        </p:nvSpPr>
        <p:spPr>
          <a:xfrm>
            <a:off x="67064" y="530101"/>
            <a:ext cx="4442903" cy="4339650"/>
          </a:xfrm>
          <a:prstGeom prst="rect">
            <a:avLst/>
          </a:prstGeom>
        </p:spPr>
        <p:txBody>
          <a:bodyPr wrap="square">
            <a:spAutoFit/>
          </a:bodyPr>
          <a:lstStyle/>
          <a:p>
            <a:endParaRPr lang="en-GB" sz="1400" b="1">
              <a:solidFill>
                <a:srgbClr val="019CD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Amplify media, PR and celebrity opportunities, secured by the media and content team, through digital channels</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Identify and manage advertising opportunities in the team on a (limited) paid for and pro bono basis</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Ensure the consistent implementation of Mary’s Meals brand, key messages and style guide in UK marketing activities </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Participate as part of the extended leadership team</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endParaRPr lang="en-GB" sz="1200">
              <a:solidFill>
                <a:srgbClr val="FF0000"/>
              </a:solidFill>
              <a:latin typeface="Arial" panose="020B0604020202020204" pitchFamily="34" charset="0"/>
              <a:cs typeface="Arial" panose="020B0604020202020204" pitchFamily="34" charset="0"/>
            </a:endParaRPr>
          </a:p>
          <a:p>
            <a:pPr lvl="0"/>
            <a:endParaRPr lang="en-GB" sz="1200">
              <a:solidFill>
                <a:srgbClr val="FF0000"/>
              </a:solidFill>
              <a:latin typeface="Arial" panose="020B0604020202020204" pitchFamily="34" charset="0"/>
              <a:cs typeface="Arial" panose="020B0604020202020204" pitchFamily="34" charset="0"/>
            </a:endParaRPr>
          </a:p>
          <a:p>
            <a:endParaRPr lang="en-GB" sz="1400" b="1">
              <a:solidFill>
                <a:srgbClr val="019CD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endParaRPr lang="en-GB" sz="1400" b="1">
              <a:solidFill>
                <a:srgbClr val="019CDC"/>
              </a:solidFill>
              <a:latin typeface="Arial" panose="020B0604020202020204" pitchFamily="34" charset="0"/>
              <a:cs typeface="Arial" panose="020B0604020202020204" pitchFamily="34" charset="0"/>
            </a:endParaRPr>
          </a:p>
          <a:p>
            <a:endParaRPr lang="en-GB" sz="1400" b="1">
              <a:solidFill>
                <a:srgbClr val="019CDC"/>
              </a:solidFill>
              <a:latin typeface="Arial" panose="020B0604020202020204" pitchFamily="34" charset="0"/>
              <a:cs typeface="Arial" panose="020B0604020202020204" pitchFamily="34" charset="0"/>
            </a:endParaRPr>
          </a:p>
          <a:p>
            <a:endParaRPr lang="en-GB" sz="1400" b="1">
              <a:solidFill>
                <a:srgbClr val="019CDC"/>
              </a:solidFill>
              <a:latin typeface="Arial" panose="020B0604020202020204" pitchFamily="34" charset="0"/>
              <a:cs typeface="Arial" panose="020B0604020202020204" pitchFamily="34" charset="0"/>
            </a:endParaRPr>
          </a:p>
          <a:p>
            <a:endParaRPr lang="en-GB" sz="1400" b="1">
              <a:solidFill>
                <a:srgbClr val="019CDC"/>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19A5F65-4A88-4CF2-A5CA-4C3B0B345455}"/>
              </a:ext>
            </a:extLst>
          </p:cNvPr>
          <p:cNvSpPr/>
          <p:nvPr/>
        </p:nvSpPr>
        <p:spPr>
          <a:xfrm>
            <a:off x="4262184" y="797674"/>
            <a:ext cx="4910684" cy="1545038"/>
          </a:xfrm>
          <a:prstGeom prst="rect">
            <a:avLst/>
          </a:prstGeom>
        </p:spPr>
        <p:txBody>
          <a:bodyPr wrap="square">
            <a:spAutoFit/>
          </a:bodyPr>
          <a:lstStyle/>
          <a:p>
            <a:endParaRPr lang="en-GB" sz="1200" b="1">
              <a:solidFill>
                <a:srgbClr val="019CDC"/>
              </a:solidFill>
              <a:latin typeface="Arial" panose="020B0604020202020204" pitchFamily="34" charset="0"/>
              <a:cs typeface="Arial" panose="020B0604020202020204" pitchFamily="34" charset="0"/>
            </a:endParaRPr>
          </a:p>
          <a:p>
            <a:endParaRPr lang="en-GB" sz="1200" b="1">
              <a:solidFill>
                <a:srgbClr val="019CDC"/>
              </a:solidFill>
              <a:latin typeface="Arial" panose="020B0604020202020204" pitchFamily="34" charset="0"/>
              <a:cs typeface="Arial" panose="020B0604020202020204" pitchFamily="34" charset="0"/>
            </a:endParaRPr>
          </a:p>
          <a:p>
            <a:endParaRPr lang="en-GB" sz="1200" b="1">
              <a:solidFill>
                <a:srgbClr val="019CDC"/>
              </a:solidFill>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14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1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C9052E3-CD6F-4790-A970-79A449E1DB96}"/>
              </a:ext>
            </a:extLst>
          </p:cNvPr>
          <p:cNvSpPr/>
          <p:nvPr/>
        </p:nvSpPr>
        <p:spPr>
          <a:xfrm>
            <a:off x="8770373" y="6502869"/>
            <a:ext cx="402495"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14</a:t>
            </a:r>
          </a:p>
        </p:txBody>
      </p:sp>
      <p:pic>
        <p:nvPicPr>
          <p:cNvPr id="13" name="Picture 12">
            <a:extLst>
              <a:ext uri="{FF2B5EF4-FFF2-40B4-BE49-F238E27FC236}">
                <a16:creationId xmlns:a16="http://schemas.microsoft.com/office/drawing/2014/main" id="{87CFE58B-852D-4E2E-BB6A-1CE46294867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
        <p:nvSpPr>
          <p:cNvPr id="4" name="Rectangle 3">
            <a:extLst>
              <a:ext uri="{FF2B5EF4-FFF2-40B4-BE49-F238E27FC236}">
                <a16:creationId xmlns:a16="http://schemas.microsoft.com/office/drawing/2014/main" id="{D51FD4E1-F273-4305-ABE2-B001C7D2B68E}"/>
              </a:ext>
            </a:extLst>
          </p:cNvPr>
          <p:cNvSpPr/>
          <p:nvPr/>
        </p:nvSpPr>
        <p:spPr>
          <a:xfrm>
            <a:off x="4431526" y="890465"/>
            <a:ext cx="4572000" cy="830997"/>
          </a:xfrm>
          <a:prstGeom prst="rect">
            <a:avLst/>
          </a:prstGeom>
        </p:spPr>
        <p:txBody>
          <a:bodyPr>
            <a:spAutoFit/>
          </a:bodyPr>
          <a:lstStyle/>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p:txBody>
      </p:sp>
      <p:pic>
        <p:nvPicPr>
          <p:cNvPr id="15" name="Picture 2" descr="Full screen preview">
            <a:extLst>
              <a:ext uri="{FF2B5EF4-FFF2-40B4-BE49-F238E27FC236}">
                <a16:creationId xmlns:a16="http://schemas.microsoft.com/office/drawing/2014/main" id="{669005C7-FFD2-4075-8DD6-ECB6AD087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030" y="949435"/>
            <a:ext cx="3849175" cy="510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75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3599" y="161717"/>
            <a:ext cx="7185803" cy="86177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Qualifications, experience and skills</a:t>
            </a:r>
          </a:p>
          <a:p>
            <a:endParaRPr lang="en-GB" sz="2500">
              <a:solidFill>
                <a:schemeClr val="bg1"/>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240063"/>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319A5F65-4A88-4CF2-A5CA-4C3B0B345455}"/>
              </a:ext>
            </a:extLst>
          </p:cNvPr>
          <p:cNvSpPr/>
          <p:nvPr/>
        </p:nvSpPr>
        <p:spPr>
          <a:xfrm>
            <a:off x="4262184" y="797674"/>
            <a:ext cx="4910684" cy="1545038"/>
          </a:xfrm>
          <a:prstGeom prst="rect">
            <a:avLst/>
          </a:prstGeom>
        </p:spPr>
        <p:txBody>
          <a:bodyPr wrap="square">
            <a:spAutoFit/>
          </a:bodyPr>
          <a:lstStyle/>
          <a:p>
            <a:endParaRPr lang="en-GB" sz="1200" b="1">
              <a:solidFill>
                <a:srgbClr val="019CDC"/>
              </a:solidFill>
              <a:latin typeface="Arial" panose="020B0604020202020204" pitchFamily="34" charset="0"/>
              <a:cs typeface="Arial" panose="020B0604020202020204" pitchFamily="34" charset="0"/>
            </a:endParaRPr>
          </a:p>
          <a:p>
            <a:endParaRPr lang="en-GB" sz="1200" b="1">
              <a:solidFill>
                <a:srgbClr val="019CDC"/>
              </a:solidFill>
              <a:latin typeface="Arial" panose="020B0604020202020204" pitchFamily="34" charset="0"/>
              <a:cs typeface="Arial" panose="020B0604020202020204" pitchFamily="34" charset="0"/>
            </a:endParaRPr>
          </a:p>
          <a:p>
            <a:endParaRPr lang="en-GB" sz="1200" b="1">
              <a:solidFill>
                <a:srgbClr val="019CDC"/>
              </a:solidFill>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14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1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C9052E3-CD6F-4790-A970-79A449E1DB96}"/>
              </a:ext>
            </a:extLst>
          </p:cNvPr>
          <p:cNvSpPr/>
          <p:nvPr/>
        </p:nvSpPr>
        <p:spPr>
          <a:xfrm>
            <a:off x="8699080" y="6505119"/>
            <a:ext cx="402495"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15</a:t>
            </a:r>
          </a:p>
        </p:txBody>
      </p:sp>
      <p:pic>
        <p:nvPicPr>
          <p:cNvPr id="13" name="Picture 12">
            <a:extLst>
              <a:ext uri="{FF2B5EF4-FFF2-40B4-BE49-F238E27FC236}">
                <a16:creationId xmlns:a16="http://schemas.microsoft.com/office/drawing/2014/main" id="{87CFE58B-852D-4E2E-BB6A-1CE46294867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
        <p:nvSpPr>
          <p:cNvPr id="16" name="TextBox 15">
            <a:extLst>
              <a:ext uri="{FF2B5EF4-FFF2-40B4-BE49-F238E27FC236}">
                <a16:creationId xmlns:a16="http://schemas.microsoft.com/office/drawing/2014/main" id="{C8153E93-2E1D-4A66-80D0-68DA8605B18D}"/>
              </a:ext>
            </a:extLst>
          </p:cNvPr>
          <p:cNvSpPr txBox="1"/>
          <p:nvPr/>
        </p:nvSpPr>
        <p:spPr>
          <a:xfrm>
            <a:off x="502763" y="956566"/>
            <a:ext cx="4269768" cy="5078313"/>
          </a:xfrm>
          <a:prstGeom prst="rect">
            <a:avLst/>
          </a:prstGeom>
          <a:noFill/>
        </p:spPr>
        <p:txBody>
          <a:bodyPr wrap="square">
            <a:spAutoFit/>
          </a:bodyPr>
          <a:lstStyle/>
          <a:p>
            <a:r>
              <a:rPr lang="en-GB" sz="1400" b="1" dirty="0">
                <a:solidFill>
                  <a:srgbClr val="019CDC"/>
                </a:solidFill>
                <a:latin typeface="Arial" panose="020B0604020202020204" pitchFamily="34" charset="0"/>
                <a:cs typeface="Arial" panose="020B0604020202020204" pitchFamily="34" charset="0"/>
              </a:rPr>
              <a:t>Essential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At least five years’ experience working within a senior marketing/digital role </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Proven ability and experience of managing and developing the capabilities of driven, bright and diverse teams </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Track record of developing and implementing effective marketing strategies and activity plans, with a strong emphasis on digital </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Experience of working in a fast-paced communications environment</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 practical and pragmatic person able to exercise initiative and sound judgement</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Excellent communication skills, including a strong ability to cut through jargon/detail to engage clearly with colleagues and stakeholders</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Ability to manage a complex workload and juggle multiple priorities, ensuring deadlines are met</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 credible and reliable person who can influence or persuade at all levels</a:t>
            </a:r>
          </a:p>
        </p:txBody>
      </p:sp>
      <p:sp>
        <p:nvSpPr>
          <p:cNvPr id="17" name="TextBox 16">
            <a:extLst>
              <a:ext uri="{FF2B5EF4-FFF2-40B4-BE49-F238E27FC236}">
                <a16:creationId xmlns:a16="http://schemas.microsoft.com/office/drawing/2014/main" id="{069D1382-EB1C-4976-9C23-853DE36657AE}"/>
              </a:ext>
            </a:extLst>
          </p:cNvPr>
          <p:cNvSpPr txBox="1"/>
          <p:nvPr/>
        </p:nvSpPr>
        <p:spPr>
          <a:xfrm>
            <a:off x="4837815" y="962104"/>
            <a:ext cx="4269768" cy="4154984"/>
          </a:xfrm>
          <a:prstGeom prst="rect">
            <a:avLst/>
          </a:prstGeom>
          <a:noFill/>
        </p:spPr>
        <p:txBody>
          <a:bodyPr wrap="square">
            <a:spAutoFit/>
          </a:bodyPr>
          <a:lstStyle/>
          <a:p>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A keen eye for accuracy and detail </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Strong organisational, planning and project management skills </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Sound experience and willingness to work ‘hands on’ as part of a small team, in a supportive, flexible and friendly manner</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Organised self-starter with the ability to work to minimal supervision and able to refer or consult when necessary </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Ability to demonstrate knowledge of a broad range of marketing activities – website, social media, email, communications, direct mail and advertising</a:t>
            </a:r>
          </a:p>
          <a:p>
            <a:pPr marL="285750" indent="-285750">
              <a:buFont typeface="Arial" panose="020B0604020202020204" pitchFamily="34" charset="0"/>
              <a:buChar char="•"/>
            </a:pPr>
            <a:endParaRPr lang="en-GB" sz="1200" b="1">
              <a:solidFill>
                <a:srgbClr val="019CD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Resilient, flexible and self-motivated with a good understanding of the charity sector</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Ability to demonstrate experience of innovation, initiating ideas and bringing them to fruition </a:t>
            </a:r>
          </a:p>
        </p:txBody>
      </p:sp>
    </p:spTree>
    <p:extLst>
      <p:ext uri="{BB962C8B-B14F-4D97-AF65-F5344CB8AC3E}">
        <p14:creationId xmlns:p14="http://schemas.microsoft.com/office/powerpoint/2010/main" val="986399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3599" y="161717"/>
            <a:ext cx="7185803" cy="86177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Qualifications, experience and skills</a:t>
            </a:r>
          </a:p>
          <a:p>
            <a:endParaRPr lang="en-GB" sz="2500">
              <a:solidFill>
                <a:schemeClr val="bg1"/>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240063"/>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319A5F65-4A88-4CF2-A5CA-4C3B0B345455}"/>
              </a:ext>
            </a:extLst>
          </p:cNvPr>
          <p:cNvSpPr/>
          <p:nvPr/>
        </p:nvSpPr>
        <p:spPr>
          <a:xfrm>
            <a:off x="4262184" y="797674"/>
            <a:ext cx="4910684" cy="1545038"/>
          </a:xfrm>
          <a:prstGeom prst="rect">
            <a:avLst/>
          </a:prstGeom>
        </p:spPr>
        <p:txBody>
          <a:bodyPr wrap="square">
            <a:spAutoFit/>
          </a:bodyPr>
          <a:lstStyle/>
          <a:p>
            <a:endParaRPr lang="en-GB" sz="1200" b="1">
              <a:solidFill>
                <a:srgbClr val="019CDC"/>
              </a:solidFill>
              <a:latin typeface="Arial" panose="020B0604020202020204" pitchFamily="34" charset="0"/>
              <a:cs typeface="Arial" panose="020B0604020202020204" pitchFamily="34" charset="0"/>
            </a:endParaRPr>
          </a:p>
          <a:p>
            <a:endParaRPr lang="en-GB" sz="1200" b="1">
              <a:solidFill>
                <a:srgbClr val="019CDC"/>
              </a:solidFill>
              <a:latin typeface="Arial" panose="020B0604020202020204" pitchFamily="34" charset="0"/>
              <a:cs typeface="Arial" panose="020B0604020202020204" pitchFamily="34" charset="0"/>
            </a:endParaRPr>
          </a:p>
          <a:p>
            <a:endParaRPr lang="en-GB" sz="1200" b="1">
              <a:solidFill>
                <a:srgbClr val="019CDC"/>
              </a:solidFill>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14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1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C9052E3-CD6F-4790-A970-79A449E1DB96}"/>
              </a:ext>
            </a:extLst>
          </p:cNvPr>
          <p:cNvSpPr/>
          <p:nvPr/>
        </p:nvSpPr>
        <p:spPr>
          <a:xfrm>
            <a:off x="8770373" y="6502869"/>
            <a:ext cx="402495"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16</a:t>
            </a:r>
          </a:p>
        </p:txBody>
      </p:sp>
      <p:pic>
        <p:nvPicPr>
          <p:cNvPr id="13" name="Picture 12">
            <a:extLst>
              <a:ext uri="{FF2B5EF4-FFF2-40B4-BE49-F238E27FC236}">
                <a16:creationId xmlns:a16="http://schemas.microsoft.com/office/drawing/2014/main" id="{87CFE58B-852D-4E2E-BB6A-1CE46294867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
        <p:nvSpPr>
          <p:cNvPr id="15" name="TextBox 14">
            <a:extLst>
              <a:ext uri="{FF2B5EF4-FFF2-40B4-BE49-F238E27FC236}">
                <a16:creationId xmlns:a16="http://schemas.microsoft.com/office/drawing/2014/main" id="{BAE88C3D-9020-4BC8-9718-B286934EB1B1}"/>
              </a:ext>
            </a:extLst>
          </p:cNvPr>
          <p:cNvSpPr txBox="1"/>
          <p:nvPr/>
        </p:nvSpPr>
        <p:spPr>
          <a:xfrm>
            <a:off x="4535177" y="812255"/>
            <a:ext cx="4029740" cy="738664"/>
          </a:xfrm>
          <a:prstGeom prst="rect">
            <a:avLst/>
          </a:prstGeom>
          <a:noFill/>
        </p:spPr>
        <p:txBody>
          <a:bodyPr wrap="square">
            <a:spAutoFit/>
          </a:bodyPr>
          <a:lstStyle/>
          <a:p>
            <a:endParaRPr lang="en-GB" sz="1400" b="1">
              <a:solidFill>
                <a:srgbClr val="019CDC"/>
              </a:solidFill>
              <a:latin typeface="Arial" panose="020B0604020202020204" pitchFamily="34" charset="0"/>
              <a:cs typeface="Arial" panose="020B0604020202020204" pitchFamily="34" charset="0"/>
            </a:endParaRPr>
          </a:p>
          <a:p>
            <a:endParaRPr lang="en-GB" sz="1400" b="1">
              <a:solidFill>
                <a:srgbClr val="019CDC"/>
              </a:solidFill>
              <a:latin typeface="Arial" panose="020B0604020202020204" pitchFamily="34" charset="0"/>
              <a:cs typeface="Arial" panose="020B0604020202020204" pitchFamily="34" charset="0"/>
            </a:endParaRPr>
          </a:p>
          <a:p>
            <a:endParaRPr lang="en-GB" sz="1400" b="1">
              <a:solidFill>
                <a:srgbClr val="019CDC"/>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6CE8BEE-C2A1-4CA3-97C3-83FC4DB7A3C1}"/>
              </a:ext>
            </a:extLst>
          </p:cNvPr>
          <p:cNvSpPr/>
          <p:nvPr/>
        </p:nvSpPr>
        <p:spPr>
          <a:xfrm>
            <a:off x="422227" y="911235"/>
            <a:ext cx="3839957" cy="4924425"/>
          </a:xfrm>
          <a:prstGeom prst="rect">
            <a:avLst/>
          </a:prstGeom>
        </p:spPr>
        <p:txBody>
          <a:bodyPr wrap="square">
            <a:spAutoFit/>
          </a:bodyPr>
          <a:lstStyle/>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Experience of developing supporter journeys and segmenting audiences for communications</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Excellent understanding of what data to track and how to distil learnings and recommendations</a:t>
            </a:r>
          </a:p>
          <a:p>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Detailed understanding of how to build audiences and engagement, particularly online</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Computer literate with good MS Office skills</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Excellent interpersonal skills including the ability to liaise at all levels within the organisation and externally</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Knowledge of briefing agencies and other suppliers </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r>
              <a:rPr lang="en-GB" sz="1400" b="1">
                <a:solidFill>
                  <a:srgbClr val="019CDC"/>
                </a:solidFill>
                <a:latin typeface="Arial" panose="020B0604020202020204" pitchFamily="34" charset="0"/>
                <a:cs typeface="Arial" panose="020B0604020202020204" pitchFamily="34" charset="0"/>
              </a:rPr>
              <a:t>Desirable </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Understanding of media and PR</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Understanding of Salesforce, Drupal and Mailchimp</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Experience of the charity sector</a:t>
            </a:r>
          </a:p>
          <a:p>
            <a:pPr marL="171450" indent="-171450">
              <a:buFont typeface="Arial" panose="020B0604020202020204" pitchFamily="34" charset="0"/>
              <a:buChar char="•"/>
            </a:pPr>
            <a:endParaRPr lang="en-GB" sz="1200">
              <a:solidFill>
                <a:srgbClr val="FF0000"/>
              </a:solidFill>
              <a:latin typeface="Arial" panose="020B0604020202020204" pitchFamily="34" charset="0"/>
              <a:cs typeface="Arial" panose="020B0604020202020204" pitchFamily="34" charset="0"/>
            </a:endParaRPr>
          </a:p>
          <a:p>
            <a:endParaRPr lang="en-GB" sz="1200">
              <a:solidFill>
                <a:srgbClr val="FF0000"/>
              </a:solidFill>
              <a:latin typeface="Arial" panose="020B0604020202020204" pitchFamily="34" charset="0"/>
              <a:cs typeface="Arial" panose="020B0604020202020204" pitchFamily="34" charset="0"/>
            </a:endParaRPr>
          </a:p>
        </p:txBody>
      </p:sp>
      <p:pic>
        <p:nvPicPr>
          <p:cNvPr id="2052" name="Picture 4" descr="Full screen preview">
            <a:extLst>
              <a:ext uri="{FF2B5EF4-FFF2-40B4-BE49-F238E27FC236}">
                <a16:creationId xmlns:a16="http://schemas.microsoft.com/office/drawing/2014/main" id="{DCD38E49-4756-44F2-87AB-6E1791CE65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9319" y="911372"/>
            <a:ext cx="3342454" cy="518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05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AA314B-1E83-410B-8471-DBB51721018A}"/>
              </a:ext>
            </a:extLst>
          </p:cNvPr>
          <p:cNvPicPr>
            <a:picLocks noChangeAspect="1"/>
          </p:cNvPicPr>
          <p:nvPr/>
        </p:nvPicPr>
        <p:blipFill>
          <a:blip r:embed="rId2"/>
          <a:stretch>
            <a:fillRect/>
          </a:stretch>
        </p:blipFill>
        <p:spPr>
          <a:xfrm>
            <a:off x="-26126" y="6218347"/>
            <a:ext cx="9196251" cy="639653"/>
          </a:xfrm>
          <a:prstGeom prst="rect">
            <a:avLst/>
          </a:prstGeom>
        </p:spPr>
      </p:pic>
      <p:pic>
        <p:nvPicPr>
          <p:cNvPr id="5" name="Picture 4">
            <a:extLst>
              <a:ext uri="{FF2B5EF4-FFF2-40B4-BE49-F238E27FC236}">
                <a16:creationId xmlns:a16="http://schemas.microsoft.com/office/drawing/2014/main" id="{681F4C0D-C1F0-47B0-8E50-97DCF5CFF121}"/>
              </a:ext>
            </a:extLst>
          </p:cNvPr>
          <p:cNvPicPr>
            <a:picLocks noChangeAspect="1"/>
          </p:cNvPicPr>
          <p:nvPr/>
        </p:nvPicPr>
        <p:blipFill>
          <a:blip r:embed="rId3"/>
          <a:stretch>
            <a:fillRect/>
          </a:stretch>
        </p:blipFill>
        <p:spPr>
          <a:xfrm>
            <a:off x="0" y="0"/>
            <a:ext cx="9144000" cy="774192"/>
          </a:xfrm>
          <a:prstGeom prst="rect">
            <a:avLst/>
          </a:prstGeom>
        </p:spPr>
      </p:pic>
      <p:pic>
        <p:nvPicPr>
          <p:cNvPr id="6" name="Picture 5">
            <a:extLst>
              <a:ext uri="{FF2B5EF4-FFF2-40B4-BE49-F238E27FC236}">
                <a16:creationId xmlns:a16="http://schemas.microsoft.com/office/drawing/2014/main" id="{2E47B5E7-4C2E-4F2F-A36F-CAF6BEE982E5}"/>
              </a:ext>
            </a:extLst>
          </p:cNvPr>
          <p:cNvPicPr>
            <a:picLocks noChangeAspect="1"/>
          </p:cNvPicPr>
          <p:nvPr/>
        </p:nvPicPr>
        <p:blipFill>
          <a:blip r:embed="rId4"/>
          <a:stretch>
            <a:fillRect/>
          </a:stretch>
        </p:blipFill>
        <p:spPr>
          <a:xfrm>
            <a:off x="7669521" y="70076"/>
            <a:ext cx="1066892" cy="634039"/>
          </a:xfrm>
          <a:prstGeom prst="rect">
            <a:avLst/>
          </a:prstGeom>
        </p:spPr>
      </p:pic>
      <p:sp>
        <p:nvSpPr>
          <p:cNvPr id="7" name="Rectangle 6">
            <a:extLst>
              <a:ext uri="{FF2B5EF4-FFF2-40B4-BE49-F238E27FC236}">
                <a16:creationId xmlns:a16="http://schemas.microsoft.com/office/drawing/2014/main" id="{B3D2B1B7-D541-433C-A838-83F2350301D9}"/>
              </a:ext>
            </a:extLst>
          </p:cNvPr>
          <p:cNvSpPr/>
          <p:nvPr/>
        </p:nvSpPr>
        <p:spPr>
          <a:xfrm>
            <a:off x="155005" y="202429"/>
            <a:ext cx="6361908" cy="477054"/>
          </a:xfrm>
          <a:prstGeom prst="rect">
            <a:avLst/>
          </a:prstGeom>
        </p:spPr>
        <p:txBody>
          <a:bodyPr wrap="square">
            <a:spAutoFit/>
          </a:bodyPr>
          <a:lstStyle/>
          <a:p>
            <a:r>
              <a:rPr lang="en-GB" sz="2500">
                <a:solidFill>
                  <a:schemeClr val="bg1"/>
                </a:solidFill>
                <a:latin typeface="Arial" panose="020B0604020202020204" pitchFamily="34" charset="0"/>
                <a:cs typeface="Arial" panose="020B0604020202020204" pitchFamily="34" charset="0"/>
              </a:rPr>
              <a:t>Mary’s Meals UK manager competencies</a:t>
            </a:r>
          </a:p>
        </p:txBody>
      </p:sp>
      <p:sp>
        <p:nvSpPr>
          <p:cNvPr id="10" name="Rectangle 9">
            <a:extLst>
              <a:ext uri="{FF2B5EF4-FFF2-40B4-BE49-F238E27FC236}">
                <a16:creationId xmlns:a16="http://schemas.microsoft.com/office/drawing/2014/main" id="{633523E6-3C56-41CE-8771-BB22FA7D5EF3}"/>
              </a:ext>
            </a:extLst>
          </p:cNvPr>
          <p:cNvSpPr/>
          <p:nvPr/>
        </p:nvSpPr>
        <p:spPr>
          <a:xfrm>
            <a:off x="8789416" y="6530345"/>
            <a:ext cx="354584" cy="276999"/>
          </a:xfrm>
          <a:prstGeom prst="rect">
            <a:avLst/>
          </a:prstGeom>
        </p:spPr>
        <p:txBody>
          <a:bodyPr wrap="none">
            <a:spAutoFit/>
          </a:bodyPr>
          <a:lstStyle/>
          <a:p>
            <a:r>
              <a:rPr lang="en-GB" sz="1200">
                <a:latin typeface="Arial" panose="020B0604020202020204" pitchFamily="34" charset="0"/>
                <a:cs typeface="Arial" panose="020B0604020202020204" pitchFamily="34" charset="0"/>
              </a:rPr>
              <a:t>17</a:t>
            </a:r>
          </a:p>
        </p:txBody>
      </p:sp>
      <p:sp>
        <p:nvSpPr>
          <p:cNvPr id="12" name="Rectangle 11">
            <a:extLst>
              <a:ext uri="{FF2B5EF4-FFF2-40B4-BE49-F238E27FC236}">
                <a16:creationId xmlns:a16="http://schemas.microsoft.com/office/drawing/2014/main" id="{62FE79D3-B375-4B1B-81E7-BA99BEBA2BB5}"/>
              </a:ext>
            </a:extLst>
          </p:cNvPr>
          <p:cNvSpPr/>
          <p:nvPr/>
        </p:nvSpPr>
        <p:spPr>
          <a:xfrm>
            <a:off x="407588" y="907215"/>
            <a:ext cx="4041075" cy="5047536"/>
          </a:xfrm>
          <a:prstGeom prst="rect">
            <a:avLst/>
          </a:prstGeom>
        </p:spPr>
        <p:txBody>
          <a:bodyPr wrap="square">
            <a:spAutoFit/>
          </a:bodyPr>
          <a:lstStyle/>
          <a:p>
            <a:r>
              <a:rPr lang="en-GB" sz="1200" b="1">
                <a:latin typeface="Arial" panose="020B0604020202020204" pitchFamily="34" charset="0"/>
                <a:cs typeface="Arial" panose="020B0604020202020204" pitchFamily="34" charset="0"/>
              </a:rPr>
              <a:t>Managers at Mary’s Meals UK approach their role in line with our 7S competency model:</a:t>
            </a:r>
          </a:p>
          <a:p>
            <a:endParaRPr lang="en-GB" sz="800">
              <a:latin typeface="Arial" panose="020B0604020202020204" pitchFamily="34" charset="0"/>
              <a:cs typeface="Arial" panose="020B0604020202020204" pitchFamily="34" charset="0"/>
            </a:endParaRPr>
          </a:p>
          <a:p>
            <a:r>
              <a:rPr lang="en-GB" sz="1400" b="1">
                <a:solidFill>
                  <a:srgbClr val="019CDC"/>
                </a:solidFill>
                <a:latin typeface="Arial" panose="020B0604020202020204" pitchFamily="34" charset="0"/>
                <a:cs typeface="Arial" panose="020B0604020202020204" pitchFamily="34" charset="0"/>
              </a:rPr>
              <a:t>1. Self</a:t>
            </a:r>
          </a:p>
          <a:p>
            <a:endParaRPr lang="en-GB" sz="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build and demonstrate resilience</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lead by example</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I’m authentic and true to Mary’s Meals values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develop myself and set stretching goals</a:t>
            </a:r>
          </a:p>
          <a:p>
            <a:endParaRPr lang="en-GB" sz="800">
              <a:latin typeface="Arial" panose="020B0604020202020204" pitchFamily="34" charset="0"/>
              <a:cs typeface="Arial" panose="020B0604020202020204" pitchFamily="34" charset="0"/>
            </a:endParaRPr>
          </a:p>
          <a:p>
            <a:r>
              <a:rPr lang="en-GB" sz="1400" b="1">
                <a:solidFill>
                  <a:srgbClr val="019CDC"/>
                </a:solidFill>
                <a:latin typeface="Arial" panose="020B0604020202020204" pitchFamily="34" charset="0"/>
                <a:cs typeface="Arial" panose="020B0604020202020204" pitchFamily="34" charset="0"/>
              </a:rPr>
              <a:t>2. Service</a:t>
            </a:r>
          </a:p>
          <a:p>
            <a:endParaRPr lang="en-GB" sz="8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have a vocational attitude to my work</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inspire hope in others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build belief that even difficult challenges can be solved</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am committed to serving and enabling all who want to be part of the global movement</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work to ensure our future will be even better than our past</a:t>
            </a:r>
          </a:p>
          <a:p>
            <a:endParaRPr lang="en-GB" sz="800">
              <a:latin typeface="Arial" panose="020B0604020202020204" pitchFamily="34" charset="0"/>
              <a:cs typeface="Arial" panose="020B0604020202020204" pitchFamily="34" charset="0"/>
            </a:endParaRPr>
          </a:p>
          <a:p>
            <a:r>
              <a:rPr lang="en-GB" sz="1400" b="1">
                <a:solidFill>
                  <a:srgbClr val="019CDC"/>
                </a:solidFill>
                <a:latin typeface="Arial" panose="020B0604020202020204" pitchFamily="34" charset="0"/>
                <a:cs typeface="Arial" panose="020B0604020202020204" pitchFamily="34" charset="0"/>
              </a:rPr>
              <a:t>3. Simplicity</a:t>
            </a:r>
          </a:p>
          <a:p>
            <a:endParaRPr lang="en-GB" sz="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communicate effectively</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follow clear decision-making criteria</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create plans that are easy to follow and contribute to organisational goals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embrace inclusivity and diversity</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focus on delivering results</a:t>
            </a:r>
          </a:p>
        </p:txBody>
      </p:sp>
      <p:sp>
        <p:nvSpPr>
          <p:cNvPr id="13" name="Rectangle 12">
            <a:extLst>
              <a:ext uri="{FF2B5EF4-FFF2-40B4-BE49-F238E27FC236}">
                <a16:creationId xmlns:a16="http://schemas.microsoft.com/office/drawing/2014/main" id="{0E01D0EE-8CE9-4916-A850-E8F3319FA137}"/>
              </a:ext>
            </a:extLst>
          </p:cNvPr>
          <p:cNvSpPr/>
          <p:nvPr/>
        </p:nvSpPr>
        <p:spPr>
          <a:xfrm>
            <a:off x="4547307" y="774191"/>
            <a:ext cx="4530018" cy="5632311"/>
          </a:xfrm>
          <a:prstGeom prst="rect">
            <a:avLst/>
          </a:prstGeom>
        </p:spPr>
        <p:txBody>
          <a:bodyPr wrap="square">
            <a:spAutoFit/>
          </a:bodyPr>
          <a:lstStyle/>
          <a:p>
            <a:r>
              <a:rPr lang="en-GB" sz="1200">
                <a:latin typeface="Arial" panose="020B0604020202020204" pitchFamily="34" charset="0"/>
                <a:cs typeface="Arial" panose="020B0604020202020204" pitchFamily="34" charset="0"/>
              </a:rPr>
              <a:t> </a:t>
            </a:r>
            <a:r>
              <a:rPr lang="en-GB" sz="1400" b="1">
                <a:solidFill>
                  <a:srgbClr val="019CDC"/>
                </a:solidFill>
                <a:latin typeface="Arial" panose="020B0604020202020204" pitchFamily="34" charset="0"/>
                <a:cs typeface="Arial" panose="020B0604020202020204" pitchFamily="34" charset="0"/>
              </a:rPr>
              <a:t>4. Stewardship</a:t>
            </a:r>
          </a:p>
          <a:p>
            <a:endParaRPr lang="en-GB" sz="8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pay attention to the things that matter most; </a:t>
            </a:r>
            <a:br>
              <a:rPr lang="en-GB" sz="1200">
                <a:latin typeface="Arial" panose="020B0604020202020204" pitchFamily="34" charset="0"/>
                <a:cs typeface="Arial" panose="020B0604020202020204" pitchFamily="34" charset="0"/>
              </a:rPr>
            </a:br>
            <a:r>
              <a:rPr lang="en-GB" sz="1200">
                <a:latin typeface="Arial" panose="020B0604020202020204" pitchFamily="34" charset="0"/>
                <a:cs typeface="Arial" panose="020B0604020202020204" pitchFamily="34" charset="0"/>
              </a:rPr>
              <a:t>(a) our physical resources; (b) our people</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nurture, develop and respect our relationships with external stakeholders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deliver on my promises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am happy to be held accountable and to hold others to account</a:t>
            </a:r>
          </a:p>
          <a:p>
            <a:endParaRPr lang="en-GB" sz="800">
              <a:latin typeface="Arial" panose="020B0604020202020204" pitchFamily="34" charset="0"/>
              <a:cs typeface="Arial" panose="020B0604020202020204" pitchFamily="34" charset="0"/>
            </a:endParaRPr>
          </a:p>
          <a:p>
            <a:r>
              <a:rPr lang="en-GB" sz="1400" b="1">
                <a:solidFill>
                  <a:srgbClr val="019CDC"/>
                </a:solidFill>
                <a:latin typeface="Arial" panose="020B0604020202020204" pitchFamily="34" charset="0"/>
                <a:cs typeface="Arial" panose="020B0604020202020204" pitchFamily="34" charset="0"/>
              </a:rPr>
              <a:t>5. Strategy</a:t>
            </a:r>
          </a:p>
          <a:p>
            <a:endParaRPr lang="en-GB" sz="8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have a point of view about the future</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know our stakeholders and see our priorities clearly</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help others to work in ways that have the </a:t>
            </a:r>
            <a:br>
              <a:rPr lang="en-GB" sz="1200">
                <a:latin typeface="Arial" panose="020B0604020202020204" pitchFamily="34" charset="0"/>
                <a:cs typeface="Arial" panose="020B0604020202020204" pitchFamily="34" charset="0"/>
              </a:rPr>
            </a:br>
            <a:r>
              <a:rPr lang="en-GB" sz="1200">
                <a:latin typeface="Arial" panose="020B0604020202020204" pitchFamily="34" charset="0"/>
                <a:cs typeface="Arial" panose="020B0604020202020204" pitchFamily="34" charset="0"/>
              </a:rPr>
              <a:t>greatest impact</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develop strategy and translate it into action</a:t>
            </a:r>
          </a:p>
          <a:p>
            <a:endParaRPr lang="en-GB" sz="800">
              <a:latin typeface="Arial" panose="020B0604020202020204" pitchFamily="34" charset="0"/>
              <a:cs typeface="Arial" panose="020B0604020202020204" pitchFamily="34" charset="0"/>
            </a:endParaRPr>
          </a:p>
          <a:p>
            <a:r>
              <a:rPr lang="en-GB" sz="1400" b="1">
                <a:solidFill>
                  <a:srgbClr val="019CDC"/>
                </a:solidFill>
                <a:latin typeface="Arial" panose="020B0604020202020204" pitchFamily="34" charset="0"/>
                <a:cs typeface="Arial" panose="020B0604020202020204" pitchFamily="34" charset="0"/>
              </a:rPr>
              <a:t>6. Strengthen</a:t>
            </a:r>
          </a:p>
          <a:p>
            <a:endParaRPr lang="en-GB" sz="8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create a positive work environment</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increase the capabilities of my team</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help people manage their careers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find and develop next-generation talent</a:t>
            </a:r>
          </a:p>
          <a:p>
            <a:endParaRPr lang="en-GB" sz="800">
              <a:latin typeface="Arial" panose="020B0604020202020204" pitchFamily="34" charset="0"/>
              <a:cs typeface="Arial" panose="020B0604020202020204" pitchFamily="34" charset="0"/>
            </a:endParaRPr>
          </a:p>
          <a:p>
            <a:r>
              <a:rPr lang="en-GB" sz="1400" b="1">
                <a:solidFill>
                  <a:srgbClr val="019CDC"/>
                </a:solidFill>
                <a:latin typeface="Arial" panose="020B0604020202020204" pitchFamily="34" charset="0"/>
                <a:cs typeface="Arial" panose="020B0604020202020204" pitchFamily="34" charset="0"/>
              </a:rPr>
              <a:t>7. Success</a:t>
            </a:r>
          </a:p>
          <a:p>
            <a:endParaRPr lang="en-GB" sz="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ensure my team is technically competent and developing</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build high performing teams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ensure accountability</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am a catalyst for change</a:t>
            </a:r>
          </a:p>
        </p:txBody>
      </p:sp>
    </p:spTree>
    <p:extLst>
      <p:ext uri="{BB962C8B-B14F-4D97-AF65-F5344CB8AC3E}">
        <p14:creationId xmlns:p14="http://schemas.microsoft.com/office/powerpoint/2010/main" val="3811878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E3AA2F2-D2C7-495B-9DC2-375B4AF6D7B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501445"/>
            <a:ext cx="9144000" cy="6274124"/>
          </a:xfrm>
          <a:prstGeom prst="rect">
            <a:avLst/>
          </a:prstGeom>
        </p:spPr>
      </p:pic>
      <p:sp>
        <p:nvSpPr>
          <p:cNvPr id="14" name="Rectangle 13"/>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1EDD56B-D27E-49BD-851F-BFB0A5D756BF}"/>
              </a:ext>
            </a:extLst>
          </p:cNvPr>
          <p:cNvSpPr/>
          <p:nvPr/>
        </p:nvSpPr>
        <p:spPr>
          <a:xfrm>
            <a:off x="4491593" y="1201940"/>
            <a:ext cx="4480027" cy="4724370"/>
          </a:xfrm>
          <a:prstGeom prst="rect">
            <a:avLst/>
          </a:prstGeom>
        </p:spPr>
        <p:txBody>
          <a:bodyPr wrap="square">
            <a:spAutoFit/>
          </a:bodyPr>
          <a:lstStyle/>
          <a:p>
            <a:r>
              <a:rPr lang="en-GB" sz="1600" b="1" dirty="0">
                <a:solidFill>
                  <a:srgbClr val="F3A90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How to apply for this role</a:t>
            </a:r>
          </a:p>
          <a:p>
            <a:endParaRPr lang="en-GB" sz="1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GB" sz="1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To apply for the role of head of marketing and digital based at Mary’s Meals UK, please send a tailored CV and covering letter to: </a:t>
            </a:r>
            <a:r>
              <a:rPr lang="en-GB" sz="1200" b="1" dirty="0">
                <a:solidFill>
                  <a:srgbClr val="FFFF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hlinkClick r:id="rId4"/>
              </a:rPr>
              <a:t>Jobs@marysmeals.org</a:t>
            </a:r>
            <a:endParaRPr lang="en-GB" sz="1200" b="1" dirty="0">
              <a:solidFill>
                <a:srgbClr val="FFFF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endParaRPr lang="en-GB" sz="1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GB" sz="1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Your covering letter should make a compelling case for why you feel motivated to apply for this role within Mary’s Meals UK, as well as giving a concise overview of your most relevant skills and experience, and should fill no more than two pages of A4.</a:t>
            </a:r>
          </a:p>
          <a:p>
            <a:endParaRPr lang="en-GB" sz="1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GB" sz="1600" b="1" dirty="0">
                <a:solidFill>
                  <a:srgbClr val="F3A90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Recruitment timescales</a:t>
            </a:r>
          </a:p>
          <a:p>
            <a:endParaRPr lang="en-GB" sz="1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GB" sz="1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Closing date for applications:</a:t>
            </a:r>
          </a:p>
          <a:p>
            <a:endParaRPr lang="en-GB" sz="1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GB" sz="1300" b="1" dirty="0">
                <a:solidFill>
                  <a:srgbClr val="FFCC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Tuesday 19</a:t>
            </a:r>
            <a:r>
              <a:rPr lang="en-GB" sz="1300" b="1" baseline="30000" dirty="0">
                <a:solidFill>
                  <a:srgbClr val="FFCC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a:t>
            </a:r>
            <a:r>
              <a:rPr lang="en-GB" sz="1300" b="1" dirty="0">
                <a:solidFill>
                  <a:srgbClr val="FFCC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April</a:t>
            </a:r>
          </a:p>
          <a:p>
            <a:endParaRPr lang="en-GB" sz="1300" b="1" dirty="0">
              <a:solidFill>
                <a:srgbClr val="019CDC"/>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GB"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Please note: If you have any special requirements or adjustments before an interview, please let us know. </a:t>
            </a:r>
          </a:p>
          <a:p>
            <a:r>
              <a:rPr lang="en-GB"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 second interview stage may be required.</a:t>
            </a:r>
            <a:endParaRPr lang="en-GB" sz="1200" b="1" dirty="0">
              <a:solidFill>
                <a:srgbClr val="019CDC"/>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endParaRPr lang="en-GB" sz="1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endParaRPr lang="en-GB" sz="1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787B898-2B54-4B2F-A318-8493B58BD498}"/>
              </a:ext>
            </a:extLst>
          </p:cNvPr>
          <p:cNvSpPr/>
          <p:nvPr/>
        </p:nvSpPr>
        <p:spPr>
          <a:xfrm>
            <a:off x="2879"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CBA6BBF-CADE-492E-B94E-DF5465096B7F}"/>
              </a:ext>
            </a:extLst>
          </p:cNvPr>
          <p:cNvSpPr txBox="1"/>
          <p:nvPr/>
        </p:nvSpPr>
        <p:spPr>
          <a:xfrm>
            <a:off x="135144"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Recruitment process information</a:t>
            </a:r>
          </a:p>
        </p:txBody>
      </p:sp>
      <p:sp>
        <p:nvSpPr>
          <p:cNvPr id="20" name="Rectangle 19">
            <a:extLst>
              <a:ext uri="{FF2B5EF4-FFF2-40B4-BE49-F238E27FC236}">
                <a16:creationId xmlns:a16="http://schemas.microsoft.com/office/drawing/2014/main" id="{ABECD704-B14A-4572-A574-03CD06B02F96}"/>
              </a:ext>
            </a:extLst>
          </p:cNvPr>
          <p:cNvSpPr/>
          <p:nvPr/>
        </p:nvSpPr>
        <p:spPr>
          <a:xfrm>
            <a:off x="8770373" y="6502869"/>
            <a:ext cx="402495"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18</a:t>
            </a:r>
          </a:p>
        </p:txBody>
      </p:sp>
      <p:pic>
        <p:nvPicPr>
          <p:cNvPr id="11" name="Picture 10">
            <a:extLst>
              <a:ext uri="{FF2B5EF4-FFF2-40B4-BE49-F238E27FC236}">
                <a16:creationId xmlns:a16="http://schemas.microsoft.com/office/drawing/2014/main" id="{4723DD90-C9F1-4C6E-BD6A-960BC501A26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Tree>
    <p:extLst>
      <p:ext uri="{BB962C8B-B14F-4D97-AF65-F5344CB8AC3E}">
        <p14:creationId xmlns:p14="http://schemas.microsoft.com/office/powerpoint/2010/main" val="3772370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131438-E90F-48E2-89A4-FFC35AE13D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86965"/>
            <a:ext cx="9144000" cy="6084070"/>
          </a:xfrm>
          <a:prstGeom prst="rect">
            <a:avLst/>
          </a:prstGeom>
        </p:spPr>
      </p:pic>
      <p:sp>
        <p:nvSpPr>
          <p:cNvPr id="2" name="Rectangle 1"/>
          <p:cNvSpPr/>
          <p:nvPr/>
        </p:nvSpPr>
        <p:spPr>
          <a:xfrm>
            <a:off x="0" y="1"/>
            <a:ext cx="9144000" cy="1012721"/>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2">
            <a:extLst>
              <a:ext uri="{FF2B5EF4-FFF2-40B4-BE49-F238E27FC236}">
                <a16:creationId xmlns:a16="http://schemas.microsoft.com/office/drawing/2014/main" id="{419CD2DB-D947-4096-8418-B913F58DBEFC}"/>
              </a:ext>
            </a:extLst>
          </p:cNvPr>
          <p:cNvSpPr txBox="1">
            <a:spLocks noChangeArrowheads="1"/>
          </p:cNvSpPr>
          <p:nvPr/>
        </p:nvSpPr>
        <p:spPr bwMode="auto">
          <a:xfrm>
            <a:off x="4237804" y="108587"/>
            <a:ext cx="2212975" cy="769441"/>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en-GB" sz="1100" b="1">
                <a:solidFill>
                  <a:srgbClr val="F3A909"/>
                </a:solidFill>
                <a:latin typeface="Arial" panose="020B0604020202020204" pitchFamily="34" charset="0"/>
                <a:ea typeface="Calibri" panose="020F0502020204030204" pitchFamily="34" charset="0"/>
                <a:cs typeface="Times New Roman" panose="02020603050405020304" pitchFamily="18" charset="0"/>
              </a:rPr>
              <a:t>Dalmally office</a:t>
            </a:r>
            <a:endParaRPr lang="en-GB" sz="1100" b="1">
              <a:solidFill>
                <a:srgbClr val="F3A909"/>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1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Craig Lodge</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1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Dalmally, Argyll</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1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PA33 1AR</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E1ABCFBF-10A0-444F-A041-814B3483F899}"/>
              </a:ext>
            </a:extLst>
          </p:cNvPr>
          <p:cNvSpPr txBox="1">
            <a:spLocks noChangeArrowheads="1"/>
          </p:cNvSpPr>
          <p:nvPr/>
        </p:nvSpPr>
        <p:spPr bwMode="auto">
          <a:xfrm>
            <a:off x="5524035" y="108707"/>
            <a:ext cx="2212975" cy="769441"/>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en-GB" sz="1100" b="1">
                <a:solidFill>
                  <a:srgbClr val="F3A909"/>
                </a:solidFill>
                <a:effectLst/>
                <a:latin typeface="Arial" panose="020B0604020202020204" pitchFamily="34" charset="0"/>
                <a:ea typeface="Calibri" panose="020F0502020204030204" pitchFamily="34" charset="0"/>
                <a:cs typeface="Times New Roman" panose="02020603050405020304" pitchFamily="18" charset="0"/>
              </a:rPr>
              <a:t>Glasgow office</a:t>
            </a:r>
          </a:p>
          <a:p>
            <a:pPr>
              <a:spcAft>
                <a:spcPts val="0"/>
              </a:spcAft>
            </a:pPr>
            <a:r>
              <a:rPr lang="en-GB" sz="1100">
                <a:solidFill>
                  <a:srgbClr val="FFFFFF"/>
                </a:solidFill>
                <a:latin typeface="Arial" panose="020B0604020202020204" pitchFamily="34" charset="0"/>
                <a:ea typeface="Calibri" panose="020F0502020204030204" pitchFamily="34" charset="0"/>
                <a:cs typeface="Times New Roman" panose="02020603050405020304" pitchFamily="18" charset="0"/>
              </a:rPr>
              <a:t>Unit 6</a:t>
            </a:r>
            <a:r>
              <a:rPr lang="en-GB" sz="11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Claremont Centre</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100">
                <a:solidFill>
                  <a:srgbClr val="FFFFFF"/>
                </a:solidFill>
                <a:latin typeface="Arial" panose="020B0604020202020204" pitchFamily="34" charset="0"/>
                <a:ea typeface="Calibri" panose="020F0502020204030204" pitchFamily="34" charset="0"/>
                <a:cs typeface="Times New Roman" panose="02020603050405020304" pitchFamily="18" charset="0"/>
              </a:rPr>
              <a:t>39 Durham Street, </a:t>
            </a:r>
            <a:r>
              <a:rPr lang="en-GB" sz="1100">
                <a:solidFill>
                  <a:schemeClr val="bg1"/>
                </a:solidFill>
                <a:latin typeface="Arial" panose="020B0604020202020204" pitchFamily="34" charset="0"/>
                <a:ea typeface="Calibri" panose="020F0502020204030204" pitchFamily="34" charset="0"/>
                <a:cs typeface="Times New Roman" panose="02020603050405020304" pitchFamily="18" charset="0"/>
              </a:rPr>
              <a:t>Glasgow</a:t>
            </a:r>
          </a:p>
          <a:p>
            <a:pPr>
              <a:spcAft>
                <a:spcPts val="0"/>
              </a:spcAft>
            </a:pPr>
            <a:r>
              <a:rPr lang="en-GB" sz="1100">
                <a:solidFill>
                  <a:schemeClr val="bg1"/>
                </a:solidFill>
                <a:latin typeface="Arial" panose="020B0604020202020204" pitchFamily="34" charset="0"/>
                <a:ea typeface="Calibri" panose="020F0502020204030204" pitchFamily="34" charset="0"/>
                <a:cs typeface="Times New Roman" panose="02020603050405020304" pitchFamily="18" charset="0"/>
              </a:rPr>
              <a:t>G41</a:t>
            </a:r>
            <a:r>
              <a:rPr lang="en-GB" sz="1100">
                <a:solidFill>
                  <a:srgbClr val="FFFFFF"/>
                </a:solidFill>
                <a:latin typeface="Arial" panose="020B0604020202020204" pitchFamily="34" charset="0"/>
                <a:ea typeface="Calibri" panose="020F0502020204030204" pitchFamily="34" charset="0"/>
                <a:cs typeface="Times New Roman" panose="02020603050405020304" pitchFamily="18" charset="0"/>
              </a:rPr>
              <a:t> 1BS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5647834B-AFB5-4AED-A4FF-FA689979C10C}"/>
              </a:ext>
            </a:extLst>
          </p:cNvPr>
          <p:cNvSpPr txBox="1">
            <a:spLocks noChangeArrowheads="1"/>
          </p:cNvSpPr>
          <p:nvPr/>
        </p:nvSpPr>
        <p:spPr bwMode="auto">
          <a:xfrm>
            <a:off x="2417487" y="108370"/>
            <a:ext cx="2212975" cy="769441"/>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en-GB"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Mary’s Meals UK</a:t>
            </a:r>
          </a:p>
          <a:p>
            <a:pPr>
              <a:spcAft>
                <a:spcPts val="0"/>
              </a:spcAft>
            </a:pPr>
            <a:r>
              <a:rPr lang="en-GB" sz="1100">
                <a:solidFill>
                  <a:schemeClr val="bg1"/>
                </a:solidFill>
                <a:latin typeface="Arial" panose="020B0604020202020204" pitchFamily="34" charset="0"/>
                <a:ea typeface="Calibri" panose="020F0502020204030204" pitchFamily="34" charset="0"/>
                <a:cs typeface="Times New Roman" panose="02020603050405020304" pitchFamily="18" charset="0"/>
              </a:rPr>
              <a:t>Charity No. SC022140</a:t>
            </a:r>
          </a:p>
          <a:p>
            <a:pPr>
              <a:spcAft>
                <a:spcPts val="0"/>
              </a:spcAft>
            </a:pPr>
            <a:r>
              <a:rPr lang="en-GB" sz="1100">
                <a:solidFill>
                  <a:schemeClr val="bg1"/>
                </a:solidFill>
                <a:latin typeface="Arial" panose="020B0604020202020204" pitchFamily="34" charset="0"/>
                <a:ea typeface="Calibri" panose="020F0502020204030204" pitchFamily="34" charset="0"/>
                <a:cs typeface="Times New Roman" panose="02020603050405020304" pitchFamily="18" charset="0"/>
              </a:rPr>
              <a:t>Company No. SC265941</a:t>
            </a:r>
          </a:p>
          <a:p>
            <a:pPr>
              <a:spcAft>
                <a:spcPts val="0"/>
              </a:spcAft>
            </a:pPr>
            <a:r>
              <a:rPr lang="en-GB" sz="11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Tel</a:t>
            </a:r>
            <a:r>
              <a:rPr lang="en-GB" sz="1100">
                <a:solidFill>
                  <a:schemeClr val="bg1"/>
                </a:solidFill>
                <a:latin typeface="Arial" panose="020B0604020202020204" pitchFamily="34" charset="0"/>
                <a:ea typeface="Calibri" panose="020F0502020204030204" pitchFamily="34" charset="0"/>
                <a:cs typeface="Times New Roman" panose="02020603050405020304" pitchFamily="18" charset="0"/>
              </a:rPr>
              <a:t>: 0141 336 7094</a:t>
            </a:r>
            <a:endParaRPr lang="en-GB"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20978BF6-4AA2-42B0-8B0A-9BD43A7FC7C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27816" y="110772"/>
            <a:ext cx="1415848" cy="788913"/>
          </a:xfrm>
          <a:prstGeom prst="rect">
            <a:avLst/>
          </a:prstGeom>
        </p:spPr>
      </p:pic>
      <p:sp>
        <p:nvSpPr>
          <p:cNvPr id="18" name="Text Box 2">
            <a:extLst>
              <a:ext uri="{FF2B5EF4-FFF2-40B4-BE49-F238E27FC236}">
                <a16:creationId xmlns:a16="http://schemas.microsoft.com/office/drawing/2014/main" id="{C72F4559-B18F-4EFD-A2E6-A7BA9FC1782A}"/>
              </a:ext>
            </a:extLst>
          </p:cNvPr>
          <p:cNvSpPr txBox="1">
            <a:spLocks noChangeArrowheads="1"/>
          </p:cNvSpPr>
          <p:nvPr/>
        </p:nvSpPr>
        <p:spPr bwMode="auto">
          <a:xfrm>
            <a:off x="7482452" y="113496"/>
            <a:ext cx="2212975" cy="769441"/>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en-GB" sz="1100" b="1">
                <a:solidFill>
                  <a:srgbClr val="F3A909"/>
                </a:solidFill>
                <a:latin typeface="Arial" panose="020B0604020202020204" pitchFamily="34" charset="0"/>
                <a:ea typeface="Calibri" panose="020F0502020204030204" pitchFamily="34" charset="0"/>
                <a:cs typeface="Times New Roman" panose="02020603050405020304" pitchFamily="18" charset="0"/>
              </a:rPr>
              <a:t>London office</a:t>
            </a:r>
          </a:p>
          <a:p>
            <a:pPr>
              <a:spcAft>
                <a:spcPts val="0"/>
              </a:spcAft>
            </a:pPr>
            <a:r>
              <a:rPr lang="en-GB" sz="1100">
                <a:solidFill>
                  <a:srgbClr val="FFFFFF"/>
                </a:solidFill>
                <a:latin typeface="Arial" panose="020B0604020202020204" pitchFamily="34" charset="0"/>
                <a:ea typeface="Calibri" panose="020F0502020204030204" pitchFamily="34" charset="0"/>
                <a:cs typeface="Times New Roman" panose="02020603050405020304" pitchFamily="18" charset="0"/>
              </a:rPr>
              <a:t>13 Hippodrome Place</a:t>
            </a:r>
          </a:p>
          <a:p>
            <a:pPr>
              <a:spcAft>
                <a:spcPts val="0"/>
              </a:spcAft>
            </a:pPr>
            <a:r>
              <a:rPr lang="en-GB" sz="1100">
                <a:solidFill>
                  <a:srgbClr val="FFFFFF"/>
                </a:solidFill>
                <a:latin typeface="Arial" panose="020B0604020202020204" pitchFamily="34" charset="0"/>
                <a:ea typeface="Calibri" panose="020F0502020204030204" pitchFamily="34" charset="0"/>
                <a:cs typeface="Times New Roman" panose="02020603050405020304" pitchFamily="18" charset="0"/>
              </a:rPr>
              <a:t>Notting Hill, London</a:t>
            </a:r>
          </a:p>
          <a:p>
            <a:pPr>
              <a:spcAft>
                <a:spcPts val="0"/>
              </a:spcAft>
            </a:pPr>
            <a:r>
              <a:rPr lang="en-GB" sz="1100">
                <a:solidFill>
                  <a:srgbClr val="FFFFFF"/>
                </a:solidFill>
                <a:latin typeface="Arial" panose="020B0604020202020204" pitchFamily="34" charset="0"/>
                <a:ea typeface="Calibri" panose="020F0502020204030204" pitchFamily="34" charset="0"/>
                <a:cs typeface="Times New Roman" panose="02020603050405020304" pitchFamily="18" charset="0"/>
              </a:rPr>
              <a:t>W11 4SF</a:t>
            </a:r>
          </a:p>
        </p:txBody>
      </p:sp>
      <p:sp>
        <p:nvSpPr>
          <p:cNvPr id="19" name="Rectangle 18">
            <a:extLst>
              <a:ext uri="{FF2B5EF4-FFF2-40B4-BE49-F238E27FC236}">
                <a16:creationId xmlns:a16="http://schemas.microsoft.com/office/drawing/2014/main" id="{8A975015-3622-483D-9F66-F9B0E4BD6F98}"/>
              </a:ext>
            </a:extLst>
          </p:cNvPr>
          <p:cNvSpPr/>
          <p:nvPr/>
        </p:nvSpPr>
        <p:spPr>
          <a:xfrm>
            <a:off x="2939845" y="5097788"/>
            <a:ext cx="6125497" cy="1492716"/>
          </a:xfrm>
          <a:prstGeom prst="rect">
            <a:avLst/>
          </a:prstGeom>
        </p:spPr>
        <p:txBody>
          <a:bodyPr wrap="square">
            <a:spAutoFit/>
          </a:bodyPr>
          <a:lstStyle/>
          <a:p>
            <a:pPr algn="r"/>
            <a:r>
              <a:rPr lang="en-GB" sz="20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“Together, let’s set out on this journey; one step at a time, one meal at a time, one child at a time.”</a:t>
            </a:r>
            <a:endParaRPr lang="en-GB" sz="3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r"/>
            <a:endParaRPr lang="en-GB" sz="3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r"/>
            <a:r>
              <a:rPr lang="en-GB" sz="1400" b="1">
                <a:solidFill>
                  <a:srgbClr val="F3A90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Magnus MacFarlane-Barrow, Mary’s Meals founder</a:t>
            </a:r>
          </a:p>
          <a:p>
            <a:pPr algn="r"/>
            <a:endParaRPr lang="en-GB" sz="1400" b="1">
              <a:solidFill>
                <a:srgbClr val="FFFF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93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2B979A-76F0-4B0D-827C-E9CA278BB5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02544"/>
            <a:ext cx="9144000" cy="6410325"/>
          </a:xfrm>
          <a:prstGeom prst="rect">
            <a:avLst/>
          </a:prstGeom>
        </p:spPr>
      </p:pic>
      <p:sp>
        <p:nvSpPr>
          <p:cNvPr id="25" name="Rectangle 24">
            <a:extLst>
              <a:ext uri="{FF2B5EF4-FFF2-40B4-BE49-F238E27FC236}">
                <a16:creationId xmlns:a16="http://schemas.microsoft.com/office/drawing/2014/main" id="{32E0A82A-46CF-44B8-999F-5A1472A1C256}"/>
              </a:ext>
            </a:extLst>
          </p:cNvPr>
          <p:cNvSpPr/>
          <p:nvPr/>
        </p:nvSpPr>
        <p:spPr>
          <a:xfrm>
            <a:off x="0" y="-1028"/>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57200" y="1322943"/>
            <a:ext cx="3860074" cy="4225772"/>
          </a:xfrm>
          <a:prstGeom prst="rect">
            <a:avLst/>
          </a:prstGeom>
          <a:noFill/>
          <a:effectLst/>
        </p:spPr>
        <p:txBody>
          <a:bodyPr wrap="square" rtlCol="0">
            <a:spAutoFit/>
          </a:bodyPr>
          <a:lstStyle/>
          <a:p>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Welcome from our 	</a:t>
            </a:r>
            <a:r>
              <a:rPr lang="en-GB" sz="1760" b="1">
                <a:solidFill>
                  <a:srgbClr val="F3A90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3</a:t>
            </a:r>
            <a:b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Executive Director</a:t>
            </a:r>
          </a:p>
          <a:p>
            <a:endParaRPr lang="en-GB" sz="15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Our vision, mission 	</a:t>
            </a:r>
            <a:r>
              <a:rPr lang="en-GB" sz="1760" b="1">
                <a:solidFill>
                  <a:srgbClr val="F3A90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5</a:t>
            </a:r>
            <a:b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and values</a:t>
            </a:r>
          </a:p>
          <a:p>
            <a:endParaRPr lang="en-GB" sz="15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About the Mary’s Meals 	</a:t>
            </a:r>
            <a:r>
              <a:rPr lang="en-GB" sz="1760" b="1">
                <a:solidFill>
                  <a:srgbClr val="F3A90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7</a:t>
            </a:r>
            <a:b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movement</a:t>
            </a:r>
          </a:p>
          <a:p>
            <a:endParaRPr lang="en-GB" sz="15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About Mary’s Meals UK	</a:t>
            </a:r>
            <a:r>
              <a:rPr lang="en-GB" sz="1760" b="1">
                <a:solidFill>
                  <a:srgbClr val="F3A90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9</a:t>
            </a:r>
          </a:p>
          <a:p>
            <a:endParaRPr lang="en-GB" sz="15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Role outline 		</a:t>
            </a:r>
            <a:r>
              <a:rPr lang="en-GB" sz="1760" b="1">
                <a:solidFill>
                  <a:srgbClr val="F3A90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11</a:t>
            </a:r>
            <a:b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and specification</a:t>
            </a:r>
          </a:p>
          <a:p>
            <a:endParaRPr lang="en-GB" sz="15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Recruitment process 	</a:t>
            </a:r>
            <a:r>
              <a:rPr lang="en-GB" sz="1760" b="1">
                <a:solidFill>
                  <a:srgbClr val="F3A90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18</a:t>
            </a:r>
            <a:b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information</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240063"/>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831B7845-1420-4540-BC1F-134558A8D03B}"/>
              </a:ext>
            </a:extLst>
          </p:cNvPr>
          <p:cNvSpPr txBox="1"/>
          <p:nvPr/>
        </p:nvSpPr>
        <p:spPr>
          <a:xfrm>
            <a:off x="132265"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Recruitment pack contents</a:t>
            </a:r>
          </a:p>
        </p:txBody>
      </p:sp>
      <p:pic>
        <p:nvPicPr>
          <p:cNvPr id="26" name="Picture 25">
            <a:extLst>
              <a:ext uri="{FF2B5EF4-FFF2-40B4-BE49-F238E27FC236}">
                <a16:creationId xmlns:a16="http://schemas.microsoft.com/office/drawing/2014/main" id="{84413F40-932A-411D-AF3B-812196C6483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
        <p:nvSpPr>
          <p:cNvPr id="28" name="Rectangle 27">
            <a:extLst>
              <a:ext uri="{FF2B5EF4-FFF2-40B4-BE49-F238E27FC236}">
                <a16:creationId xmlns:a16="http://schemas.microsoft.com/office/drawing/2014/main" id="{EE71D02F-4C75-4DBD-8D63-DFBF2C4AFD0B}"/>
              </a:ext>
            </a:extLst>
          </p:cNvPr>
          <p:cNvSpPr/>
          <p:nvPr/>
        </p:nvSpPr>
        <p:spPr>
          <a:xfrm>
            <a:off x="8847933" y="6502869"/>
            <a:ext cx="265943"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2</a:t>
            </a:r>
          </a:p>
        </p:txBody>
      </p:sp>
    </p:spTree>
    <p:extLst>
      <p:ext uri="{BB962C8B-B14F-4D97-AF65-F5344CB8AC3E}">
        <p14:creationId xmlns:p14="http://schemas.microsoft.com/office/powerpoint/2010/main" val="277568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65FC92-AA35-4AD4-89DA-A64D3E87EA9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277028" y="705708"/>
            <a:ext cx="4871022" cy="5540830"/>
          </a:xfrm>
          <a:prstGeom prst="rect">
            <a:avLst/>
          </a:prstGeom>
        </p:spPr>
      </p:pic>
      <p:sp>
        <p:nvSpPr>
          <p:cNvPr id="20" name="Rectangle 19">
            <a:extLst>
              <a:ext uri="{FF2B5EF4-FFF2-40B4-BE49-F238E27FC236}">
                <a16:creationId xmlns:a16="http://schemas.microsoft.com/office/drawing/2014/main" id="{C3A6F02C-BB7A-4F88-A59D-141C4F660C86}"/>
              </a:ext>
            </a:extLst>
          </p:cNvPr>
          <p:cNvSpPr/>
          <p:nvPr/>
        </p:nvSpPr>
        <p:spPr>
          <a:xfrm>
            <a:off x="0" y="-1"/>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AD1D7312-981E-4128-9F17-EF2D1B1AD40E}"/>
              </a:ext>
            </a:extLst>
          </p:cNvPr>
          <p:cNvCxnSpPr>
            <a:cxnSpLocks/>
          </p:cNvCxnSpPr>
          <p:nvPr/>
        </p:nvCxnSpPr>
        <p:spPr>
          <a:xfrm>
            <a:off x="7852551" y="272607"/>
            <a:ext cx="0" cy="53015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2265"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Welcome from our Executive Director</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240063"/>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a:extLst>
              <a:ext uri="{FF2B5EF4-FFF2-40B4-BE49-F238E27FC236}">
                <a16:creationId xmlns:a16="http://schemas.microsoft.com/office/drawing/2014/main" id="{89DBAA4F-B038-4F7D-8A15-2B9CC0E8F466}"/>
              </a:ext>
            </a:extLst>
          </p:cNvPr>
          <p:cNvSpPr/>
          <p:nvPr/>
        </p:nvSpPr>
        <p:spPr>
          <a:xfrm>
            <a:off x="132265" y="950033"/>
            <a:ext cx="4007117" cy="5386090"/>
          </a:xfrm>
          <a:prstGeom prst="rect">
            <a:avLst/>
          </a:prstGeom>
        </p:spPr>
        <p:txBody>
          <a:bodyPr wrap="square" anchor="t">
            <a:spAutoFit/>
          </a:bodyPr>
          <a:lstStyle/>
          <a:p>
            <a:r>
              <a:rPr lang="en-GB" sz="1300">
                <a:latin typeface="Arial"/>
                <a:ea typeface="Calibri" panose="020F0502020204030204" pitchFamily="34" charset="0"/>
                <a:cs typeface="Times New Roman"/>
              </a:rPr>
              <a:t>Thank you so much for your interest in joining the Mary’s Meals family. As you consider making an application for the role of head of marketing and digital with Mary’s Meals UK, I hope you find this pack helpful, encouraging, and exciting.</a:t>
            </a:r>
            <a:endParaRPr lang="en-GB" sz="900">
              <a:latin typeface="Arial"/>
              <a:ea typeface="Calibri" panose="020F0502020204030204" pitchFamily="34" charset="0"/>
              <a:cs typeface="Times New Roman"/>
            </a:endParaRPr>
          </a:p>
          <a:p>
            <a:pPr>
              <a:spcAft>
                <a:spcPts val="0"/>
              </a:spcAft>
            </a:pPr>
            <a:endParaRPr lang="en-GB" sz="90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300">
                <a:latin typeface="Arial" panose="020B0604020202020204" pitchFamily="34" charset="0"/>
                <a:ea typeface="Calibri" panose="020F0502020204030204" pitchFamily="34" charset="0"/>
                <a:cs typeface="Times New Roman" panose="02020603050405020304" pitchFamily="18" charset="0"/>
              </a:rPr>
              <a:t>In joining Mary’s Meals UK, you would become part of a global movement of people who will simply not accept that any child should go hungry in this world of plenty. We are passionately driven by our simple belief that every child in the world deserves an education – and enough to eat.</a:t>
            </a:r>
            <a:endParaRPr lang="en-GB" sz="900">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sz="90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300">
                <a:latin typeface="Arial" panose="020B0604020202020204" pitchFamily="34" charset="0"/>
                <a:ea typeface="Calibri" panose="020F0502020204030204" pitchFamily="34" charset="0"/>
                <a:cs typeface="Times New Roman" panose="02020603050405020304" pitchFamily="18" charset="0"/>
              </a:rPr>
              <a:t>From small beginnings feeding just 200 Malawian children in 2002, we are now reaching </a:t>
            </a:r>
            <a:r>
              <a:rPr lang="en-GB" sz="1300">
                <a:latin typeface="Arial" panose="020B0604020202020204" pitchFamily="34" charset="0"/>
                <a:cs typeface="Times New Roman" panose="02020603050405020304" pitchFamily="18" charset="0"/>
              </a:rPr>
              <a:t>2,279,941 children across 20 programme countries (including Malawi, Liberia, Zambia, Haiti, South Sudan, and Syria) with a nutritious daily meal in school.</a:t>
            </a:r>
          </a:p>
          <a:p>
            <a:pPr>
              <a:spcAft>
                <a:spcPts val="0"/>
              </a:spcAft>
            </a:pPr>
            <a:endParaRPr lang="en-GB" sz="90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300">
                <a:latin typeface="Arial" panose="020B0604020202020204" pitchFamily="34" charset="0"/>
                <a:ea typeface="Calibri" panose="020F0502020204030204" pitchFamily="34" charset="0"/>
                <a:cs typeface="Times New Roman" panose="02020603050405020304" pitchFamily="18" charset="0"/>
              </a:rPr>
              <a:t>This meal not only meets the immediate needs of the hungry child, but it attracts children to the classroom, where they can gain an all-important education. And we firmly believe that the children who are receiving Mary’s Meals today can grow up – better nourished and better educated – to become the men and women who will lift their communities out of poverty and end their reliance on aid.</a:t>
            </a:r>
          </a:p>
        </p:txBody>
      </p:sp>
      <p:sp>
        <p:nvSpPr>
          <p:cNvPr id="14" name="Rectangle 13">
            <a:extLst>
              <a:ext uri="{FF2B5EF4-FFF2-40B4-BE49-F238E27FC236}">
                <a16:creationId xmlns:a16="http://schemas.microsoft.com/office/drawing/2014/main" id="{B6D98350-C53A-457F-A78C-583A3AD097BE}"/>
              </a:ext>
            </a:extLst>
          </p:cNvPr>
          <p:cNvSpPr/>
          <p:nvPr/>
        </p:nvSpPr>
        <p:spPr>
          <a:xfrm>
            <a:off x="8847933" y="6502869"/>
            <a:ext cx="265943"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3</a:t>
            </a:r>
          </a:p>
        </p:txBody>
      </p:sp>
      <p:pic>
        <p:nvPicPr>
          <p:cNvPr id="12" name="Picture 11">
            <a:extLst>
              <a:ext uri="{FF2B5EF4-FFF2-40B4-BE49-F238E27FC236}">
                <a16:creationId xmlns:a16="http://schemas.microsoft.com/office/drawing/2014/main" id="{D8D8E40C-A8C5-4709-907B-C46F001AEC0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Tree>
    <p:extLst>
      <p:ext uri="{BB962C8B-B14F-4D97-AF65-F5344CB8AC3E}">
        <p14:creationId xmlns:p14="http://schemas.microsoft.com/office/powerpoint/2010/main" val="240791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265"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Welcome from our Executive Director</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240063"/>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394F6DE9-8664-4E57-912A-B07492013552}"/>
              </a:ext>
            </a:extLst>
          </p:cNvPr>
          <p:cNvSpPr/>
          <p:nvPr/>
        </p:nvSpPr>
        <p:spPr>
          <a:xfrm>
            <a:off x="132263" y="868290"/>
            <a:ext cx="4470474" cy="5764655"/>
          </a:xfrm>
          <a:prstGeom prst="rect">
            <a:avLst/>
          </a:prstGeom>
        </p:spPr>
        <p:txBody>
          <a:bodyPr wrap="square">
            <a:spAutoFit/>
          </a:bodyPr>
          <a:lstStyle/>
          <a:p>
            <a:pPr>
              <a:spcAft>
                <a:spcPts val="0"/>
              </a:spcAft>
            </a:pPr>
            <a:r>
              <a:rPr lang="en-GB" sz="1270">
                <a:latin typeface="Arial" panose="020B0604020202020204" pitchFamily="34" charset="0"/>
                <a:ea typeface="Calibri" panose="020F0502020204030204" pitchFamily="34" charset="0"/>
                <a:cs typeface="Times New Roman" panose="02020603050405020304" pitchFamily="18" charset="0"/>
              </a:rPr>
              <a:t>None of this would be possible without the incredible generosity of our supporters all over the world, who give freely of their time, money, skills, and prayer. In Malawi alone, we have 80,000 volunteers who rise early each day to serve Mary’s Meals to children in their community.</a:t>
            </a:r>
          </a:p>
          <a:p>
            <a:pPr>
              <a:spcAft>
                <a:spcPts val="0"/>
              </a:spcAft>
            </a:pPr>
            <a:r>
              <a:rPr lang="en-GB" sz="1270">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270">
                <a:latin typeface="Arial" panose="020B0604020202020204" pitchFamily="34" charset="0"/>
                <a:ea typeface="Calibri" panose="020F0502020204030204" pitchFamily="34" charset="0"/>
                <a:cs typeface="Times New Roman" panose="02020603050405020304" pitchFamily="18" charset="0"/>
              </a:rPr>
              <a:t>And, across Mary’s Meals’ dozen or so ‘national affiliate’ countries, in which we raise awareness and funds for our work (including the UK, USA, Austria, Germany, Ireland, Croatia and Canada), thousands of people amaze and inspire us every day with their ‘little acts of love’, spreading the word about Mary’s Meals in their local communities and raising money to feed more children.</a:t>
            </a:r>
          </a:p>
          <a:p>
            <a:pPr>
              <a:spcAft>
                <a:spcPts val="0"/>
              </a:spcAft>
            </a:pPr>
            <a:r>
              <a:rPr lang="en-GB" sz="1270">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270">
                <a:latin typeface="Arial" panose="020B0604020202020204" pitchFamily="34" charset="0"/>
                <a:ea typeface="Calibri" panose="020F0502020204030204" pitchFamily="34" charset="0"/>
                <a:cs typeface="Times New Roman" panose="02020603050405020304" pitchFamily="18" charset="0"/>
              </a:rPr>
              <a:t>The UK, where we received the first-ever donations for our work, remains the country in which Mary’s Meals raises the majority of its funds. And Mary’s Meals UK, the organisation I am privileged to lead is responsible for continuing to tell our story across Scotland, England, Northern Ireland and Wales; engaging and inspiring more and more UK volunteers and donors; and driving forward the unrelenting growth of the Mary’s Meals movement on these shores.</a:t>
            </a:r>
          </a:p>
          <a:p>
            <a:pPr>
              <a:spcAft>
                <a:spcPts val="0"/>
              </a:spcAft>
            </a:pPr>
            <a:endParaRPr lang="en-GB" sz="1270">
              <a:latin typeface="Arial" panose="020B0604020202020204" pitchFamily="34" charset="0"/>
              <a:ea typeface="Calibri" panose="020F0502020204030204" pitchFamily="34" charset="0"/>
              <a:cs typeface="Times New Roman" panose="02020603050405020304" pitchFamily="18" charset="0"/>
            </a:endParaRPr>
          </a:p>
          <a:p>
            <a:r>
              <a:rPr lang="en-GB" sz="1270">
                <a:latin typeface="Arial" panose="020B0604020202020204" pitchFamily="34" charset="0"/>
                <a:ea typeface="Calibri" panose="020F0502020204030204" pitchFamily="34" charset="0"/>
                <a:cs typeface="Times New Roman" panose="02020603050405020304" pitchFamily="18" charset="0"/>
              </a:rPr>
              <a:t>We do this while working very closely and collaboratively with our colleagues at Mary’s Meals International, the organisation which co-ordinates the global movement and directly manages our school feeding programmes.</a:t>
            </a:r>
          </a:p>
          <a:p>
            <a:pPr algn="just">
              <a:spcAft>
                <a:spcPts val="0"/>
              </a:spcAft>
            </a:pPr>
            <a:endParaRPr lang="en-GB" sz="1300">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62699FB-13BF-41A5-8C8A-CA420C49A0C9}"/>
              </a:ext>
            </a:extLst>
          </p:cNvPr>
          <p:cNvSpPr/>
          <p:nvPr/>
        </p:nvSpPr>
        <p:spPr>
          <a:xfrm>
            <a:off x="4666766" y="868290"/>
            <a:ext cx="4361059" cy="6017032"/>
          </a:xfrm>
          <a:prstGeom prst="rect">
            <a:avLst/>
          </a:prstGeom>
        </p:spPr>
        <p:txBody>
          <a:bodyPr wrap="square">
            <a:spAutoFit/>
          </a:bodyPr>
          <a:lstStyle/>
          <a:p>
            <a:r>
              <a:rPr lang="en-GB" sz="1270">
                <a:latin typeface="Arial" panose="020B0604020202020204" pitchFamily="34" charset="0"/>
                <a:cs typeface="Arial" panose="020B0604020202020204" pitchFamily="34" charset="0"/>
              </a:rPr>
              <a:t>The head of marketing and digital is a new role responsible for growing support for Mary’s Meals in the UK through mass marketing, to attract new supporters, develop relationships with existing supporters and to ensure the values of the organisation are upheld and promoted in all communication activities. </a:t>
            </a:r>
            <a:endParaRPr lang="en-GB" sz="1270">
              <a:solidFill>
                <a:srgbClr val="FF0000"/>
              </a:solidFill>
              <a:latin typeface="Arial" panose="020B0604020202020204" pitchFamily="34" charset="0"/>
              <a:ea typeface="Calibri" panose="020F0502020204030204" pitchFamily="34" charset="0"/>
              <a:cs typeface="Arial" panose="020B0604020202020204" pitchFamily="34" charset="0"/>
            </a:endParaRPr>
          </a:p>
          <a:p>
            <a:endParaRPr lang="en-GB" sz="127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70">
                <a:latin typeface="Arial" panose="020B0604020202020204" pitchFamily="34" charset="0"/>
                <a:ea typeface="Calibri" panose="020F0502020204030204" pitchFamily="34" charset="0"/>
                <a:cs typeface="Times New Roman" panose="02020603050405020304" pitchFamily="18" charset="0"/>
              </a:rPr>
              <a:t>With more than 58 million children out of school around the world and a further 73 million attending school so hungry, they’re unable to concentrate and learn, our work is only just beginning. Will you play a crucial part in shaping the future of Mary’s Meals UK and, with it, the lives of so many people who both contribute to and benefit from this incredible work of love, joy, and hope?</a:t>
            </a:r>
          </a:p>
          <a:p>
            <a:pPr>
              <a:spcAft>
                <a:spcPts val="0"/>
              </a:spcAft>
            </a:pPr>
            <a:r>
              <a:rPr lang="en-GB" sz="1270">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270">
                <a:latin typeface="Arial" panose="020B0604020202020204" pitchFamily="34" charset="0"/>
                <a:ea typeface="Calibri" panose="020F0502020204030204" pitchFamily="34" charset="0"/>
                <a:cs typeface="Times New Roman" panose="02020603050405020304" pitchFamily="18" charset="0"/>
              </a:rPr>
              <a:t>I look forward to hearing </a:t>
            </a:r>
            <a:r>
              <a:rPr lang="en-GB" sz="1270" i="1">
                <a:latin typeface="Arial" panose="020B0604020202020204" pitchFamily="34" charset="0"/>
                <a:ea typeface="Calibri" panose="020F0502020204030204" pitchFamily="34" charset="0"/>
                <a:cs typeface="Times New Roman" panose="02020603050405020304" pitchFamily="18" charset="0"/>
              </a:rPr>
              <a:t>your</a:t>
            </a:r>
            <a:r>
              <a:rPr lang="en-GB" sz="1270">
                <a:latin typeface="Arial" panose="020B0604020202020204" pitchFamily="34" charset="0"/>
                <a:ea typeface="Calibri" panose="020F0502020204030204" pitchFamily="34" charset="0"/>
                <a:cs typeface="Times New Roman" panose="02020603050405020304" pitchFamily="18" charset="0"/>
              </a:rPr>
              <a:t> story.</a:t>
            </a:r>
          </a:p>
          <a:p>
            <a:pPr algn="just">
              <a:spcAft>
                <a:spcPts val="0"/>
              </a:spcAft>
            </a:pPr>
            <a:endParaRPr lang="en-GB" sz="127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127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127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127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127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127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127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400" b="1">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1270" b="1">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1270" b="1">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en-GB" sz="1270" b="1">
                <a:latin typeface="Arial" panose="020B0604020202020204" pitchFamily="34" charset="0"/>
                <a:ea typeface="Calibri" panose="020F0502020204030204" pitchFamily="34" charset="0"/>
                <a:cs typeface="Times New Roman" panose="02020603050405020304" pitchFamily="18" charset="0"/>
              </a:rPr>
              <a:t>Daniel Adams</a:t>
            </a:r>
          </a:p>
          <a:p>
            <a:pPr algn="just">
              <a:spcAft>
                <a:spcPts val="0"/>
              </a:spcAft>
            </a:pPr>
            <a:r>
              <a:rPr lang="en-GB" sz="1270" b="1">
                <a:latin typeface="Arial" panose="020B0604020202020204" pitchFamily="34" charset="0"/>
                <a:ea typeface="Calibri" panose="020F0502020204030204" pitchFamily="34" charset="0"/>
                <a:cs typeface="Times New Roman" panose="02020603050405020304" pitchFamily="18" charset="0"/>
              </a:rPr>
              <a:t>Executive Director, Mary’s Meals UK</a:t>
            </a:r>
          </a:p>
          <a:p>
            <a:pPr algn="just">
              <a:spcAft>
                <a:spcPts val="0"/>
              </a:spcAft>
            </a:pPr>
            <a:endParaRPr lang="en-GB" sz="1270" b="1">
              <a:solidFill>
                <a:srgbClr val="019CDC"/>
              </a:solidFill>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en-GB" sz="1270" b="1">
                <a:solidFill>
                  <a:srgbClr val="019CDC"/>
                </a:solidFill>
                <a:latin typeface="Arial" panose="020B0604020202020204" pitchFamily="34" charset="0"/>
                <a:ea typeface="Calibri" panose="020F0502020204030204" pitchFamily="34" charset="0"/>
                <a:cs typeface="Times New Roman" panose="02020603050405020304" pitchFamily="18" charset="0"/>
              </a:rPr>
              <a:t>       </a:t>
            </a:r>
            <a:endParaRPr lang="en-GB" sz="1300" b="1">
              <a:solidFill>
                <a:srgbClr val="019CDC"/>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89719E5-613A-428D-9500-8EDA8CF944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35000" y="4391676"/>
            <a:ext cx="2035000" cy="660908"/>
          </a:xfrm>
          <a:prstGeom prst="rect">
            <a:avLst/>
          </a:prstGeom>
        </p:spPr>
      </p:pic>
      <p:sp>
        <p:nvSpPr>
          <p:cNvPr id="23" name="Rectangle 22">
            <a:extLst>
              <a:ext uri="{FF2B5EF4-FFF2-40B4-BE49-F238E27FC236}">
                <a16:creationId xmlns:a16="http://schemas.microsoft.com/office/drawing/2014/main" id="{E059A724-C402-4C48-AFA4-5611D2E005CB}"/>
              </a:ext>
            </a:extLst>
          </p:cNvPr>
          <p:cNvSpPr/>
          <p:nvPr/>
        </p:nvSpPr>
        <p:spPr>
          <a:xfrm>
            <a:off x="8847933" y="6502869"/>
            <a:ext cx="265943"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4</a:t>
            </a:r>
          </a:p>
        </p:txBody>
      </p:sp>
      <p:pic>
        <p:nvPicPr>
          <p:cNvPr id="16" name="Picture 15">
            <a:extLst>
              <a:ext uri="{FF2B5EF4-FFF2-40B4-BE49-F238E27FC236}">
                <a16:creationId xmlns:a16="http://schemas.microsoft.com/office/drawing/2014/main" id="{24CD9FFF-EA62-4511-A860-52AA3B90AB9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Tree>
    <p:extLst>
      <p:ext uri="{BB962C8B-B14F-4D97-AF65-F5344CB8AC3E}">
        <p14:creationId xmlns:p14="http://schemas.microsoft.com/office/powerpoint/2010/main" val="1760133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490BBE-178E-42B9-B6D8-1DC7C08A925D}"/>
              </a:ext>
            </a:extLst>
          </p:cNvPr>
          <p:cNvPicPr>
            <a:picLocks noChangeAspect="1"/>
          </p:cNvPicPr>
          <p:nvPr/>
        </p:nvPicPr>
        <p:blipFill rotWithShape="1">
          <a:blip r:embed="rId3"/>
          <a:srcRect b="6784"/>
          <a:stretch/>
        </p:blipFill>
        <p:spPr>
          <a:xfrm>
            <a:off x="0" y="776378"/>
            <a:ext cx="9144000" cy="6335230"/>
          </a:xfrm>
          <a:prstGeom prst="rect">
            <a:avLst/>
          </a:prstGeom>
        </p:spPr>
      </p:pic>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265"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Our vision and mission</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467792"/>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5893A497-C375-4FF6-85CF-B9C639D23E8A}"/>
              </a:ext>
            </a:extLst>
          </p:cNvPr>
          <p:cNvSpPr/>
          <p:nvPr/>
        </p:nvSpPr>
        <p:spPr>
          <a:xfrm>
            <a:off x="-311743" y="1112572"/>
            <a:ext cx="4372466" cy="4478149"/>
          </a:xfrm>
          <a:prstGeom prst="rect">
            <a:avLst/>
          </a:prstGeom>
        </p:spPr>
        <p:txBody>
          <a:bodyPr wrap="square">
            <a:spAutoFit/>
          </a:bodyPr>
          <a:lstStyle/>
          <a:p>
            <a:pPr marL="457200"/>
            <a:r>
              <a:rPr lang="en-GB" sz="2000" b="1">
                <a:solidFill>
                  <a:schemeClr val="bg1"/>
                </a:solidFill>
                <a:latin typeface="Arial" panose="020B0604020202020204" pitchFamily="34" charset="0"/>
                <a:cs typeface="Arial" panose="020B0604020202020204" pitchFamily="34" charset="0"/>
              </a:rPr>
              <a:t>• </a:t>
            </a:r>
            <a:r>
              <a:rPr lang="en-GB" sz="1900" b="1">
                <a:solidFill>
                  <a:srgbClr val="F3A909"/>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rPr>
              <a:t>Our vision </a:t>
            </a:r>
            <a:r>
              <a:rPr lang="en-GB" sz="1900" b="1">
                <a:solidFill>
                  <a:schemeClr val="bg1"/>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rPr>
              <a:t>is that every child receives one daily meal in their place of education and that all those who have more than they need, share with those who lack even the most basic things.</a:t>
            </a:r>
          </a:p>
          <a:p>
            <a:pPr marL="457200"/>
            <a:endParaRPr lang="en-GB" sz="1900" b="1">
              <a:solidFill>
                <a:schemeClr val="bg1"/>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endParaRPr>
          </a:p>
          <a:p>
            <a:pPr marL="457200"/>
            <a:r>
              <a:rPr lang="en-GB" sz="2000" b="1">
                <a:solidFill>
                  <a:schemeClr val="bg1"/>
                </a:solidFill>
                <a:latin typeface="Arial" panose="020B0604020202020204" pitchFamily="34" charset="0"/>
                <a:cs typeface="Arial" panose="020B0604020202020204" pitchFamily="34" charset="0"/>
              </a:rPr>
              <a:t>• </a:t>
            </a:r>
            <a:r>
              <a:rPr lang="en-GB" sz="1900" b="1">
                <a:solidFill>
                  <a:srgbClr val="F3A909"/>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rPr>
              <a:t>Our mission </a:t>
            </a:r>
            <a:r>
              <a:rPr lang="en-GB" sz="1900" b="1">
                <a:solidFill>
                  <a:schemeClr val="bg1"/>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rPr>
              <a:t>is to enable people to offer their money, goods, skills, time, or prayer, and through this involvement, provide the most effective help to those suffering the effects of extreme poverty in the world’s poorest communities.</a:t>
            </a:r>
            <a:endParaRPr lang="en-GB" sz="1900" b="1">
              <a:solidFill>
                <a:srgbClr val="FFCC00"/>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C56141A-593B-4A21-940E-295BCF1CFB31}"/>
              </a:ext>
            </a:extLst>
          </p:cNvPr>
          <p:cNvSpPr/>
          <p:nvPr/>
        </p:nvSpPr>
        <p:spPr>
          <a:xfrm>
            <a:off x="8878057" y="6661323"/>
            <a:ext cx="265943"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5</a:t>
            </a:r>
          </a:p>
        </p:txBody>
      </p:sp>
      <p:pic>
        <p:nvPicPr>
          <p:cNvPr id="12" name="Picture 11">
            <a:extLst>
              <a:ext uri="{FF2B5EF4-FFF2-40B4-BE49-F238E27FC236}">
                <a16:creationId xmlns:a16="http://schemas.microsoft.com/office/drawing/2014/main" id="{E054DD5B-695C-4E0E-BC5F-A7946B98A15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Tree>
    <p:extLst>
      <p:ext uri="{BB962C8B-B14F-4D97-AF65-F5344CB8AC3E}">
        <p14:creationId xmlns:p14="http://schemas.microsoft.com/office/powerpoint/2010/main" val="255844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5A5F22-1453-4548-B923-B47D971802E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7620"/>
            <a:ext cx="9144000" cy="6377133"/>
          </a:xfrm>
          <a:prstGeom prst="rect">
            <a:avLst/>
          </a:prstGeom>
        </p:spPr>
      </p:pic>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265"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Our values</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240063"/>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a:extLst>
              <a:ext uri="{FF2B5EF4-FFF2-40B4-BE49-F238E27FC236}">
                <a16:creationId xmlns:a16="http://schemas.microsoft.com/office/drawing/2014/main" id="{A4E61F1E-9470-4001-B01D-99A0EBF4C0AE}"/>
              </a:ext>
            </a:extLst>
          </p:cNvPr>
          <p:cNvSpPr/>
          <p:nvPr/>
        </p:nvSpPr>
        <p:spPr>
          <a:xfrm>
            <a:off x="216310" y="4273359"/>
            <a:ext cx="8794091" cy="1899623"/>
          </a:xfrm>
          <a:prstGeom prst="rect">
            <a:avLst/>
          </a:prstGeom>
        </p:spPr>
        <p:txBody>
          <a:bodyPr wrap="square">
            <a:spAutoFit/>
          </a:bodyPr>
          <a:lstStyle/>
          <a:p>
            <a:pPr>
              <a:lnSpc>
                <a:spcPct val="150000"/>
              </a:lnSpc>
            </a:pPr>
            <a:r>
              <a:rPr lang="en-GB" sz="2130" b="1">
                <a:solidFill>
                  <a:schemeClr val="bg1"/>
                </a:solidFill>
                <a:latin typeface="Arial" panose="020B0604020202020204" pitchFamily="34" charset="0"/>
                <a:cs typeface="Arial" panose="020B0604020202020204" pitchFamily="34" charset="0"/>
              </a:rPr>
              <a:t>• We have confidence in the innate goodness of people.</a:t>
            </a:r>
          </a:p>
          <a:p>
            <a:pPr>
              <a:lnSpc>
                <a:spcPct val="150000"/>
              </a:lnSpc>
            </a:pPr>
            <a:r>
              <a:rPr lang="en-GB" sz="2130" b="1">
                <a:solidFill>
                  <a:schemeClr val="bg1"/>
                </a:solidFill>
                <a:latin typeface="Arial" panose="020B0604020202020204" pitchFamily="34" charset="0"/>
                <a:cs typeface="Arial" panose="020B0604020202020204" pitchFamily="34" charset="0"/>
              </a:rPr>
              <a:t>• We respect the dignity of every human being and family life.</a:t>
            </a:r>
          </a:p>
          <a:p>
            <a:pPr>
              <a:lnSpc>
                <a:spcPct val="150000"/>
              </a:lnSpc>
            </a:pPr>
            <a:r>
              <a:rPr lang="en-GB" sz="2130" b="1">
                <a:solidFill>
                  <a:schemeClr val="bg1"/>
                </a:solidFill>
                <a:latin typeface="Arial" panose="020B0604020202020204" pitchFamily="34" charset="0"/>
                <a:cs typeface="Arial" panose="020B0604020202020204" pitchFamily="34" charset="0"/>
              </a:rPr>
              <a:t>• We believe in good stewardship of the resources entrusted to us.</a:t>
            </a:r>
          </a:p>
          <a:p>
            <a:pPr>
              <a:lnSpc>
                <a:spcPct val="150000"/>
              </a:lnSpc>
            </a:pPr>
            <a:endParaRPr lang="en-GB" sz="300" b="1">
              <a:solidFill>
                <a:srgbClr val="FFFF00"/>
              </a:solidFill>
              <a:latin typeface="Arial" panose="020B0604020202020204" pitchFamily="34" charset="0"/>
              <a:cs typeface="Arial" panose="020B0604020202020204" pitchFamily="34" charset="0"/>
            </a:endParaRPr>
          </a:p>
          <a:p>
            <a:pPr>
              <a:lnSpc>
                <a:spcPct val="150000"/>
              </a:lnSpc>
            </a:pPr>
            <a:r>
              <a:rPr lang="en-GB" sz="1300">
                <a:solidFill>
                  <a:srgbClr val="F3A909"/>
                </a:solidFill>
                <a:latin typeface="Arial" panose="020B0604020202020204" pitchFamily="34" charset="0"/>
                <a:cs typeface="Arial" panose="020B0604020202020204" pitchFamily="34" charset="0"/>
              </a:rPr>
              <a:t>View Mary’s Meals’ full statement of values here: </a:t>
            </a:r>
            <a:r>
              <a:rPr lang="en-GB" sz="1300">
                <a:solidFill>
                  <a:srgbClr val="019CDC"/>
                </a:solidFill>
                <a:latin typeface="Arial" panose="020B0604020202020204" pitchFamily="34" charset="0"/>
                <a:cs typeface="Arial" panose="020B0604020202020204" pitchFamily="34" charset="0"/>
                <a:hlinkClick r:id="rId4"/>
              </a:rPr>
              <a:t>Statement of Values</a:t>
            </a:r>
            <a:endParaRPr lang="en-GB" sz="1300">
              <a:solidFill>
                <a:srgbClr val="019CDC"/>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03BEEE8-5331-45C4-8D10-D0EDF07DBD60}"/>
              </a:ext>
            </a:extLst>
          </p:cNvPr>
          <p:cNvSpPr/>
          <p:nvPr/>
        </p:nvSpPr>
        <p:spPr>
          <a:xfrm>
            <a:off x="8847933" y="6502869"/>
            <a:ext cx="265943"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6</a:t>
            </a:r>
          </a:p>
        </p:txBody>
      </p:sp>
      <p:pic>
        <p:nvPicPr>
          <p:cNvPr id="12" name="Picture 11">
            <a:extLst>
              <a:ext uri="{FF2B5EF4-FFF2-40B4-BE49-F238E27FC236}">
                <a16:creationId xmlns:a16="http://schemas.microsoft.com/office/drawing/2014/main" id="{F5BAB9A7-B737-4FA5-ABBB-2CC624804B0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Tree>
    <p:extLst>
      <p:ext uri="{BB962C8B-B14F-4D97-AF65-F5344CB8AC3E}">
        <p14:creationId xmlns:p14="http://schemas.microsoft.com/office/powerpoint/2010/main" val="309250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265"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About the Mary’s Meals movement</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2879" y="6209104"/>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09F77311-3707-4620-8B35-535EC21C6FCB}"/>
              </a:ext>
            </a:extLst>
          </p:cNvPr>
          <p:cNvSpPr/>
          <p:nvPr/>
        </p:nvSpPr>
        <p:spPr>
          <a:xfrm>
            <a:off x="132265" y="1049046"/>
            <a:ext cx="4289264" cy="5412892"/>
          </a:xfrm>
          <a:prstGeom prst="rect">
            <a:avLst/>
          </a:prstGeom>
        </p:spPr>
        <p:txBody>
          <a:bodyPr wrap="square">
            <a:spAutoFit/>
          </a:bodyPr>
          <a:lstStyle/>
          <a:p>
            <a:pPr>
              <a:lnSpc>
                <a:spcPts val="1600"/>
              </a:lnSpc>
              <a:spcAft>
                <a:spcPts val="0"/>
              </a:spcAft>
            </a:pPr>
            <a:r>
              <a:rPr lang="en-GB" sz="1270">
                <a:latin typeface="Arial" panose="020B0604020202020204" pitchFamily="34" charset="0"/>
                <a:ea typeface="Calibri" panose="020F0502020204030204" pitchFamily="34" charset="0"/>
                <a:cs typeface="Arial" panose="020B0604020202020204" pitchFamily="34" charset="0"/>
              </a:rPr>
              <a:t>Mary’s Meals is a global movement that sets up school feeding projects in some of the world’s poorest communities, where poverty and hunger prevent children from gaining an education.</a:t>
            </a:r>
            <a:endParaRPr lang="en-GB" sz="127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a:latin typeface="Arial" panose="020B0604020202020204" pitchFamily="34" charset="0"/>
                <a:ea typeface="Calibri" panose="020F0502020204030204" pitchFamily="34" charset="0"/>
                <a:cs typeface="Arial" panose="020B0604020202020204" pitchFamily="34" charset="0"/>
              </a:rPr>
              <a:t> </a:t>
            </a:r>
            <a:endParaRPr lang="en-GB" sz="127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a:latin typeface="Arial" panose="020B0604020202020204" pitchFamily="34" charset="0"/>
                <a:ea typeface="Calibri" panose="020F0502020204030204" pitchFamily="34" charset="0"/>
                <a:cs typeface="Arial" panose="020B0604020202020204" pitchFamily="34" charset="0"/>
              </a:rPr>
              <a:t>Our idea is a simple one that works. We provide one daily meal in a place of learning in order to attract chronically poor children into the classroom, where they receive an education that can, in the future, be their ladder out of poverty.</a:t>
            </a:r>
            <a:endParaRPr lang="en-GB" sz="127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a:latin typeface="Arial" panose="020B0604020202020204" pitchFamily="34" charset="0"/>
                <a:ea typeface="Calibri" panose="020F0502020204030204" pitchFamily="34" charset="0"/>
                <a:cs typeface="Arial" panose="020B0604020202020204" pitchFamily="34" charset="0"/>
              </a:rPr>
              <a:t> </a:t>
            </a:r>
            <a:endParaRPr lang="en-GB" sz="127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a:latin typeface="Arial" panose="020B0604020202020204" pitchFamily="34" charset="0"/>
                <a:ea typeface="Calibri" panose="020F0502020204030204" pitchFamily="34" charset="0"/>
                <a:cs typeface="Arial" panose="020B0604020202020204" pitchFamily="34" charset="0"/>
              </a:rPr>
              <a:t>The Mary’s Meals campaign was born in 2002 when Magnus MacFarlane-Barrow, from </a:t>
            </a:r>
            <a:r>
              <a:rPr lang="en-GB" sz="1270" err="1">
                <a:latin typeface="Arial" panose="020B0604020202020204" pitchFamily="34" charset="0"/>
                <a:ea typeface="Calibri" panose="020F0502020204030204" pitchFamily="34" charset="0"/>
                <a:cs typeface="Arial" panose="020B0604020202020204" pitchFamily="34" charset="0"/>
              </a:rPr>
              <a:t>Dalmally</a:t>
            </a:r>
            <a:r>
              <a:rPr lang="en-GB" sz="1270">
                <a:latin typeface="Arial" panose="020B0604020202020204" pitchFamily="34" charset="0"/>
                <a:ea typeface="Calibri" panose="020F0502020204030204" pitchFamily="34" charset="0"/>
                <a:cs typeface="Arial" panose="020B0604020202020204" pitchFamily="34" charset="0"/>
              </a:rPr>
              <a:t> in Argyll, visited Malawi during a famine and met a mother dying from AIDS. When Magnus asked her eldest son Edward what his dreams were in life, he replied simply: “I want to have enough food to eat and to go to school one day.”</a:t>
            </a:r>
            <a:endParaRPr lang="en-GB" sz="127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a:latin typeface="Arial" panose="020B0604020202020204" pitchFamily="34" charset="0"/>
                <a:ea typeface="Calibri" panose="020F0502020204030204" pitchFamily="34" charset="0"/>
                <a:cs typeface="Arial" panose="020B0604020202020204" pitchFamily="34" charset="0"/>
              </a:rPr>
              <a:t> </a:t>
            </a:r>
            <a:endParaRPr lang="en-GB" sz="127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a:latin typeface="Arial" panose="020B0604020202020204" pitchFamily="34" charset="0"/>
                <a:ea typeface="Calibri" panose="020F0502020204030204" pitchFamily="34" charset="0"/>
                <a:cs typeface="Arial" panose="020B0604020202020204" pitchFamily="34" charset="0"/>
              </a:rPr>
              <a:t>That moment was a key part of the inspiration which led to the founding of Mary’s Meals, which began by feeding just 200 children in Malawi in 2002. Today, 20 years later, we feed 2,279,941 hungry children every school day across four continents. The average worldwide cost for us to feed a child for a whole school year is just £15.90.</a:t>
            </a:r>
            <a:endParaRPr lang="en-GB" sz="1270">
              <a:latin typeface="Arial" panose="020B0604020202020204" pitchFamily="34" charset="0"/>
              <a:ea typeface="Calibri" panose="020F0502020204030204" pitchFamily="34" charset="0"/>
              <a:cs typeface="Times New Roman" panose="02020603050405020304" pitchFamily="18" charset="0"/>
            </a:endParaRPr>
          </a:p>
          <a:p>
            <a:pPr algn="just">
              <a:lnSpc>
                <a:spcPts val="1600"/>
              </a:lnSpc>
              <a:spcAft>
                <a:spcPts val="0"/>
              </a:spcAft>
            </a:pPr>
            <a:r>
              <a:rPr lang="en-GB" sz="1270">
                <a:latin typeface="Arial" panose="020B0604020202020204" pitchFamily="34" charset="0"/>
                <a:ea typeface="Calibri" panose="020F0502020204030204" pitchFamily="34" charset="0"/>
                <a:cs typeface="Arial" panose="020B0604020202020204" pitchFamily="34" charset="0"/>
              </a:rPr>
              <a:t> </a:t>
            </a:r>
            <a:endParaRPr lang="en-GB" sz="1270">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ECA0E87-9264-4E72-B32C-4FBAE15F0D37}"/>
              </a:ext>
            </a:extLst>
          </p:cNvPr>
          <p:cNvSpPr/>
          <p:nvPr/>
        </p:nvSpPr>
        <p:spPr>
          <a:xfrm>
            <a:off x="4467832" y="1049046"/>
            <a:ext cx="4560427" cy="5016758"/>
          </a:xfrm>
          <a:prstGeom prst="rect">
            <a:avLst/>
          </a:prstGeom>
        </p:spPr>
        <p:txBody>
          <a:bodyPr wrap="square">
            <a:spAutoFit/>
          </a:bodyPr>
          <a:lstStyle/>
          <a:p>
            <a:pPr>
              <a:lnSpc>
                <a:spcPts val="1600"/>
              </a:lnSpc>
              <a:spcAft>
                <a:spcPts val="0"/>
              </a:spcAft>
            </a:pPr>
            <a:r>
              <a:rPr lang="en-GB" sz="1270">
                <a:latin typeface="Arial" panose="020B0604020202020204" pitchFamily="34" charset="0"/>
                <a:ea typeface="Calibri" panose="020F0502020204030204" pitchFamily="34" charset="0"/>
                <a:cs typeface="Arial" panose="020B0604020202020204" pitchFamily="34" charset="0"/>
              </a:rPr>
              <a:t>Where Mary’s Meals is provided, there is a rise in school enrolment, attainment and attendance. Wherever possible, Mary's Meals uses locally grown food to support the local economy and help smallholder farmers.</a:t>
            </a:r>
            <a:endParaRPr lang="en-GB" sz="127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a:latin typeface="Arial" panose="020B0604020202020204" pitchFamily="34" charset="0"/>
                <a:ea typeface="Calibri" panose="020F0502020204030204" pitchFamily="34" charset="0"/>
                <a:cs typeface="Arial" panose="020B0604020202020204" pitchFamily="34" charset="0"/>
              </a:rPr>
              <a:t> </a:t>
            </a:r>
            <a:endParaRPr lang="en-GB" sz="127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a:latin typeface="Arial" panose="020B0604020202020204" pitchFamily="34" charset="0"/>
                <a:ea typeface="Calibri" panose="020F0502020204030204" pitchFamily="34" charset="0"/>
                <a:cs typeface="Arial" panose="020B0604020202020204" pitchFamily="34" charset="0"/>
              </a:rPr>
              <a:t>We work extremely hard to keep our running costs low and to ensure that at least 93% of donations goes directly on our charitable activities. This is only possible because most of our work is done by an army of dedicated volunteers all over the world, who carry out lots of little acts of love on behalf of Mary’s Meals.</a:t>
            </a:r>
            <a:endParaRPr lang="en-GB" sz="127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endParaRPr lang="en-GB" sz="1270">
              <a:latin typeface="Arial" panose="020B0604020202020204" pitchFamily="34" charset="0"/>
              <a:ea typeface="Calibri" panose="020F0502020204030204" pitchFamily="34" charset="0"/>
              <a:cs typeface="Arial" panose="020B0604020202020204" pitchFamily="34" charset="0"/>
            </a:endParaRPr>
          </a:p>
          <a:p>
            <a:pPr>
              <a:lnSpc>
                <a:spcPts val="1600"/>
              </a:lnSpc>
              <a:spcAft>
                <a:spcPts val="0"/>
              </a:spcAft>
            </a:pPr>
            <a:r>
              <a:rPr lang="en-GB" sz="1270">
                <a:latin typeface="Arial" panose="020B0604020202020204" pitchFamily="34" charset="0"/>
                <a:ea typeface="Calibri" panose="020F0502020204030204" pitchFamily="34" charset="0"/>
                <a:cs typeface="Arial" panose="020B0604020202020204" pitchFamily="34" charset="0"/>
              </a:rPr>
              <a:t>Having been inspired, in part, by our founder’s Catholic faith, this work is named in honour of Mary, the mother of Jesus, who brought up her own child in poverty. We consist of, respect and reach out to people of all faiths and none.</a:t>
            </a:r>
            <a:endParaRPr lang="en-GB" sz="127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a:latin typeface="Arial" panose="020B0604020202020204" pitchFamily="34" charset="0"/>
                <a:ea typeface="Calibri" panose="020F0502020204030204" pitchFamily="34" charset="0"/>
                <a:cs typeface="Arial" panose="020B0604020202020204" pitchFamily="34" charset="0"/>
              </a:rPr>
              <a:t> </a:t>
            </a:r>
            <a:endParaRPr lang="en-GB" sz="127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a:latin typeface="Arial" panose="020B0604020202020204" pitchFamily="34" charset="0"/>
                <a:ea typeface="Calibri" panose="020F0502020204030204" pitchFamily="34" charset="0"/>
                <a:cs typeface="Arial" panose="020B0604020202020204" pitchFamily="34" charset="0"/>
              </a:rPr>
              <a:t>Counting on support from around the globe, Mary’s Meals has registered national affiliate organisations, which raise awareness of our work, in 20 countries around the world. Funds raised by affiliates, including from Mary’s Meals UK, are passed to Mary’s Meals International, the organisation which co-ordinates our movement and directly manages the delivery of our school feeding programmes.</a:t>
            </a:r>
            <a:endParaRPr lang="en-GB" sz="1270">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7956D3BB-20BB-45EC-AF30-000E9D7FE057}"/>
              </a:ext>
            </a:extLst>
          </p:cNvPr>
          <p:cNvSpPr/>
          <p:nvPr/>
        </p:nvSpPr>
        <p:spPr>
          <a:xfrm>
            <a:off x="8847933" y="6502869"/>
            <a:ext cx="265943"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7</a:t>
            </a:r>
          </a:p>
        </p:txBody>
      </p:sp>
      <p:pic>
        <p:nvPicPr>
          <p:cNvPr id="13" name="Picture 12">
            <a:extLst>
              <a:ext uri="{FF2B5EF4-FFF2-40B4-BE49-F238E27FC236}">
                <a16:creationId xmlns:a16="http://schemas.microsoft.com/office/drawing/2014/main" id="{B4372A3C-F104-48E9-A5C5-BD021AF3EE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Tree>
    <p:extLst>
      <p:ext uri="{BB962C8B-B14F-4D97-AF65-F5344CB8AC3E}">
        <p14:creationId xmlns:p14="http://schemas.microsoft.com/office/powerpoint/2010/main" val="392465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53798-DCF9-48E7-9AA9-557B36A9C509}"/>
              </a:ext>
            </a:extLst>
          </p:cNvPr>
          <p:cNvSpPr>
            <a:spLocks noGrp="1"/>
          </p:cNvSpPr>
          <p:nvPr>
            <p:ph type="title"/>
          </p:nvPr>
        </p:nvSpPr>
        <p:spPr/>
        <p:txBody>
          <a:bodyPr/>
          <a:lstStyle/>
          <a:p>
            <a:endParaRPr lang="en-GB"/>
          </a:p>
        </p:txBody>
      </p:sp>
      <p:grpSp>
        <p:nvGrpSpPr>
          <p:cNvPr id="5" name="Group 4">
            <a:extLst>
              <a:ext uri="{FF2B5EF4-FFF2-40B4-BE49-F238E27FC236}">
                <a16:creationId xmlns:a16="http://schemas.microsoft.com/office/drawing/2014/main" id="{B6897A49-F0AC-4716-A492-222B91D0CC89}"/>
              </a:ext>
            </a:extLst>
          </p:cNvPr>
          <p:cNvGrpSpPr/>
          <p:nvPr/>
        </p:nvGrpSpPr>
        <p:grpSpPr>
          <a:xfrm>
            <a:off x="0" y="6229211"/>
            <a:ext cx="9149758" cy="643815"/>
            <a:chOff x="0" y="6240063"/>
            <a:chExt cx="9149758" cy="643815"/>
          </a:xfrm>
        </p:grpSpPr>
        <p:sp>
          <p:nvSpPr>
            <p:cNvPr id="6" name="Rectangle 5">
              <a:extLst>
                <a:ext uri="{FF2B5EF4-FFF2-40B4-BE49-F238E27FC236}">
                  <a16:creationId xmlns:a16="http://schemas.microsoft.com/office/drawing/2014/main" id="{67F1614E-45E8-4E26-80FC-6633975B6183}"/>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r>
                <a:rPr lang="en-GB" sz="1200">
                  <a:solidFill>
                    <a:schemeClr val="tx1"/>
                  </a:solidFill>
                  <a:latin typeface="Arial" panose="020B0604020202020204" pitchFamily="34" charset="0"/>
                  <a:cs typeface="Arial" panose="020B0604020202020204" pitchFamily="34" charset="0"/>
                </a:rPr>
                <a:t>8</a:t>
              </a:r>
            </a:p>
          </p:txBody>
        </p:sp>
        <p:sp>
          <p:nvSpPr>
            <p:cNvPr id="7" name="Rectangle 6">
              <a:extLst>
                <a:ext uri="{FF2B5EF4-FFF2-40B4-BE49-F238E27FC236}">
                  <a16:creationId xmlns:a16="http://schemas.microsoft.com/office/drawing/2014/main" id="{8A18D3E8-7633-4049-A519-2FEE2236BAE3}"/>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Content Placeholder 9">
            <a:extLst>
              <a:ext uri="{FF2B5EF4-FFF2-40B4-BE49-F238E27FC236}">
                <a16:creationId xmlns:a16="http://schemas.microsoft.com/office/drawing/2014/main" id="{FA1F267A-B0C7-44E8-8A29-0DF4508689A9}"/>
              </a:ext>
            </a:extLst>
          </p:cNvPr>
          <p:cNvPicPr>
            <a:picLocks noGrp="1" noChangeAspect="1"/>
          </p:cNvPicPr>
          <p:nvPr>
            <p:ph idx="1"/>
          </p:nvPr>
        </p:nvPicPr>
        <p:blipFill>
          <a:blip r:embed="rId3"/>
          <a:srcRect/>
          <a:stretch/>
        </p:blipFill>
        <p:spPr>
          <a:xfrm>
            <a:off x="0" y="0"/>
            <a:ext cx="9144000" cy="6220356"/>
          </a:xfrm>
        </p:spPr>
      </p:pic>
    </p:spTree>
    <p:extLst>
      <p:ext uri="{BB962C8B-B14F-4D97-AF65-F5344CB8AC3E}">
        <p14:creationId xmlns:p14="http://schemas.microsoft.com/office/powerpoint/2010/main" val="826603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0A2C9C-4390-4099-8F2D-FF401FB53FE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730871" y="717669"/>
            <a:ext cx="5413129" cy="5624921"/>
          </a:xfrm>
          <a:prstGeom prst="rect">
            <a:avLst/>
          </a:prstGeom>
        </p:spPr>
      </p:pic>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265"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About Mary’s Meals UK</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240063"/>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a:extLst>
              <a:ext uri="{FF2B5EF4-FFF2-40B4-BE49-F238E27FC236}">
                <a16:creationId xmlns:a16="http://schemas.microsoft.com/office/drawing/2014/main" id="{77F6E54A-9BE9-4F02-AE4C-5A2A429B309C}"/>
              </a:ext>
            </a:extLst>
          </p:cNvPr>
          <p:cNvSpPr/>
          <p:nvPr/>
        </p:nvSpPr>
        <p:spPr>
          <a:xfrm>
            <a:off x="112601" y="941097"/>
            <a:ext cx="3466341" cy="5369162"/>
          </a:xfrm>
          <a:prstGeom prst="rect">
            <a:avLst/>
          </a:prstGeom>
        </p:spPr>
        <p:txBody>
          <a:bodyPr wrap="square">
            <a:spAutoFit/>
          </a:bodyPr>
          <a:lstStyle/>
          <a:p>
            <a:pPr>
              <a:spcAft>
                <a:spcPts val="0"/>
              </a:spcAft>
            </a:pPr>
            <a:r>
              <a:rPr lang="en-GB" sz="1270">
                <a:latin typeface="Arial" panose="020B0604020202020204" pitchFamily="34" charset="0"/>
                <a:ea typeface="Calibri" panose="020F0502020204030204" pitchFamily="34" charset="0"/>
                <a:cs typeface="Times New Roman" panose="02020603050405020304" pitchFamily="18" charset="0"/>
              </a:rPr>
              <a:t>Mary’s Meals UK (or ‘MMUK’), a charity registered in Scotland, is the oldest entity in the Mary’s Meals family – the original organisation established as Scottish International Relief in the early 1990s, when our founder and global CEO, Magnus MacFarlane-Barrow, first became involved in international aid during the Bosnian Conflict.</a:t>
            </a:r>
          </a:p>
          <a:p>
            <a:pPr>
              <a:spcAft>
                <a:spcPts val="0"/>
              </a:spcAft>
            </a:pPr>
            <a:r>
              <a:rPr lang="en-GB" sz="1270">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270">
                <a:latin typeface="Arial" panose="020B0604020202020204" pitchFamily="34" charset="0"/>
                <a:ea typeface="Calibri" panose="020F0502020204030204" pitchFamily="34" charset="0"/>
                <a:cs typeface="Times New Roman" panose="02020603050405020304" pitchFamily="18" charset="0"/>
              </a:rPr>
              <a:t>Back then, Magnus was a simple salmon farmer who, along with his family, decided to </a:t>
            </a:r>
            <a:r>
              <a:rPr lang="en-GB" sz="1270">
                <a:latin typeface="Arial" panose="020B0604020202020204" pitchFamily="34" charset="0"/>
                <a:ea typeface="Calibri" panose="020F0502020204030204" pitchFamily="34" charset="0"/>
                <a:cs typeface="Arial" panose="020B0604020202020204" pitchFamily="34" charset="0"/>
              </a:rPr>
              <a:t>do something to help those who were suffering because of the war.</a:t>
            </a:r>
          </a:p>
          <a:p>
            <a:pPr>
              <a:spcAft>
                <a:spcPts val="0"/>
              </a:spcAft>
            </a:pPr>
            <a:endParaRPr lang="en-GB" sz="127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270">
                <a:latin typeface="Arial" panose="020B0604020202020204" pitchFamily="34" charset="0"/>
                <a:ea typeface="Calibri" panose="020F0502020204030204" pitchFamily="34" charset="0"/>
                <a:cs typeface="Arial" panose="020B0604020202020204" pitchFamily="34" charset="0"/>
              </a:rPr>
              <a:t>They relied heavily on the generosity of local people in their village of Dalmally in Argyll, who relentlessly donated food, blankets and other items of aid, which were then stored in the family shed, before being driven out by Magnus to Bosnia-Herzegovina.</a:t>
            </a:r>
            <a:endParaRPr lang="en-GB" sz="127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70">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270">
                <a:latin typeface="Arial" panose="020B0604020202020204" pitchFamily="34" charset="0"/>
                <a:ea typeface="Calibri" panose="020F0502020204030204" pitchFamily="34" charset="0"/>
                <a:cs typeface="Arial" panose="020B0604020202020204" pitchFamily="34" charset="0"/>
              </a:rPr>
              <a:t>Though our largest office is now in Glasgow, that same shed – which continues to be filled, metaphorically at least, with the generosity of our supporters – still serves as the headquarters of Mary’s Meals UK to this day.</a:t>
            </a:r>
            <a:endParaRPr lang="en-GB" sz="127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127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E5F1114A-578F-4FEF-9282-B5848F7891DA}"/>
              </a:ext>
            </a:extLst>
          </p:cNvPr>
          <p:cNvSpPr/>
          <p:nvPr/>
        </p:nvSpPr>
        <p:spPr>
          <a:xfrm>
            <a:off x="8847933" y="6502869"/>
            <a:ext cx="265943"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9</a:t>
            </a:r>
          </a:p>
        </p:txBody>
      </p:sp>
      <p:pic>
        <p:nvPicPr>
          <p:cNvPr id="12" name="Picture 11">
            <a:extLst>
              <a:ext uri="{FF2B5EF4-FFF2-40B4-BE49-F238E27FC236}">
                <a16:creationId xmlns:a16="http://schemas.microsoft.com/office/drawing/2014/main" id="{EBB91D07-BD8D-4141-98E6-34D6DA90B99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Tree>
    <p:extLst>
      <p:ext uri="{BB962C8B-B14F-4D97-AF65-F5344CB8AC3E}">
        <p14:creationId xmlns:p14="http://schemas.microsoft.com/office/powerpoint/2010/main" val="77271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19CDC"/>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11FDFA8CC1A44A9B30EF834DF9C56" ma:contentTypeVersion="13" ma:contentTypeDescription="Create a new document." ma:contentTypeScope="" ma:versionID="01222deb8988d185babf13f926e75f30">
  <xsd:schema xmlns:xsd="http://www.w3.org/2001/XMLSchema" xmlns:xs="http://www.w3.org/2001/XMLSchema" xmlns:p="http://schemas.microsoft.com/office/2006/metadata/properties" xmlns:ns2="8aef9df1-5621-4c65-8e28-37d44457da46" xmlns:ns3="50a1efa9-47d8-481f-aad5-38d3c45f03e8" targetNamespace="http://schemas.microsoft.com/office/2006/metadata/properties" ma:root="true" ma:fieldsID="b602f171c7573f05e39e7d6302fc9624" ns2:_="" ns3:_="">
    <xsd:import namespace="8aef9df1-5621-4c65-8e28-37d44457da46"/>
    <xsd:import namespace="50a1efa9-47d8-481f-aad5-38d3c45f03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f9df1-5621-4c65-8e28-37d44457da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a1efa9-47d8-481f-aad5-38d3c45f03e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0a1efa9-47d8-481f-aad5-38d3c45f03e8">
      <UserInfo>
        <DisplayName>Jo-Anne Hamilton</DisplayName>
        <AccountId>763</AccountId>
        <AccountType/>
      </UserInfo>
      <UserInfo>
        <DisplayName>Annette Reid</DisplayName>
        <AccountId>401</AccountId>
        <AccountType/>
      </UserInfo>
      <UserInfo>
        <DisplayName>Gillian McMahon</DisplayName>
        <AccountId>257</AccountId>
        <AccountType/>
      </UserInfo>
      <UserInfo>
        <DisplayName>Emma Hutton</DisplayName>
        <AccountId>3150</AccountId>
        <AccountType/>
      </UserInfo>
      <UserInfo>
        <DisplayName>Rhiannon Barrie</DisplayName>
        <AccountId>2530</AccountId>
        <AccountType/>
      </UserInfo>
      <UserInfo>
        <DisplayName>Gerrard McMahon</DisplayName>
        <AccountId>36</AccountId>
        <AccountType/>
      </UserInfo>
      <UserInfo>
        <DisplayName>Catriona Gillies</DisplayName>
        <AccountId>1374</AccountId>
        <AccountType/>
      </UserInfo>
      <UserInfo>
        <DisplayName>Karen Gray</DisplayName>
        <AccountId>200</AccountId>
        <AccountType/>
      </UserInfo>
      <UserInfo>
        <DisplayName>David Swift</DisplayName>
        <AccountId>178</AccountId>
        <AccountType/>
      </UserInfo>
      <UserInfo>
        <DisplayName>Kim Webster</DisplayName>
        <AccountId>302</AccountId>
        <AccountType/>
      </UserInfo>
      <UserInfo>
        <DisplayName>Kay Laing</DisplayName>
        <AccountId>419</AccountId>
        <AccountType/>
      </UserInfo>
      <UserInfo>
        <DisplayName>Alison Gilchrist</DisplayName>
        <AccountId>468</AccountId>
        <AccountType/>
      </UserInfo>
      <UserInfo>
        <DisplayName>Stephanie Fox</DisplayName>
        <AccountId>679</AccountId>
        <AccountType/>
      </UserInfo>
      <UserInfo>
        <DisplayName>Suzanne Stevenson</DisplayName>
        <AccountId>3652</AccountId>
        <AccountType/>
      </UserInfo>
      <UserInfo>
        <DisplayName>Pauline Rankin</DisplayName>
        <AccountId>4523</AccountId>
        <AccountType/>
      </UserInfo>
      <UserInfo>
        <DisplayName>Sharon Campbell</DisplayName>
        <AccountId>327</AccountId>
        <AccountType/>
      </UserInfo>
    </SharedWithUsers>
  </documentManagement>
</p:properties>
</file>

<file path=customXml/itemProps1.xml><?xml version="1.0" encoding="utf-8"?>
<ds:datastoreItem xmlns:ds="http://schemas.openxmlformats.org/officeDocument/2006/customXml" ds:itemID="{95DA8FD6-15D4-4A35-A79C-6CD0BB5A41EA}">
  <ds:schemaRefs>
    <ds:schemaRef ds:uri="50a1efa9-47d8-481f-aad5-38d3c45f03e8"/>
    <ds:schemaRef ds:uri="8aef9df1-5621-4c65-8e28-37d44457da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65D7047-BB59-4CF5-939A-F16C7B19D753}">
  <ds:schemaRefs>
    <ds:schemaRef ds:uri="http://schemas.microsoft.com/sharepoint/v3/contenttype/forms"/>
  </ds:schemaRefs>
</ds:datastoreItem>
</file>

<file path=customXml/itemProps3.xml><?xml version="1.0" encoding="utf-8"?>
<ds:datastoreItem xmlns:ds="http://schemas.openxmlformats.org/officeDocument/2006/customXml" ds:itemID="{ADD996FF-69DF-47BE-8D8C-2042026544A8}">
  <ds:schemaRef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8aef9df1-5621-4c65-8e28-37d44457da46"/>
    <ds:schemaRef ds:uri="50a1efa9-47d8-481f-aad5-38d3c45f03e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22</TotalTime>
  <Words>3102</Words>
  <Application>Microsoft Office PowerPoint</Application>
  <PresentationFormat>On-screen Show (4:3)</PresentationFormat>
  <Paragraphs>377</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Adams</dc:creator>
  <cp:lastModifiedBy>David Swift</cp:lastModifiedBy>
  <cp:revision>2</cp:revision>
  <cp:lastPrinted>2016-09-28T12:24:59Z</cp:lastPrinted>
  <dcterms:created xsi:type="dcterms:W3CDTF">2015-06-14T06:43:02Z</dcterms:created>
  <dcterms:modified xsi:type="dcterms:W3CDTF">2022-04-05T11:29:29Z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0x0101001E411FDFA8CC1A44A9B30EF834DF9C56</vt:lpwstr>
  </property>
  <property fmtid="{D5CDD505-2E9C-101B-9397-08002B2CF9AE}" pid="3" name="AuthorIds_UIVersion_4096">
    <vt:lpwstr>401</vt:lpwstr>
  </property>
</Properties>
</file>