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13"/>
  </p:notesMasterIdLst>
  <p:sldIdLst>
    <p:sldId id="366" r:id="rId5"/>
    <p:sldId id="378" r:id="rId6"/>
    <p:sldId id="379" r:id="rId7"/>
    <p:sldId id="380" r:id="rId8"/>
    <p:sldId id="381" r:id="rId9"/>
    <p:sldId id="382" r:id="rId10"/>
    <p:sldId id="383" r:id="rId11"/>
    <p:sldId id="38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D15AD-6542-3AA1-073B-A767059ED54A}" v="6" dt="2023-06-21T12:34:19.655"/>
    <p1510:client id="{4D17DF13-1513-A865-9CCB-9DA4B714EDA2}" v="4" dt="2023-06-21T10:27:52.887"/>
    <p1510:client id="{513E828F-5C54-4400-AF5F-FD9E2918FF62}" v="8" dt="2023-05-15T13:11:06.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7" autoAdjust="0"/>
    <p:restoredTop sz="48908" autoAdjust="0"/>
  </p:normalViewPr>
  <p:slideViewPr>
    <p:cSldViewPr snapToGrid="0">
      <p:cViewPr varScale="1">
        <p:scale>
          <a:sx n="31" d="100"/>
          <a:sy n="31" d="100"/>
        </p:scale>
        <p:origin x="213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5E5E9-8E12-43A7-8F93-B1CE9B96B799}" type="datetimeFigureOut">
              <a:t>1/30/2025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085E0-7F37-44CB-A0BC-490138400C71}" type="slidenum">
              <a:t>‹#›</a:t>
            </a:fld>
            <a:endParaRPr lang="en-GB"/>
          </a:p>
        </p:txBody>
      </p:sp>
    </p:spTree>
    <p:extLst>
      <p:ext uri="{BB962C8B-B14F-4D97-AF65-F5344CB8AC3E}">
        <p14:creationId xmlns:p14="http://schemas.microsoft.com/office/powerpoint/2010/main" val="272519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Mary’s Meals feeds more than 2.4 million hungry children in school in 16 of the world’s poorest countries. Sometimes these children don’t have breakfast or dinner so their meal at school is the only food they get all day. This food gives them lots of energy and helps them to listen to their teachers, learn new things and play with their friends. We are going to have a look at some pictures following the daily routine of children in Zambia. I want you to think about what things are the same as your life and what things are different as we look at these pictures.</a:t>
            </a:r>
            <a:endParaRPr lang="en-GB" dirty="0"/>
          </a:p>
          <a:p>
            <a:endParaRPr lang="en-US" dirty="0">
              <a:ea typeface="Calibri"/>
              <a:cs typeface="Calibri"/>
            </a:endParaRPr>
          </a:p>
          <a:p>
            <a:r>
              <a:rPr lang="en-US" dirty="0"/>
              <a:t>This is </a:t>
            </a:r>
            <a:r>
              <a:rPr lang="en-US" dirty="0" err="1"/>
              <a:t>Failo</a:t>
            </a:r>
            <a:r>
              <a:rPr lang="en-US" dirty="0"/>
              <a:t>. He is 11 years old and lives with his family in Zambia. Every day, he eats Mary’s Meals at his school. Let’s learn more about what he and children like him all over Zambia do every school day.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1</a:t>
            </a:fld>
            <a:endParaRPr lang="en-GB"/>
          </a:p>
        </p:txBody>
      </p:sp>
    </p:spTree>
    <p:extLst>
      <p:ext uri="{BB962C8B-B14F-4D97-AF65-F5344CB8AC3E}">
        <p14:creationId xmlns:p14="http://schemas.microsoft.com/office/powerpoint/2010/main" val="138154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a:t>
            </a:r>
            <a:r>
              <a:rPr lang="en-US" dirty="0" err="1"/>
              <a:t>Failo’s</a:t>
            </a:r>
            <a:r>
              <a:rPr lang="en-US" dirty="0"/>
              <a:t> family. </a:t>
            </a:r>
            <a:endParaRPr lang="en-US" i="1" dirty="0">
              <a:ea typeface="Calibri"/>
              <a:cs typeface="Calibri"/>
            </a:endParaRPr>
          </a:p>
          <a:p>
            <a:endParaRPr lang="en-US" dirty="0"/>
          </a:p>
          <a:p>
            <a:r>
              <a:rPr lang="en-US" dirty="0"/>
              <a:t>Every morning, the children are woken up very early by their parents. It’s time to get ready for school.</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2</a:t>
            </a:fld>
            <a:endParaRPr lang="en-GB"/>
          </a:p>
        </p:txBody>
      </p:sp>
    </p:spTree>
    <p:extLst>
      <p:ext uri="{BB962C8B-B14F-4D97-AF65-F5344CB8AC3E}">
        <p14:creationId xmlns:p14="http://schemas.microsoft.com/office/powerpoint/2010/main" val="125988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children who eat Mary’s Meals in Zambia walk to school, like </a:t>
            </a:r>
            <a:r>
              <a:rPr lang="en-US" dirty="0" err="1"/>
              <a:t>Failo</a:t>
            </a:r>
            <a:r>
              <a:rPr lang="en-US" dirty="0"/>
              <a:t>. Some children might live close to a school, while others might walk a long distance, without eating any breakfast.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3</a:t>
            </a:fld>
            <a:endParaRPr lang="en-GB"/>
          </a:p>
        </p:txBody>
      </p:sp>
    </p:spTree>
    <p:extLst>
      <p:ext uri="{BB962C8B-B14F-4D97-AF65-F5344CB8AC3E}">
        <p14:creationId xmlns:p14="http://schemas.microsoft.com/office/powerpoint/2010/main" val="205218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children arrive at school, it’s time for lessons to begin. They work hard until lunchtime. This is a classroom in a primary school in Zambia.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4</a:t>
            </a:fld>
            <a:endParaRPr lang="en-GB"/>
          </a:p>
        </p:txBody>
      </p:sp>
    </p:spTree>
    <p:extLst>
      <p:ext uri="{BB962C8B-B14F-4D97-AF65-F5344CB8AC3E}">
        <p14:creationId xmlns:p14="http://schemas.microsoft.com/office/powerpoint/2010/main" val="395829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lunchtime, the children line up to receive their mug of steaming hot porridge. Often, this is the only meal the children will eat today. In countries like Zambia, this porridge has a special name – </a:t>
            </a:r>
            <a:r>
              <a:rPr lang="en-US" dirty="0" err="1"/>
              <a:t>Likuni</a:t>
            </a:r>
            <a:r>
              <a:rPr lang="en-US" dirty="0"/>
              <a:t> Phala. </a:t>
            </a:r>
          </a:p>
          <a:p>
            <a:endParaRPr lang="en-US" dirty="0"/>
          </a:p>
          <a:p>
            <a:r>
              <a:rPr lang="en-US" dirty="0"/>
              <a:t>It has lots of vitamins in it to help the children to grow big and strong. </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5</a:t>
            </a:fld>
            <a:endParaRPr lang="en-GB"/>
          </a:p>
        </p:txBody>
      </p:sp>
    </p:spTree>
    <p:extLst>
      <p:ext uri="{BB962C8B-B14F-4D97-AF65-F5344CB8AC3E}">
        <p14:creationId xmlns:p14="http://schemas.microsoft.com/office/powerpoint/2010/main" val="265125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lunch, the children have lots of energy to run and play. </a:t>
            </a:r>
            <a:r>
              <a:rPr lang="en-US" dirty="0" err="1"/>
              <a:t>Failo</a:t>
            </a:r>
            <a:r>
              <a:rPr lang="en-US" dirty="0"/>
              <a:t> and his friends love to play football after their porridge. </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6</a:t>
            </a:fld>
            <a:endParaRPr lang="en-GB"/>
          </a:p>
        </p:txBody>
      </p:sp>
    </p:spTree>
    <p:extLst>
      <p:ext uri="{BB962C8B-B14F-4D97-AF65-F5344CB8AC3E}">
        <p14:creationId xmlns:p14="http://schemas.microsoft.com/office/powerpoint/2010/main" val="264790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school, many children have homework to do and then chores that help the family. </a:t>
            </a:r>
            <a:r>
              <a:rPr lang="en-US" dirty="0" err="1"/>
              <a:t>Failo’s</a:t>
            </a:r>
            <a:r>
              <a:rPr lang="en-US" dirty="0"/>
              <a:t> family has a garden, and they grow vegetables to sell. After </a:t>
            </a:r>
            <a:r>
              <a:rPr lang="en-US" dirty="0" err="1"/>
              <a:t>Failo</a:t>
            </a:r>
            <a:r>
              <a:rPr lang="en-US" dirty="0"/>
              <a:t> does his homework, he helps his family by watering the plants in their garden and going from house to house in his village selling vegetables. </a:t>
            </a:r>
            <a:endParaRPr lang="en-US" i="1"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7</a:t>
            </a:fld>
            <a:endParaRPr lang="en-GB"/>
          </a:p>
        </p:txBody>
      </p:sp>
    </p:spTree>
    <p:extLst>
      <p:ext uri="{BB962C8B-B14F-4D97-AF65-F5344CB8AC3E}">
        <p14:creationId xmlns:p14="http://schemas.microsoft.com/office/powerpoint/2010/main" val="150014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bed, </a:t>
            </a:r>
            <a:r>
              <a:rPr lang="en-US" dirty="0" err="1"/>
              <a:t>Failo</a:t>
            </a:r>
            <a:r>
              <a:rPr lang="en-US" dirty="0"/>
              <a:t> uses a big stick to close the entrance of the enclosure that keeps the family’s cattle safe.  </a:t>
            </a:r>
          </a:p>
          <a:p>
            <a:endParaRPr lang="en-US" dirty="0"/>
          </a:p>
          <a:p>
            <a:r>
              <a:rPr lang="en-US" dirty="0"/>
              <a:t>We have learnt a lot today about the daily routine of children in Zambia. </a:t>
            </a:r>
            <a:endParaRPr lang="en-US" dirty="0">
              <a:ea typeface="Calibri"/>
              <a:cs typeface="Calibri"/>
            </a:endParaRPr>
          </a:p>
          <a:p>
            <a:endParaRPr lang="en-US" dirty="0">
              <a:ea typeface="Calibri"/>
              <a:cs typeface="Calibri"/>
            </a:endParaRPr>
          </a:p>
          <a:p>
            <a:r>
              <a:rPr lang="en-US" dirty="0"/>
              <a:t>Many children in Zambia are able to come to school because of Mary’s Meals, and they are starting to dream big dreams of what they will do when they finish school. </a:t>
            </a:r>
            <a:r>
              <a:rPr lang="en-US" dirty="0" err="1"/>
              <a:t>Failo</a:t>
            </a:r>
            <a:r>
              <a:rPr lang="en-US" dirty="0"/>
              <a:t> says: "I want to ride a motorbike for Mary’s Meals." He wants to be like one of the school feeding officers who travels from school to school making sure that all the meals are served each day. </a:t>
            </a:r>
            <a:endParaRPr lang="en-US" dirty="0">
              <a:ea typeface="Calibri"/>
              <a:cs typeface="Calibri"/>
            </a:endParaRPr>
          </a:p>
          <a:p>
            <a:endParaRPr lang="en-US" dirty="0">
              <a:ea typeface="Calibri"/>
              <a:cs typeface="Calibri"/>
            </a:endParaRPr>
          </a:p>
          <a:p>
            <a:r>
              <a:rPr lang="en-US" dirty="0"/>
              <a:t>Children feel happy when they eat Mary’s Meals, </a:t>
            </a:r>
            <a:r>
              <a:rPr lang="en-US"/>
              <a:t>but the food </a:t>
            </a:r>
            <a:r>
              <a:rPr lang="en-US" dirty="0"/>
              <a:t>also helps them to learn and do well at school so they can get good jobs one day.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8</a:t>
            </a:fld>
            <a:endParaRPr lang="en-GB"/>
          </a:p>
        </p:txBody>
      </p:sp>
    </p:spTree>
    <p:extLst>
      <p:ext uri="{BB962C8B-B14F-4D97-AF65-F5344CB8AC3E}">
        <p14:creationId xmlns:p14="http://schemas.microsoft.com/office/powerpoint/2010/main" val="323480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A91C0A-1C00-B120-BCF3-EFA3DBBD9F25}"/>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37744" y="1463040"/>
            <a:ext cx="11759184" cy="499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83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9C2648-873F-7030-ACED-89AB3366EA33}"/>
              </a:ext>
            </a:extLst>
          </p:cNvPr>
          <p:cNvSpPr>
            <a:spLocks noGrp="1"/>
          </p:cNvSpPr>
          <p:nvPr>
            <p:ph type="pic" sz="quarter" idx="10"/>
          </p:nvPr>
        </p:nvSpPr>
        <p:spPr>
          <a:xfrm>
            <a:off x="0" y="1023938"/>
            <a:ext cx="5754688" cy="5834062"/>
          </a:xfrm>
        </p:spPr>
        <p:txBody>
          <a:bodyPr/>
          <a:lstStyle/>
          <a:p>
            <a:r>
              <a:rPr lang="en-US"/>
              <a:t>Click icon to add picture</a:t>
            </a:r>
            <a:endParaRPr lang="en-GB"/>
          </a:p>
        </p:txBody>
      </p:sp>
      <p:sp>
        <p:nvSpPr>
          <p:cNvPr id="4" name="Content Placeholder 3">
            <a:extLst>
              <a:ext uri="{FF2B5EF4-FFF2-40B4-BE49-F238E27FC236}">
                <a16:creationId xmlns:a16="http://schemas.microsoft.com/office/drawing/2014/main" id="{5CB6D31B-5651-7C9D-5835-9228C0F9F3E6}"/>
              </a:ext>
            </a:extLst>
          </p:cNvPr>
          <p:cNvSpPr>
            <a:spLocks noGrp="1"/>
          </p:cNvSpPr>
          <p:nvPr>
            <p:ph sz="half" idx="2"/>
          </p:nvPr>
        </p:nvSpPr>
        <p:spPr>
          <a:xfrm>
            <a:off x="6096000" y="1310640"/>
            <a:ext cx="5830888" cy="5327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499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9C2648-873F-7030-ACED-89AB3366EA33}"/>
              </a:ext>
            </a:extLst>
          </p:cNvPr>
          <p:cNvSpPr>
            <a:spLocks noGrp="1"/>
          </p:cNvSpPr>
          <p:nvPr>
            <p:ph type="pic" sz="quarter" idx="10"/>
          </p:nvPr>
        </p:nvSpPr>
        <p:spPr>
          <a:xfrm>
            <a:off x="6437312" y="1023938"/>
            <a:ext cx="5754688" cy="5834062"/>
          </a:xfrm>
        </p:spPr>
        <p:txBody>
          <a:bodyPr/>
          <a:lstStyle/>
          <a:p>
            <a:r>
              <a:rPr lang="en-US"/>
              <a:t>Click icon to add picture</a:t>
            </a:r>
            <a:endParaRPr lang="en-GB"/>
          </a:p>
        </p:txBody>
      </p:sp>
      <p:sp>
        <p:nvSpPr>
          <p:cNvPr id="4" name="Content Placeholder 3">
            <a:extLst>
              <a:ext uri="{FF2B5EF4-FFF2-40B4-BE49-F238E27FC236}">
                <a16:creationId xmlns:a16="http://schemas.microsoft.com/office/drawing/2014/main" id="{5CB6D31B-5651-7C9D-5835-9228C0F9F3E6}"/>
              </a:ext>
            </a:extLst>
          </p:cNvPr>
          <p:cNvSpPr>
            <a:spLocks noGrp="1"/>
          </p:cNvSpPr>
          <p:nvPr>
            <p:ph sz="half" idx="2"/>
          </p:nvPr>
        </p:nvSpPr>
        <p:spPr>
          <a:xfrm>
            <a:off x="303212" y="1200945"/>
            <a:ext cx="5830888" cy="5327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37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5072" y="1213104"/>
            <a:ext cx="5824728" cy="5413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13104"/>
            <a:ext cx="5824728" cy="5413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7B4C2197-901C-FA34-4818-96CF054E7B05}"/>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D48743FC-E6DB-B3B1-80CE-B8C07329ADFC}"/>
              </a:ext>
            </a:extLst>
          </p:cNvPr>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8072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8611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68580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D94AE59B-C0C0-9667-E54D-FC44A531F8D7}"/>
              </a:ext>
            </a:extLst>
          </p:cNvPr>
          <p:cNvSpPr>
            <a:spLocks noGrp="1"/>
          </p:cNvSpPr>
          <p:nvPr>
            <p:ph idx="1"/>
          </p:nvPr>
        </p:nvSpPr>
        <p:spPr>
          <a:xfrm>
            <a:off x="237744" y="1463040"/>
            <a:ext cx="11759184" cy="49987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31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68580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9570B0-C241-4AAC-0EAB-0337A56B1754}"/>
              </a:ext>
            </a:extLst>
          </p:cNvPr>
          <p:cNvSpPr>
            <a:spLocks noGrp="1"/>
          </p:cNvSpPr>
          <p:nvPr>
            <p:ph type="ctrTitle"/>
          </p:nvPr>
        </p:nvSpPr>
        <p:spPr>
          <a:xfrm>
            <a:off x="451104" y="1122363"/>
            <a:ext cx="11247120" cy="2071941"/>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D0DFAC-C4F6-6970-B315-BBDC1D5B1D2D}"/>
              </a:ext>
            </a:extLst>
          </p:cNvPr>
          <p:cNvSpPr>
            <a:spLocks noGrp="1"/>
          </p:cNvSpPr>
          <p:nvPr>
            <p:ph type="subTitle" idx="1"/>
          </p:nvPr>
        </p:nvSpPr>
        <p:spPr>
          <a:xfrm>
            <a:off x="451104" y="3566160"/>
            <a:ext cx="11247120" cy="1691640"/>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9623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14CEF3-1A29-2A98-B71B-3E9D9BAD3AC0}"/>
              </a:ext>
            </a:extLst>
          </p:cNvPr>
          <p:cNvSpPr>
            <a:spLocks noGrp="1"/>
          </p:cNvSpPr>
          <p:nvPr>
            <p:ph type="pic" sz="quarter" idx="10"/>
          </p:nvPr>
        </p:nvSpPr>
        <p:spPr>
          <a:xfrm>
            <a:off x="0" y="0"/>
            <a:ext cx="12192000" cy="6858000"/>
          </a:xfrm>
        </p:spPr>
        <p:txBody>
          <a:bodyPr/>
          <a:lstStyle/>
          <a:p>
            <a:r>
              <a:rPr lang="en-US"/>
              <a:t>Click icon to add picture</a:t>
            </a:r>
            <a:endParaRPr lang="en-GB" dirty="0"/>
          </a:p>
        </p:txBody>
      </p:sp>
      <p:sp>
        <p:nvSpPr>
          <p:cNvPr id="2" name="Title 1"/>
          <p:cNvSpPr>
            <a:spLocks noGrp="1"/>
          </p:cNvSpPr>
          <p:nvPr>
            <p:ph type="ctrTitle"/>
          </p:nvPr>
        </p:nvSpPr>
        <p:spPr>
          <a:xfrm>
            <a:off x="512064" y="1122363"/>
            <a:ext cx="11167872" cy="2035365"/>
          </a:xfrm>
        </p:spPr>
        <p:txBody>
          <a:bodyPr anchor="b">
            <a:normAutofit/>
          </a:bodyPr>
          <a:lstStyle>
            <a:lvl1pPr algn="ctr">
              <a:defRPr sz="5400" b="1"/>
            </a:lvl1pPr>
          </a:lstStyle>
          <a:p>
            <a:r>
              <a:rPr lang="en-US"/>
              <a:t>Click to edit Master title style</a:t>
            </a:r>
            <a:endParaRPr lang="en-US" dirty="0"/>
          </a:p>
        </p:txBody>
      </p:sp>
      <p:sp>
        <p:nvSpPr>
          <p:cNvPr id="3" name="Subtitle 2"/>
          <p:cNvSpPr>
            <a:spLocks noGrp="1"/>
          </p:cNvSpPr>
          <p:nvPr>
            <p:ph type="subTitle" idx="1"/>
          </p:nvPr>
        </p:nvSpPr>
        <p:spPr>
          <a:xfrm>
            <a:off x="512064" y="3803904"/>
            <a:ext cx="11167872" cy="1453896"/>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7946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D4F9814-A762-2C48-3C03-2CB4765A7CD5}"/>
              </a:ext>
            </a:extLst>
          </p:cNvPr>
          <p:cNvSpPr>
            <a:spLocks noGrp="1"/>
          </p:cNvSpPr>
          <p:nvPr>
            <p:ph type="pic" sz="quarter" idx="10"/>
          </p:nvPr>
        </p:nvSpPr>
        <p:spPr>
          <a:xfrm>
            <a:off x="0" y="0"/>
            <a:ext cx="12192000" cy="6858000"/>
          </a:xfrm>
        </p:spPr>
        <p:txBody>
          <a:bodyPr/>
          <a:lstStyle/>
          <a:p>
            <a:r>
              <a:rPr lang="en-US"/>
              <a:t>Click icon to add picture</a:t>
            </a:r>
            <a:endParaRPr lang="en-GB"/>
          </a:p>
        </p:txBody>
      </p:sp>
    </p:spTree>
    <p:extLst>
      <p:ext uri="{BB962C8B-B14F-4D97-AF65-F5344CB8AC3E}">
        <p14:creationId xmlns:p14="http://schemas.microsoft.com/office/powerpoint/2010/main" val="199774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740221"/>
      </p:ext>
    </p:extLst>
  </p:cSld>
  <p:clrMap bg1="lt1" tx1="dk1" bg2="lt2" tx2="dk2" accent1="accent1" accent2="accent2" accent3="accent3" accent4="accent4" accent5="accent5" accent6="accent6" hlink="hlink" folHlink="folHlink"/>
  <p:sldLayoutIdLst>
    <p:sldLayoutId id="2147483722" r:id="rId1"/>
    <p:sldLayoutId id="2147483730" r:id="rId2"/>
    <p:sldLayoutId id="2147483731" r:id="rId3"/>
    <p:sldLayoutId id="2147483724" r:id="rId4"/>
    <p:sldLayoutId id="2147483726" r:id="rId5"/>
    <p:sldLayoutId id="2147483732" r:id="rId6"/>
    <p:sldLayoutId id="2147483733" r:id="rId7"/>
    <p:sldLayoutId id="2147483721" r:id="rId8"/>
    <p:sldLayoutId id="214748372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FB595F-D072-8E7C-FE54-B0ED408F4BCC}"/>
              </a:ext>
            </a:extLst>
          </p:cNvPr>
          <p:cNvSpPr/>
          <p:nvPr/>
        </p:nvSpPr>
        <p:spPr>
          <a:xfrm>
            <a:off x="0" y="0"/>
            <a:ext cx="12192000" cy="68580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hild standing in front of a straw hut&#10;&#10;Description automatically generated with medium confidence">
            <a:extLst>
              <a:ext uri="{FF2B5EF4-FFF2-40B4-BE49-F238E27FC236}">
                <a16:creationId xmlns:a16="http://schemas.microsoft.com/office/drawing/2014/main" id="{A9B510E6-02B9-A85E-9A80-9AB6EAF90669}"/>
              </a:ext>
            </a:extLst>
          </p:cNvPr>
          <p:cNvPicPr>
            <a:picLocks noChangeAspect="1"/>
          </p:cNvPicPr>
          <p:nvPr/>
        </p:nvPicPr>
        <p:blipFill rotWithShape="1">
          <a:blip r:embed="rId3">
            <a:extLst>
              <a:ext uri="{28A0092B-C50C-407E-A947-70E740481C1C}">
                <a14:useLocalDpi xmlns:a14="http://schemas.microsoft.com/office/drawing/2010/main" val="0"/>
              </a:ext>
            </a:extLst>
          </a:blip>
          <a:srcRect t="12200" r="862" b="4736"/>
          <a:stretch/>
        </p:blipFill>
        <p:spPr>
          <a:xfrm>
            <a:off x="0" y="1770"/>
            <a:ext cx="12192000" cy="685623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298174" y="278296"/>
            <a:ext cx="3896138" cy="874643"/>
          </a:xfrm>
          <a:solidFill>
            <a:srgbClr val="009DDC"/>
          </a:solidFill>
        </p:spPr>
        <p:txBody>
          <a:bodyPr>
            <a:normAutofit/>
          </a:bodyPr>
          <a:lstStyle/>
          <a:p>
            <a:pPr algn="ctr"/>
            <a:r>
              <a:rPr lang="en-GB" sz="3200" b="1">
                <a:latin typeface="+mn-lt"/>
                <a:ea typeface="Calibri"/>
                <a:cs typeface="Arial"/>
              </a:rPr>
              <a:t>Failo</a:t>
            </a:r>
            <a:r>
              <a:rPr lang="en-GB" sz="3200" b="1" dirty="0">
                <a:effectLst/>
                <a:latin typeface="+mn-lt"/>
                <a:ea typeface="Calibri"/>
                <a:cs typeface="Arial"/>
              </a:rPr>
              <a:t>, from Zambia</a:t>
            </a:r>
            <a:endParaRPr lang="en-GB" sz="3200" b="1" dirty="0">
              <a:latin typeface="+mn-lt"/>
              <a:ea typeface="Calibri"/>
              <a:cs typeface="Arial"/>
            </a:endParaRPr>
          </a:p>
        </p:txBody>
      </p:sp>
    </p:spTree>
    <p:extLst>
      <p:ext uri="{BB962C8B-B14F-4D97-AF65-F5344CB8AC3E}">
        <p14:creationId xmlns:p14="http://schemas.microsoft.com/office/powerpoint/2010/main" val="67521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rick building&#10;&#10;Description automatically generated">
            <a:extLst>
              <a:ext uri="{FF2B5EF4-FFF2-40B4-BE49-F238E27FC236}">
                <a16:creationId xmlns:a16="http://schemas.microsoft.com/office/drawing/2014/main" id="{50FB7467-F824-1E8A-DC21-66379E0D3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 y="0"/>
            <a:ext cx="12191550" cy="685800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8" y="251791"/>
            <a:ext cx="4247321" cy="874643"/>
          </a:xfrm>
          <a:solidFill>
            <a:srgbClr val="009DDC"/>
          </a:solidFill>
        </p:spPr>
        <p:txBody>
          <a:bodyPr>
            <a:normAutofit/>
          </a:bodyPr>
          <a:lstStyle/>
          <a:p>
            <a:pPr algn="ctr"/>
            <a:r>
              <a:rPr lang="en-GB" sz="3200" b="1" dirty="0" err="1">
                <a:effectLst/>
                <a:latin typeface="+mn-lt"/>
                <a:ea typeface="Calibri"/>
                <a:cs typeface="Arial"/>
              </a:rPr>
              <a:t>Failo</a:t>
            </a:r>
            <a:r>
              <a:rPr lang="en-GB" sz="3200" b="1" dirty="0">
                <a:effectLst/>
                <a:latin typeface="+mn-lt"/>
                <a:ea typeface="Calibri"/>
                <a:cs typeface="Arial"/>
              </a:rPr>
              <a:t> and his </a:t>
            </a:r>
            <a:r>
              <a:rPr lang="en-GB" sz="3200" b="1" dirty="0">
                <a:latin typeface="+mn-lt"/>
                <a:ea typeface="Calibri"/>
                <a:cs typeface="Arial"/>
              </a:rPr>
              <a:t>family</a:t>
            </a:r>
            <a:endParaRPr lang="en-GB" sz="3200" b="1" dirty="0">
              <a:latin typeface="+mn-lt"/>
            </a:endParaRPr>
          </a:p>
        </p:txBody>
      </p:sp>
    </p:spTree>
    <p:extLst>
      <p:ext uri="{BB962C8B-B14F-4D97-AF65-F5344CB8AC3E}">
        <p14:creationId xmlns:p14="http://schemas.microsoft.com/office/powerpoint/2010/main" val="354735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walking on a dirt road&#10;&#10;Description automatically generated">
            <a:extLst>
              <a:ext uri="{FF2B5EF4-FFF2-40B4-BE49-F238E27FC236}">
                <a16:creationId xmlns:a16="http://schemas.microsoft.com/office/drawing/2014/main" id="{235297FB-D35A-D50C-93C9-5490B9097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
            <a:ext cx="12192000" cy="6857719"/>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8" y="251791"/>
            <a:ext cx="4048539" cy="874643"/>
          </a:xfrm>
          <a:solidFill>
            <a:srgbClr val="009DDC"/>
          </a:solidFill>
        </p:spPr>
        <p:txBody>
          <a:bodyPr>
            <a:normAutofit/>
          </a:bodyPr>
          <a:lstStyle/>
          <a:p>
            <a:pPr algn="ctr"/>
            <a:r>
              <a:rPr lang="en-GB" sz="3200" b="1" dirty="0">
                <a:effectLst/>
                <a:latin typeface="+mn-lt"/>
                <a:ea typeface="Calibri"/>
                <a:cs typeface="Arial"/>
              </a:rPr>
              <a:t>Journey to </a:t>
            </a:r>
            <a:r>
              <a:rPr lang="en-GB" sz="3200" b="1" dirty="0">
                <a:latin typeface="+mn-lt"/>
                <a:ea typeface="Calibri"/>
                <a:cs typeface="Arial"/>
              </a:rPr>
              <a:t>school</a:t>
            </a:r>
            <a:endParaRPr lang="en-GB" sz="3200" b="1" dirty="0">
              <a:latin typeface="+mn-lt"/>
            </a:endParaRPr>
          </a:p>
        </p:txBody>
      </p:sp>
    </p:spTree>
    <p:extLst>
      <p:ext uri="{BB962C8B-B14F-4D97-AF65-F5344CB8AC3E}">
        <p14:creationId xmlns:p14="http://schemas.microsoft.com/office/powerpoint/2010/main" val="434951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in a classroom&#10;&#10;Description automatically generated with medium confidence">
            <a:extLst>
              <a:ext uri="{FF2B5EF4-FFF2-40B4-BE49-F238E27FC236}">
                <a16:creationId xmlns:a16="http://schemas.microsoft.com/office/drawing/2014/main" id="{058A0940-F421-E731-B31B-A64D6D35962E}"/>
              </a:ext>
            </a:extLst>
          </p:cNvPr>
          <p:cNvPicPr>
            <a:picLocks noChangeAspect="1"/>
          </p:cNvPicPr>
          <p:nvPr/>
        </p:nvPicPr>
        <p:blipFill rotWithShape="1">
          <a:blip r:embed="rId3">
            <a:extLst>
              <a:ext uri="{28A0092B-C50C-407E-A947-70E740481C1C}">
                <a14:useLocalDpi xmlns:a14="http://schemas.microsoft.com/office/drawing/2010/main" val="0"/>
              </a:ext>
            </a:extLst>
          </a:blip>
          <a:srcRect t="7733" b="7733"/>
          <a:stretch/>
        </p:blipFill>
        <p:spPr>
          <a:xfrm>
            <a:off x="0" y="0"/>
            <a:ext cx="12192000" cy="685800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888973" cy="874643"/>
          </a:xfrm>
          <a:solidFill>
            <a:srgbClr val="009DDC"/>
          </a:solidFill>
        </p:spPr>
        <p:txBody>
          <a:bodyPr>
            <a:normAutofit/>
          </a:bodyPr>
          <a:lstStyle/>
          <a:p>
            <a:pPr algn="ctr"/>
            <a:r>
              <a:rPr lang="en-GB" sz="3200" b="1" dirty="0">
                <a:effectLst/>
                <a:latin typeface="+mn-lt"/>
                <a:ea typeface="Calibri" panose="020F0502020204030204" pitchFamily="34" charset="0"/>
              </a:rPr>
              <a:t>Classroom</a:t>
            </a:r>
            <a:endParaRPr lang="en-GB" sz="3200" b="1" dirty="0">
              <a:latin typeface="+mn-lt"/>
            </a:endParaRPr>
          </a:p>
        </p:txBody>
      </p:sp>
    </p:spTree>
    <p:extLst>
      <p:ext uri="{BB962C8B-B14F-4D97-AF65-F5344CB8AC3E}">
        <p14:creationId xmlns:p14="http://schemas.microsoft.com/office/powerpoint/2010/main" val="303370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lothing, outdoor, child&#10;&#10;Description automatically generated">
            <a:extLst>
              <a:ext uri="{FF2B5EF4-FFF2-40B4-BE49-F238E27FC236}">
                <a16:creationId xmlns:a16="http://schemas.microsoft.com/office/drawing/2014/main" id="{1D2DF6FD-1E0D-23DC-E0C3-CC5EB8624E1C}"/>
              </a:ext>
            </a:extLst>
          </p:cNvPr>
          <p:cNvPicPr>
            <a:picLocks noChangeAspect="1"/>
          </p:cNvPicPr>
          <p:nvPr/>
        </p:nvPicPr>
        <p:blipFill rotWithShape="1">
          <a:blip r:embed="rId3">
            <a:extLst>
              <a:ext uri="{28A0092B-C50C-407E-A947-70E740481C1C}">
                <a14:useLocalDpi xmlns:a14="http://schemas.microsoft.com/office/drawing/2010/main" val="0"/>
              </a:ext>
            </a:extLst>
          </a:blip>
          <a:srcRect t="7733" b="7733"/>
          <a:stretch/>
        </p:blipFill>
        <p:spPr>
          <a:xfrm>
            <a:off x="0" y="-1"/>
            <a:ext cx="12192000" cy="6858001"/>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888973" cy="874643"/>
          </a:xfrm>
          <a:solidFill>
            <a:srgbClr val="009DDC"/>
          </a:solidFill>
        </p:spPr>
        <p:txBody>
          <a:bodyPr>
            <a:normAutofit/>
          </a:bodyPr>
          <a:lstStyle/>
          <a:p>
            <a:pPr algn="ctr"/>
            <a:r>
              <a:rPr lang="en-GB" sz="3200" b="1" dirty="0">
                <a:effectLst/>
                <a:latin typeface="+mn-lt"/>
                <a:ea typeface="Calibri" panose="020F0502020204030204" pitchFamily="34" charset="0"/>
              </a:rPr>
              <a:t>Lunchtime</a:t>
            </a:r>
            <a:endParaRPr lang="en-GB" sz="3200" b="1" dirty="0">
              <a:latin typeface="+mn-lt"/>
            </a:endParaRPr>
          </a:p>
        </p:txBody>
      </p:sp>
    </p:spTree>
    <p:extLst>
      <p:ext uri="{BB962C8B-B14F-4D97-AF65-F5344CB8AC3E}">
        <p14:creationId xmlns:p14="http://schemas.microsoft.com/office/powerpoint/2010/main" val="1373164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unning on a dirt road&#10;&#10;Description automatically generated with low confidence">
            <a:extLst>
              <a:ext uri="{FF2B5EF4-FFF2-40B4-BE49-F238E27FC236}">
                <a16:creationId xmlns:a16="http://schemas.microsoft.com/office/drawing/2014/main" id="{D2197452-3001-FFD8-229F-C5731E5FED71}"/>
              </a:ext>
            </a:extLst>
          </p:cNvPr>
          <p:cNvPicPr>
            <a:picLocks noChangeAspect="1"/>
          </p:cNvPicPr>
          <p:nvPr/>
        </p:nvPicPr>
        <p:blipFill rotWithShape="1">
          <a:blip r:embed="rId3">
            <a:extLst>
              <a:ext uri="{28A0092B-C50C-407E-A947-70E740481C1C}">
                <a14:useLocalDpi xmlns:a14="http://schemas.microsoft.com/office/drawing/2010/main" val="0"/>
              </a:ext>
            </a:extLst>
          </a:blip>
          <a:srcRect t="7809" b="7809"/>
          <a:stretch/>
        </p:blipFill>
        <p:spPr>
          <a:xfrm>
            <a:off x="0" y="-1"/>
            <a:ext cx="12192000" cy="6858001"/>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418521" cy="874643"/>
          </a:xfrm>
          <a:solidFill>
            <a:srgbClr val="009DDC"/>
          </a:solidFill>
        </p:spPr>
        <p:txBody>
          <a:bodyPr>
            <a:normAutofit/>
          </a:bodyPr>
          <a:lstStyle/>
          <a:p>
            <a:pPr algn="ctr"/>
            <a:r>
              <a:rPr lang="en-GB" sz="3200" b="1" dirty="0">
                <a:effectLst/>
                <a:latin typeface="+mn-lt"/>
                <a:ea typeface="Calibri" panose="020F0502020204030204" pitchFamily="34" charset="0"/>
              </a:rPr>
              <a:t>Playtime</a:t>
            </a:r>
            <a:endParaRPr lang="en-GB" sz="3200" b="1" dirty="0">
              <a:latin typeface="+mn-lt"/>
            </a:endParaRPr>
          </a:p>
        </p:txBody>
      </p:sp>
    </p:spTree>
    <p:extLst>
      <p:ext uri="{BB962C8B-B14F-4D97-AF65-F5344CB8AC3E}">
        <p14:creationId xmlns:p14="http://schemas.microsoft.com/office/powerpoint/2010/main" val="424006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carrying a blue container on his head&#10;&#10;Description automatically generated with low confidence">
            <a:extLst>
              <a:ext uri="{FF2B5EF4-FFF2-40B4-BE49-F238E27FC236}">
                <a16:creationId xmlns:a16="http://schemas.microsoft.com/office/drawing/2014/main" id="{79355E15-ACDB-A723-0773-CC144304E75C}"/>
              </a:ext>
            </a:extLst>
          </p:cNvPr>
          <p:cNvPicPr>
            <a:picLocks noChangeAspect="1"/>
          </p:cNvPicPr>
          <p:nvPr/>
        </p:nvPicPr>
        <p:blipFill rotWithShape="1">
          <a:blip r:embed="rId3">
            <a:extLst>
              <a:ext uri="{28A0092B-C50C-407E-A947-70E740481C1C}">
                <a14:useLocalDpi xmlns:a14="http://schemas.microsoft.com/office/drawing/2010/main" val="0"/>
              </a:ext>
            </a:extLst>
          </a:blip>
          <a:srcRect t="7815" b="7815"/>
          <a:stretch/>
        </p:blipFill>
        <p:spPr>
          <a:xfrm>
            <a:off x="0" y="-1"/>
            <a:ext cx="12191999" cy="6858001"/>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610678" cy="874643"/>
          </a:xfrm>
          <a:solidFill>
            <a:srgbClr val="009DDC"/>
          </a:solidFill>
        </p:spPr>
        <p:txBody>
          <a:bodyPr>
            <a:noAutofit/>
          </a:bodyPr>
          <a:lstStyle/>
          <a:p>
            <a:pPr algn="ctr"/>
            <a:r>
              <a:rPr lang="en-GB" sz="3200" b="1" dirty="0">
                <a:effectLst/>
                <a:latin typeface="+mn-lt"/>
                <a:ea typeface="Calibri" panose="020F0502020204030204" pitchFamily="34" charset="0"/>
              </a:rPr>
              <a:t>After school</a:t>
            </a:r>
            <a:endParaRPr lang="en-GB" sz="3200" b="1" dirty="0">
              <a:latin typeface="+mn-lt"/>
            </a:endParaRPr>
          </a:p>
        </p:txBody>
      </p:sp>
    </p:spTree>
    <p:extLst>
      <p:ext uri="{BB962C8B-B14F-4D97-AF65-F5344CB8AC3E}">
        <p14:creationId xmlns:p14="http://schemas.microsoft.com/office/powerpoint/2010/main" val="330239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tanding next to a group of cows&#10;&#10;Description automatically generated with medium confidence">
            <a:extLst>
              <a:ext uri="{FF2B5EF4-FFF2-40B4-BE49-F238E27FC236}">
                <a16:creationId xmlns:a16="http://schemas.microsoft.com/office/drawing/2014/main" id="{BEF2C62F-D1F3-F13D-F859-698545686676}"/>
              </a:ext>
            </a:extLst>
          </p:cNvPr>
          <p:cNvPicPr>
            <a:picLocks noChangeAspect="1"/>
          </p:cNvPicPr>
          <p:nvPr/>
        </p:nvPicPr>
        <p:blipFill rotWithShape="1">
          <a:blip r:embed="rId3">
            <a:extLst>
              <a:ext uri="{28A0092B-C50C-407E-A947-70E740481C1C}">
                <a14:useLocalDpi xmlns:a14="http://schemas.microsoft.com/office/drawing/2010/main" val="0"/>
              </a:ext>
            </a:extLst>
          </a:blip>
          <a:srcRect t="7732" b="7732"/>
          <a:stretch/>
        </p:blipFill>
        <p:spPr>
          <a:xfrm>
            <a:off x="0" y="0"/>
            <a:ext cx="12192000" cy="685800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418521" cy="874643"/>
          </a:xfrm>
          <a:solidFill>
            <a:srgbClr val="009DDC"/>
          </a:solidFill>
        </p:spPr>
        <p:txBody>
          <a:bodyPr>
            <a:normAutofit/>
          </a:bodyPr>
          <a:lstStyle/>
          <a:p>
            <a:pPr algn="ctr"/>
            <a:r>
              <a:rPr lang="en-GB" sz="3200" b="1" dirty="0">
                <a:effectLst/>
                <a:latin typeface="+mn-lt"/>
                <a:ea typeface="Calibri"/>
                <a:cs typeface="Arial"/>
              </a:rPr>
              <a:t>Before </a:t>
            </a:r>
            <a:r>
              <a:rPr lang="en-GB" sz="3200" b="1" dirty="0">
                <a:latin typeface="+mn-lt"/>
                <a:ea typeface="Calibri"/>
                <a:cs typeface="Arial"/>
              </a:rPr>
              <a:t>bed</a:t>
            </a:r>
            <a:endParaRPr lang="en-GB" sz="3200" b="1" dirty="0">
              <a:latin typeface="+mn-lt"/>
            </a:endParaRPr>
          </a:p>
        </p:txBody>
      </p:sp>
    </p:spTree>
    <p:extLst>
      <p:ext uri="{BB962C8B-B14F-4D97-AF65-F5344CB8AC3E}">
        <p14:creationId xmlns:p14="http://schemas.microsoft.com/office/powerpoint/2010/main" val="178943658"/>
      </p:ext>
    </p:extLst>
  </p:cSld>
  <p:clrMapOvr>
    <a:masterClrMapping/>
  </p:clrMapOvr>
</p:sld>
</file>

<file path=ppt/theme/theme1.xml><?xml version="1.0" encoding="utf-8"?>
<a:theme xmlns:a="http://schemas.openxmlformats.org/drawingml/2006/main" name="Office Theme">
  <a:themeElements>
    <a:clrScheme name="Marys Meals branding colour">
      <a:dk1>
        <a:srgbClr val="333333"/>
      </a:dk1>
      <a:lt1>
        <a:srgbClr val="FFFFFF"/>
      </a:lt1>
      <a:dk2>
        <a:srgbClr val="595959"/>
      </a:dk2>
      <a:lt2>
        <a:srgbClr val="DADADA"/>
      </a:lt2>
      <a:accent1>
        <a:srgbClr val="009DDC"/>
      </a:accent1>
      <a:accent2>
        <a:srgbClr val="F4A912"/>
      </a:accent2>
      <a:accent3>
        <a:srgbClr val="DADADA"/>
      </a:accent3>
      <a:accent4>
        <a:srgbClr val="236192"/>
      </a:accent4>
      <a:accent5>
        <a:srgbClr val="00778B"/>
      </a:accent5>
      <a:accent6>
        <a:srgbClr val="FF671F"/>
      </a:accent6>
      <a:hlink>
        <a:srgbClr val="009DD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rence 2023 - slide deck template.pptx" id="{7390876A-D28E-4A68-BED8-E77C9A8E0390}" vid="{68DE119A-6BBD-4B11-BAD3-F3EA581C2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a1efa9-47d8-481f-aad5-38d3c45f03e8" xsi:nil="true"/>
    <lcf76f155ced4ddcb4097134ff3c332f xmlns="75f73c02-7b2d-4116-9326-4c92726ed803">
      <Terms xmlns="http://schemas.microsoft.com/office/infopath/2007/PartnerControls"/>
    </lcf76f155ced4ddcb4097134ff3c332f>
    <FBURL xmlns="75f73c02-7b2d-4116-9326-4c92726ed8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224D367F98484F8527879C161A7B6E" ma:contentTypeVersion="17" ma:contentTypeDescription="Create a new document." ma:contentTypeScope="" ma:versionID="ca047307dd8b4a4f6bc29d42df6778a9">
  <xsd:schema xmlns:xsd="http://www.w3.org/2001/XMLSchema" xmlns:xs="http://www.w3.org/2001/XMLSchema" xmlns:p="http://schemas.microsoft.com/office/2006/metadata/properties" xmlns:ns2="75f73c02-7b2d-4116-9326-4c92726ed803" xmlns:ns3="50a1efa9-47d8-481f-aad5-38d3c45f03e8" targetNamespace="http://schemas.microsoft.com/office/2006/metadata/properties" ma:root="true" ma:fieldsID="5392df320a84a3fc39f8831418c6aa47" ns2:_="" ns3:_="">
    <xsd:import namespace="75f73c02-7b2d-4116-9326-4c92726ed803"/>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FB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73c02-7b2d-4116-9326-4c92726ed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FBURL" ma:index="24" nillable="true" ma:displayName="FB URL" ma:format="Dropdown" ma:internalName="FB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6EBD9A-2636-4358-8F7B-DA654E2C98C3}">
  <ds:schemaRefs>
    <ds:schemaRef ds:uri="http://schemas.microsoft.com/office/2006/metadata/properties"/>
    <ds:schemaRef ds:uri="http://schemas.microsoft.com/office/infopath/2007/PartnerControls"/>
    <ds:schemaRef ds:uri="50a1efa9-47d8-481f-aad5-38d3c45f03e8"/>
    <ds:schemaRef ds:uri="3a459de6-937a-42f7-a762-083f1143e872"/>
    <ds:schemaRef ds:uri="75f73c02-7b2d-4116-9326-4c92726ed803"/>
  </ds:schemaRefs>
</ds:datastoreItem>
</file>

<file path=customXml/itemProps2.xml><?xml version="1.0" encoding="utf-8"?>
<ds:datastoreItem xmlns:ds="http://schemas.openxmlformats.org/officeDocument/2006/customXml" ds:itemID="{14E63253-8145-47CE-AFA3-C604B8445D43}">
  <ds:schemaRefs>
    <ds:schemaRef ds:uri="http://schemas.microsoft.com/sharepoint/v3/contenttype/forms"/>
  </ds:schemaRefs>
</ds:datastoreItem>
</file>

<file path=customXml/itemProps3.xml><?xml version="1.0" encoding="utf-8"?>
<ds:datastoreItem xmlns:ds="http://schemas.openxmlformats.org/officeDocument/2006/customXml" ds:itemID="{F852DEBB-7DD4-4213-AC22-7285DDB88F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73c02-7b2d-4116-9326-4c92726ed803"/>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Conference 2023 - slide deck template</Template>
  <TotalTime>205</TotalTime>
  <Words>569</Words>
  <Application>Microsoft Office PowerPoint</Application>
  <PresentationFormat>Widescreen</PresentationFormat>
  <Paragraphs>36</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Failo, from Zambia</vt:lpstr>
      <vt:lpstr>Failo and his family</vt:lpstr>
      <vt:lpstr>Journey to school</vt:lpstr>
      <vt:lpstr>Classroom</vt:lpstr>
      <vt:lpstr>Lunchtime</vt:lpstr>
      <vt:lpstr>Playtime</vt:lpstr>
      <vt:lpstr>After school</vt:lpstr>
      <vt:lpstr>Before bed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Swift</dc:creator>
  <cp:lastModifiedBy>Scott Paterson</cp:lastModifiedBy>
  <cp:revision>52</cp:revision>
  <dcterms:created xsi:type="dcterms:W3CDTF">2023-05-11T13:55:29Z</dcterms:created>
  <dcterms:modified xsi:type="dcterms:W3CDTF">2025-01-30T10:07:30Z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0x010100A6224D367F98484F8527879C161A7B6E</vt:lpwstr>
  </property>
  <property fmtid="{D5CDD505-2E9C-101B-9397-08002B2CF9AE}" pid="3" name="MediaServiceImageTags">
    <vt:lpwstr/>
  </property>
</Properties>
</file>