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8288000" cy="10287000"/>
  <p:notesSz cx="6858000" cy="9144000"/>
  <p:embeddedFontLst>
    <p:embeddedFont>
      <p:font typeface="Campton" panose="020B0604020202020204"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7B0C9-4CE4-4B21-A5BB-1492D2203701}" v="2" dt="2025-07-08T10:42:49.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2332" autoAdjust="0"/>
  </p:normalViewPr>
  <p:slideViewPr>
    <p:cSldViewPr>
      <p:cViewPr varScale="1">
        <p:scale>
          <a:sx n="25" d="100"/>
          <a:sy n="25" d="100"/>
        </p:scale>
        <p:origin x="162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font" Target="fonts/font1.fntdata"/><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s Pettigrew" userId="07e32582-f672-40ce-bb24-0cb476c4e5c6" providerId="ADAL" clId="{8C57B0C9-4CE4-4B21-A5BB-1492D2203701}"/>
    <pc:docChg chg="modSld">
      <pc:chgData name="Ellis Pettigrew" userId="07e32582-f672-40ce-bb24-0cb476c4e5c6" providerId="ADAL" clId="{8C57B0C9-4CE4-4B21-A5BB-1492D2203701}" dt="2025-07-08T10:42:01.017" v="19" actId="1076"/>
      <pc:docMkLst>
        <pc:docMk/>
      </pc:docMkLst>
      <pc:sldChg chg="modSp mod">
        <pc:chgData name="Ellis Pettigrew" userId="07e32582-f672-40ce-bb24-0cb476c4e5c6" providerId="ADAL" clId="{8C57B0C9-4CE4-4B21-A5BB-1492D2203701}" dt="2025-07-08T10:42:01.017" v="19" actId="1076"/>
        <pc:sldMkLst>
          <pc:docMk/>
          <pc:sldMk cId="0" sldId="256"/>
        </pc:sldMkLst>
        <pc:spChg chg="mod">
          <ac:chgData name="Ellis Pettigrew" userId="07e32582-f672-40ce-bb24-0cb476c4e5c6" providerId="ADAL" clId="{8C57B0C9-4CE4-4B21-A5BB-1492D2203701}" dt="2025-07-08T10:41:23.031" v="0" actId="1076"/>
          <ac:spMkLst>
            <pc:docMk/>
            <pc:sldMk cId="0" sldId="256"/>
            <ac:spMk id="4" creationId="{00000000-0000-0000-0000-000000000000}"/>
          </ac:spMkLst>
        </pc:spChg>
        <pc:spChg chg="mod">
          <ac:chgData name="Ellis Pettigrew" userId="07e32582-f672-40ce-bb24-0cb476c4e5c6" providerId="ADAL" clId="{8C57B0C9-4CE4-4B21-A5BB-1492D2203701}" dt="2025-07-08T10:41:54.257" v="17" actId="1076"/>
          <ac:spMkLst>
            <pc:docMk/>
            <pc:sldMk cId="0" sldId="256"/>
            <ac:spMk id="10" creationId="{00000000-0000-0000-0000-000000000000}"/>
          </ac:spMkLst>
        </pc:spChg>
        <pc:spChg chg="mod">
          <ac:chgData name="Ellis Pettigrew" userId="07e32582-f672-40ce-bb24-0cb476c4e5c6" providerId="ADAL" clId="{8C57B0C9-4CE4-4B21-A5BB-1492D2203701}" dt="2025-07-08T10:41:29.301" v="4" actId="14100"/>
          <ac:spMkLst>
            <pc:docMk/>
            <pc:sldMk cId="0" sldId="256"/>
            <ac:spMk id="12" creationId="{00000000-0000-0000-0000-000000000000}"/>
          </ac:spMkLst>
        </pc:spChg>
        <pc:spChg chg="mod">
          <ac:chgData name="Ellis Pettigrew" userId="07e32582-f672-40ce-bb24-0cb476c4e5c6" providerId="ADAL" clId="{8C57B0C9-4CE4-4B21-A5BB-1492D2203701}" dt="2025-07-08T10:41:56.238" v="18" actId="1076"/>
          <ac:spMkLst>
            <pc:docMk/>
            <pc:sldMk cId="0" sldId="256"/>
            <ac:spMk id="13" creationId="{00000000-0000-0000-0000-000000000000}"/>
          </ac:spMkLst>
        </pc:spChg>
        <pc:spChg chg="mod">
          <ac:chgData name="Ellis Pettigrew" userId="07e32582-f672-40ce-bb24-0cb476c4e5c6" providerId="ADAL" clId="{8C57B0C9-4CE4-4B21-A5BB-1492D2203701}" dt="2025-07-08T10:42:01.017" v="19" actId="1076"/>
          <ac:spMkLst>
            <pc:docMk/>
            <pc:sldMk cId="0" sldId="256"/>
            <ac:spMk id="14" creationId="{00000000-0000-0000-0000-000000000000}"/>
          </ac:spMkLst>
        </pc:spChg>
        <pc:spChg chg="mod">
          <ac:chgData name="Ellis Pettigrew" userId="07e32582-f672-40ce-bb24-0cb476c4e5c6" providerId="ADAL" clId="{8C57B0C9-4CE4-4B21-A5BB-1492D2203701}" dt="2025-07-08T10:41:45.938" v="13" actId="1076"/>
          <ac:spMkLst>
            <pc:docMk/>
            <pc:sldMk cId="0" sldId="256"/>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9CD98-3670-4C84-B35D-075FC6BE6705}" type="datetimeFigureOut">
              <a:rPr lang="en-GB" smtClean="0"/>
              <a:t>08/07/2025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464A2-6623-4BB3-BD45-D003F74086D3}" type="slidenum">
              <a:rPr lang="en-GB" smtClean="0"/>
              <a:t>‹#›</a:t>
            </a:fld>
            <a:endParaRPr lang="en-GB"/>
          </a:p>
        </p:txBody>
      </p:sp>
    </p:spTree>
    <p:extLst>
      <p:ext uri="{BB962C8B-B14F-4D97-AF65-F5344CB8AC3E}">
        <p14:creationId xmlns:p14="http://schemas.microsoft.com/office/powerpoint/2010/main" val="388558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rysmeals.org.uk/meal-dea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How often do you grab a supermarket meal deal for lunch? It’s a small habit but did you know, the cost of your lunch could transform lives? With Mary’s Meals Deals, you can turn your everyday spending into something extraordinary.  </a:t>
            </a:r>
          </a:p>
          <a:p>
            <a:pPr marL="0" indent="0" rtl="0" fontAlgn="base">
              <a:buFont typeface="Arial" panose="020B0604020202020204" pitchFamily="34" charset="0"/>
              <a:buNone/>
            </a:pPr>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For the price of a £4 meal deal, you can provide a nutritious school meal to 40 hungry children – encouraging them into the classroom, where education can be their ladder out of poverty.   </a:t>
            </a:r>
          </a:p>
          <a:p>
            <a:pPr marL="0" indent="0" rtl="0" fontAlgn="base">
              <a:buFont typeface="Arial" panose="020B0604020202020204" pitchFamily="34" charset="0"/>
              <a:buNone/>
            </a:pPr>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A regular supermarket meal deal gives you a sandwich, snack and drink. But Mary's Meals Deals offers so much more: </a:t>
            </a:r>
            <a:r>
              <a:rPr lang="en-GB" sz="1200" b="1" i="0" kern="1200" dirty="0">
                <a:solidFill>
                  <a:schemeClr val="tx1"/>
                </a:solidFill>
                <a:effectLst/>
                <a:latin typeface="+mn-lt"/>
                <a:ea typeface="+mn-ea"/>
                <a:cs typeface="+mn-cs"/>
              </a:rPr>
              <a:t>school</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food</a:t>
            </a:r>
            <a:r>
              <a:rPr lang="en-GB" sz="1200" b="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hope</a:t>
            </a:r>
            <a:r>
              <a:rPr lang="en-GB" sz="1200" b="0" i="0" kern="1200" dirty="0">
                <a:solidFill>
                  <a:schemeClr val="tx1"/>
                </a:solidFill>
                <a:effectLst/>
                <a:latin typeface="+mn-lt"/>
                <a:ea typeface="+mn-ea"/>
                <a:cs typeface="+mn-cs"/>
              </a:rPr>
              <a:t> for children in some of the world’s poorest communities.   </a:t>
            </a:r>
          </a:p>
          <a:p>
            <a:endParaRPr lang="en-GB" dirty="0"/>
          </a:p>
        </p:txBody>
      </p:sp>
      <p:sp>
        <p:nvSpPr>
          <p:cNvPr id="4" name="Slide Number Placeholder 3"/>
          <p:cNvSpPr>
            <a:spLocks noGrp="1"/>
          </p:cNvSpPr>
          <p:nvPr>
            <p:ph type="sldNum" sz="quarter" idx="5"/>
          </p:nvPr>
        </p:nvSpPr>
        <p:spPr/>
        <p:txBody>
          <a:bodyPr/>
          <a:lstStyle/>
          <a:p>
            <a:fld id="{FD3464A2-6623-4BB3-BD45-D003F74086D3}" type="slidenum">
              <a:rPr lang="en-GB" smtClean="0"/>
              <a:t>1</a:t>
            </a:fld>
            <a:endParaRPr lang="en-GB"/>
          </a:p>
        </p:txBody>
      </p:sp>
    </p:spTree>
    <p:extLst>
      <p:ext uri="{BB962C8B-B14F-4D97-AF65-F5344CB8AC3E}">
        <p14:creationId xmlns:p14="http://schemas.microsoft.com/office/powerpoint/2010/main" val="339351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By donating as little as £4, you can help fuel 11-year-old Kelcy’s future. Like many young girls her age, Kelcy loves to talk about clothes and fashion, and dreams of having more clothes she can call her own and be proud of.  </a:t>
            </a:r>
          </a:p>
          <a:p>
            <a:pPr rtl="0" fontAlgn="base"/>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But life in Mashonaland East Province, Zimbabwe is challenging for Kelcy and her family, and there are some days where they don’t have any food as the area has been terribly affected by drought.  </a:t>
            </a:r>
          </a:p>
          <a:p>
            <a:pPr rtl="0" fontAlgn="base"/>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Before Mary’s Meals, Kelcy would walk to and from school – an hour each way – without having eaten, and she would struggle to concentrate at school. Hunger took a toll on both her education and her health. </a:t>
            </a:r>
          </a:p>
          <a:p>
            <a:pPr rtl="0" fontAlgn="base"/>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Now with Mary’s Meals being served at her school, Kelcy’s mum, Brendah, can see a visible improvement in her daughter. She says: “Whenever she comes in from school, you see a bright face.” </a:t>
            </a:r>
          </a:p>
          <a:p>
            <a:pPr rtl="0" fontAlgn="base"/>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Whether you give £4, £10 or £25, you can help serve life-changing meals to even more children like Kelcy.    </a:t>
            </a:r>
          </a:p>
          <a:p>
            <a:pPr rtl="0" fontAlgn="base"/>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Or if you set up a regular donation of £4 to Mary’s Meals, you can feed 40 children every month! Regular gifts help us keep our promise to children around the world – and they help us plan for the future too. And this year, thanks to a generous donor, every new regular gift to Mary’s Meals will be matched for the first two payments, up to a value of £250,000 – meaning you can make your kindness go even further!  </a:t>
            </a:r>
          </a:p>
          <a:p>
            <a:pPr rtl="0" fontAlgn="base"/>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To find out more about Mary’s Meals Deals and how to donate, or set up a regular gift, please visit: </a:t>
            </a:r>
            <a:r>
              <a:rPr lang="en-GB" sz="1200" b="0" i="0" u="sng" strike="noStrike" kern="1200" dirty="0">
                <a:solidFill>
                  <a:schemeClr val="tx1"/>
                </a:solidFill>
                <a:effectLst/>
                <a:latin typeface="+mn-lt"/>
                <a:ea typeface="+mn-ea"/>
                <a:cs typeface="+mn-cs"/>
                <a:hlinkClick r:id="rId3"/>
              </a:rPr>
              <a:t>www.marysmeals.org.uk/meal-deal</a:t>
            </a:r>
            <a:r>
              <a:rPr lang="en-GB" sz="1200" b="0" i="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FD3464A2-6623-4BB3-BD45-D003F74086D3}" type="slidenum">
              <a:rPr lang="en-GB" smtClean="0"/>
              <a:t>2</a:t>
            </a:fld>
            <a:endParaRPr lang="en-GB"/>
          </a:p>
        </p:txBody>
      </p:sp>
    </p:spTree>
    <p:extLst>
      <p:ext uri="{BB962C8B-B14F-4D97-AF65-F5344CB8AC3E}">
        <p14:creationId xmlns:p14="http://schemas.microsoft.com/office/powerpoint/2010/main" val="213760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7" b="-77760"/>
            </a:stretch>
          </a:blipFill>
        </p:spPr>
        <p:txBody>
          <a:bodyPr/>
          <a:lstStyle/>
          <a:p>
            <a:endParaRPr lang="en-GB"/>
          </a:p>
        </p:txBody>
      </p:sp>
      <p:sp>
        <p:nvSpPr>
          <p:cNvPr id="3" name="Freeform 3"/>
          <p:cNvSpPr/>
          <p:nvPr/>
        </p:nvSpPr>
        <p:spPr>
          <a:xfrm>
            <a:off x="15651115" y="251399"/>
            <a:ext cx="2453423" cy="2453423"/>
          </a:xfrm>
          <a:custGeom>
            <a:avLst/>
            <a:gdLst/>
            <a:ahLst/>
            <a:cxnLst/>
            <a:rect l="l" t="t" r="r" b="b"/>
            <a:pathLst>
              <a:path w="2453423" h="2453423">
                <a:moveTo>
                  <a:pt x="0" y="0"/>
                </a:moveTo>
                <a:lnTo>
                  <a:pt x="2453423" y="0"/>
                </a:lnTo>
                <a:lnTo>
                  <a:pt x="2453423" y="2453424"/>
                </a:lnTo>
                <a:lnTo>
                  <a:pt x="0" y="2453424"/>
                </a:lnTo>
                <a:lnTo>
                  <a:pt x="0" y="0"/>
                </a:lnTo>
                <a:close/>
              </a:path>
            </a:pathLst>
          </a:custGeom>
          <a:blipFill>
            <a:blip r:embed="rId4"/>
            <a:stretch>
              <a:fillRect/>
            </a:stretch>
          </a:blipFill>
        </p:spPr>
        <p:txBody>
          <a:bodyPr/>
          <a:lstStyle/>
          <a:p>
            <a:endParaRPr lang="en-GB"/>
          </a:p>
        </p:txBody>
      </p:sp>
      <p:sp>
        <p:nvSpPr>
          <p:cNvPr id="4" name="Freeform 4"/>
          <p:cNvSpPr/>
          <p:nvPr/>
        </p:nvSpPr>
        <p:spPr>
          <a:xfrm>
            <a:off x="184581" y="-198580"/>
            <a:ext cx="2453423" cy="2453423"/>
          </a:xfrm>
          <a:custGeom>
            <a:avLst/>
            <a:gdLst/>
            <a:ahLst/>
            <a:cxnLst/>
            <a:rect l="l" t="t" r="r" b="b"/>
            <a:pathLst>
              <a:path w="2453423" h="2453423">
                <a:moveTo>
                  <a:pt x="0" y="0"/>
                </a:moveTo>
                <a:lnTo>
                  <a:pt x="2453423" y="0"/>
                </a:lnTo>
                <a:lnTo>
                  <a:pt x="2453423" y="2453423"/>
                </a:lnTo>
                <a:lnTo>
                  <a:pt x="0" y="2453423"/>
                </a:lnTo>
                <a:lnTo>
                  <a:pt x="0" y="0"/>
                </a:lnTo>
                <a:close/>
              </a:path>
            </a:pathLst>
          </a:custGeom>
          <a:blipFill>
            <a:blip r:embed="rId5"/>
            <a:stretch>
              <a:fillRect/>
            </a:stretch>
          </a:blipFill>
        </p:spPr>
        <p:txBody>
          <a:bodyPr/>
          <a:lstStyle/>
          <a:p>
            <a:endParaRPr lang="en-GB"/>
          </a:p>
        </p:txBody>
      </p:sp>
      <p:sp>
        <p:nvSpPr>
          <p:cNvPr id="5" name="Freeform 5"/>
          <p:cNvSpPr/>
          <p:nvPr/>
        </p:nvSpPr>
        <p:spPr>
          <a:xfrm>
            <a:off x="3330484" y="545353"/>
            <a:ext cx="2806318" cy="2806318"/>
          </a:xfrm>
          <a:custGeom>
            <a:avLst/>
            <a:gdLst/>
            <a:ahLst/>
            <a:cxnLst/>
            <a:rect l="l" t="t" r="r" b="b"/>
            <a:pathLst>
              <a:path w="2806318" h="2806318">
                <a:moveTo>
                  <a:pt x="0" y="0"/>
                </a:moveTo>
                <a:lnTo>
                  <a:pt x="2806318" y="0"/>
                </a:lnTo>
                <a:lnTo>
                  <a:pt x="2806318" y="2806318"/>
                </a:lnTo>
                <a:lnTo>
                  <a:pt x="0" y="2806318"/>
                </a:lnTo>
                <a:lnTo>
                  <a:pt x="0" y="0"/>
                </a:lnTo>
                <a:close/>
              </a:path>
            </a:pathLst>
          </a:custGeom>
          <a:blipFill>
            <a:blip r:embed="rId6"/>
            <a:stretch>
              <a:fillRect/>
            </a:stretch>
          </a:blipFill>
        </p:spPr>
        <p:txBody>
          <a:bodyPr/>
          <a:lstStyle/>
          <a:p>
            <a:endParaRPr lang="en-GB"/>
          </a:p>
        </p:txBody>
      </p:sp>
      <p:sp>
        <p:nvSpPr>
          <p:cNvPr id="6" name="Freeform 6"/>
          <p:cNvSpPr/>
          <p:nvPr/>
        </p:nvSpPr>
        <p:spPr>
          <a:xfrm>
            <a:off x="11531850" y="3217355"/>
            <a:ext cx="3706112" cy="3651610"/>
          </a:xfrm>
          <a:custGeom>
            <a:avLst/>
            <a:gdLst/>
            <a:ahLst/>
            <a:cxnLst/>
            <a:rect l="l" t="t" r="r" b="b"/>
            <a:pathLst>
              <a:path w="3706112" h="3651610">
                <a:moveTo>
                  <a:pt x="0" y="0"/>
                </a:moveTo>
                <a:lnTo>
                  <a:pt x="3706112" y="0"/>
                </a:lnTo>
                <a:lnTo>
                  <a:pt x="3706112" y="3651610"/>
                </a:lnTo>
                <a:lnTo>
                  <a:pt x="0" y="3651610"/>
                </a:lnTo>
                <a:lnTo>
                  <a:pt x="0" y="0"/>
                </a:lnTo>
                <a:close/>
              </a:path>
            </a:pathLst>
          </a:custGeom>
          <a:blipFill>
            <a:blip r:embed="rId7"/>
            <a:stretch>
              <a:fillRect/>
            </a:stretch>
          </a:blipFill>
        </p:spPr>
        <p:txBody>
          <a:bodyPr/>
          <a:lstStyle/>
          <a:p>
            <a:endParaRPr lang="en-GB"/>
          </a:p>
        </p:txBody>
      </p:sp>
      <p:sp>
        <p:nvSpPr>
          <p:cNvPr id="7" name="Freeform 7"/>
          <p:cNvSpPr/>
          <p:nvPr/>
        </p:nvSpPr>
        <p:spPr>
          <a:xfrm>
            <a:off x="7333351" y="3703751"/>
            <a:ext cx="3621297" cy="3165214"/>
          </a:xfrm>
          <a:custGeom>
            <a:avLst/>
            <a:gdLst/>
            <a:ahLst/>
            <a:cxnLst/>
            <a:rect l="l" t="t" r="r" b="b"/>
            <a:pathLst>
              <a:path w="3621297" h="3165214">
                <a:moveTo>
                  <a:pt x="0" y="0"/>
                </a:moveTo>
                <a:lnTo>
                  <a:pt x="3621298" y="0"/>
                </a:lnTo>
                <a:lnTo>
                  <a:pt x="3621298" y="3165214"/>
                </a:lnTo>
                <a:lnTo>
                  <a:pt x="0" y="3165214"/>
                </a:lnTo>
                <a:lnTo>
                  <a:pt x="0" y="0"/>
                </a:lnTo>
                <a:close/>
              </a:path>
            </a:pathLst>
          </a:custGeom>
          <a:blipFill>
            <a:blip r:embed="rId8"/>
            <a:stretch>
              <a:fillRect/>
            </a:stretch>
          </a:blipFill>
        </p:spPr>
        <p:txBody>
          <a:bodyPr/>
          <a:lstStyle/>
          <a:p>
            <a:endParaRPr lang="en-GB"/>
          </a:p>
        </p:txBody>
      </p:sp>
      <p:sp>
        <p:nvSpPr>
          <p:cNvPr id="8" name="Freeform 8"/>
          <p:cNvSpPr/>
          <p:nvPr/>
        </p:nvSpPr>
        <p:spPr>
          <a:xfrm>
            <a:off x="6501667" y="789142"/>
            <a:ext cx="6108646" cy="2318740"/>
          </a:xfrm>
          <a:custGeom>
            <a:avLst/>
            <a:gdLst/>
            <a:ahLst/>
            <a:cxnLst/>
            <a:rect l="l" t="t" r="r" b="b"/>
            <a:pathLst>
              <a:path w="6108646" h="2318740">
                <a:moveTo>
                  <a:pt x="0" y="0"/>
                </a:moveTo>
                <a:lnTo>
                  <a:pt x="6108646" y="0"/>
                </a:lnTo>
                <a:lnTo>
                  <a:pt x="6108646" y="2318740"/>
                </a:lnTo>
                <a:lnTo>
                  <a:pt x="0" y="2318740"/>
                </a:lnTo>
                <a:lnTo>
                  <a:pt x="0" y="0"/>
                </a:lnTo>
                <a:close/>
              </a:path>
            </a:pathLst>
          </a:custGeom>
          <a:blipFill>
            <a:blip r:embed="rId9"/>
            <a:stretch>
              <a:fillRect/>
            </a:stretch>
          </a:blipFill>
        </p:spPr>
        <p:txBody>
          <a:bodyPr/>
          <a:lstStyle/>
          <a:p>
            <a:endParaRPr lang="en-GB"/>
          </a:p>
        </p:txBody>
      </p:sp>
      <p:sp>
        <p:nvSpPr>
          <p:cNvPr id="9" name="TextBox 9"/>
          <p:cNvSpPr txBox="1"/>
          <p:nvPr/>
        </p:nvSpPr>
        <p:spPr>
          <a:xfrm>
            <a:off x="0" y="8793988"/>
            <a:ext cx="18288000" cy="938148"/>
          </a:xfrm>
          <a:prstGeom prst="rect">
            <a:avLst/>
          </a:prstGeom>
        </p:spPr>
        <p:txBody>
          <a:bodyPr lIns="0" tIns="0" rIns="0" bIns="0" rtlCol="0" anchor="t">
            <a:spAutoFit/>
          </a:bodyPr>
          <a:lstStyle/>
          <a:p>
            <a:pPr algn="ctr">
              <a:lnSpc>
                <a:spcPts val="7292"/>
              </a:lnSpc>
            </a:pPr>
            <a:r>
              <a:rPr lang="en-US" sz="6233">
                <a:solidFill>
                  <a:srgbClr val="FFFFFF"/>
                </a:solidFill>
                <a:latin typeface="Campton"/>
                <a:ea typeface="Campton"/>
                <a:cs typeface="Campton"/>
                <a:sym typeface="Campton"/>
              </a:rPr>
              <a:t>Find out more at marysmeals.org.uk</a:t>
            </a:r>
          </a:p>
        </p:txBody>
      </p:sp>
      <p:sp>
        <p:nvSpPr>
          <p:cNvPr id="10" name="Freeform 10"/>
          <p:cNvSpPr/>
          <p:nvPr/>
        </p:nvSpPr>
        <p:spPr>
          <a:xfrm rot="-3330050">
            <a:off x="16035148" y="4522692"/>
            <a:ext cx="2453423" cy="2453423"/>
          </a:xfrm>
          <a:custGeom>
            <a:avLst/>
            <a:gdLst/>
            <a:ahLst/>
            <a:cxnLst/>
            <a:rect l="l" t="t" r="r" b="b"/>
            <a:pathLst>
              <a:path w="2453423" h="2453423">
                <a:moveTo>
                  <a:pt x="0" y="0"/>
                </a:moveTo>
                <a:lnTo>
                  <a:pt x="2453424" y="0"/>
                </a:lnTo>
                <a:lnTo>
                  <a:pt x="2453424" y="2453424"/>
                </a:lnTo>
                <a:lnTo>
                  <a:pt x="0" y="2453424"/>
                </a:lnTo>
                <a:lnTo>
                  <a:pt x="0" y="0"/>
                </a:lnTo>
                <a:close/>
              </a:path>
            </a:pathLst>
          </a:custGeom>
          <a:blipFill>
            <a:blip r:embed="rId5"/>
            <a:stretch>
              <a:fillRect/>
            </a:stretch>
          </a:blipFill>
        </p:spPr>
        <p:txBody>
          <a:bodyPr/>
          <a:lstStyle/>
          <a:p>
            <a:endParaRPr lang="en-GB"/>
          </a:p>
        </p:txBody>
      </p:sp>
      <p:sp>
        <p:nvSpPr>
          <p:cNvPr id="11" name="Freeform 11"/>
          <p:cNvSpPr/>
          <p:nvPr/>
        </p:nvSpPr>
        <p:spPr>
          <a:xfrm rot="4001016">
            <a:off x="479066" y="5851974"/>
            <a:ext cx="2453423" cy="2453423"/>
          </a:xfrm>
          <a:custGeom>
            <a:avLst/>
            <a:gdLst/>
            <a:ahLst/>
            <a:cxnLst/>
            <a:rect l="l" t="t" r="r" b="b"/>
            <a:pathLst>
              <a:path w="2453423" h="2453423">
                <a:moveTo>
                  <a:pt x="0" y="0"/>
                </a:moveTo>
                <a:lnTo>
                  <a:pt x="2453423" y="0"/>
                </a:lnTo>
                <a:lnTo>
                  <a:pt x="2453423" y="2453423"/>
                </a:lnTo>
                <a:lnTo>
                  <a:pt x="0" y="2453423"/>
                </a:lnTo>
                <a:lnTo>
                  <a:pt x="0" y="0"/>
                </a:lnTo>
                <a:close/>
              </a:path>
            </a:pathLst>
          </a:custGeom>
          <a:blipFill>
            <a:blip r:embed="rId5"/>
            <a:stretch>
              <a:fillRect/>
            </a:stretch>
          </a:blipFill>
        </p:spPr>
        <p:txBody>
          <a:bodyPr/>
          <a:lstStyle/>
          <a:p>
            <a:endParaRPr lang="en-GB"/>
          </a:p>
        </p:txBody>
      </p:sp>
      <p:sp>
        <p:nvSpPr>
          <p:cNvPr id="12" name="Freeform 12"/>
          <p:cNvSpPr/>
          <p:nvPr/>
        </p:nvSpPr>
        <p:spPr>
          <a:xfrm rot="-10278548">
            <a:off x="-76038" y="3470656"/>
            <a:ext cx="1844285" cy="1781593"/>
          </a:xfrm>
          <a:custGeom>
            <a:avLst/>
            <a:gdLst/>
            <a:ahLst/>
            <a:cxnLst/>
            <a:rect l="l" t="t" r="r" b="b"/>
            <a:pathLst>
              <a:path w="2453423" h="2453423">
                <a:moveTo>
                  <a:pt x="0" y="0"/>
                </a:moveTo>
                <a:lnTo>
                  <a:pt x="2453424" y="0"/>
                </a:lnTo>
                <a:lnTo>
                  <a:pt x="2453424" y="2453423"/>
                </a:lnTo>
                <a:lnTo>
                  <a:pt x="0" y="2453423"/>
                </a:lnTo>
                <a:lnTo>
                  <a:pt x="0" y="0"/>
                </a:lnTo>
                <a:close/>
              </a:path>
            </a:pathLst>
          </a:custGeom>
          <a:blipFill>
            <a:blip r:embed="rId4"/>
            <a:stretch>
              <a:fillRect/>
            </a:stretch>
          </a:blipFill>
        </p:spPr>
        <p:txBody>
          <a:bodyPr/>
          <a:lstStyle/>
          <a:p>
            <a:endParaRPr lang="en-GB"/>
          </a:p>
        </p:txBody>
      </p:sp>
      <p:sp>
        <p:nvSpPr>
          <p:cNvPr id="13" name="Freeform 13"/>
          <p:cNvSpPr/>
          <p:nvPr/>
        </p:nvSpPr>
        <p:spPr>
          <a:xfrm rot="-4594078">
            <a:off x="12224634" y="-161567"/>
            <a:ext cx="2009166" cy="2149082"/>
          </a:xfrm>
          <a:custGeom>
            <a:avLst/>
            <a:gdLst/>
            <a:ahLst/>
            <a:cxnLst/>
            <a:rect l="l" t="t" r="r" b="b"/>
            <a:pathLst>
              <a:path w="2453423" h="2453423">
                <a:moveTo>
                  <a:pt x="0" y="0"/>
                </a:moveTo>
                <a:lnTo>
                  <a:pt x="2453423" y="0"/>
                </a:lnTo>
                <a:lnTo>
                  <a:pt x="2453423" y="2453424"/>
                </a:lnTo>
                <a:lnTo>
                  <a:pt x="0" y="2453424"/>
                </a:lnTo>
                <a:lnTo>
                  <a:pt x="0" y="0"/>
                </a:lnTo>
                <a:close/>
              </a:path>
            </a:pathLst>
          </a:custGeom>
          <a:blipFill>
            <a:blip r:embed="rId5"/>
            <a:stretch>
              <a:fillRect/>
            </a:stretch>
          </a:blipFill>
        </p:spPr>
        <p:txBody>
          <a:bodyPr/>
          <a:lstStyle/>
          <a:p>
            <a:endParaRPr lang="en-GB"/>
          </a:p>
        </p:txBody>
      </p:sp>
      <p:sp>
        <p:nvSpPr>
          <p:cNvPr id="14" name="Freeform 14"/>
          <p:cNvSpPr/>
          <p:nvPr/>
        </p:nvSpPr>
        <p:spPr>
          <a:xfrm rot="-3300767">
            <a:off x="-101326" y="8762423"/>
            <a:ext cx="1686581" cy="1627671"/>
          </a:xfrm>
          <a:custGeom>
            <a:avLst/>
            <a:gdLst/>
            <a:ahLst/>
            <a:cxnLst/>
            <a:rect l="l" t="t" r="r" b="b"/>
            <a:pathLst>
              <a:path w="2453423" h="2453423">
                <a:moveTo>
                  <a:pt x="0" y="0"/>
                </a:moveTo>
                <a:lnTo>
                  <a:pt x="2453423" y="0"/>
                </a:lnTo>
                <a:lnTo>
                  <a:pt x="2453423" y="2453423"/>
                </a:lnTo>
                <a:lnTo>
                  <a:pt x="0" y="2453423"/>
                </a:lnTo>
                <a:lnTo>
                  <a:pt x="0" y="0"/>
                </a:lnTo>
                <a:close/>
              </a:path>
            </a:pathLst>
          </a:custGeom>
          <a:blipFill>
            <a:blip r:embed="rId5"/>
            <a:stretch>
              <a:fillRect/>
            </a:stretch>
          </a:blipFill>
        </p:spPr>
        <p:txBody>
          <a:bodyPr/>
          <a:lstStyle/>
          <a:p>
            <a:endParaRPr lang="en-GB"/>
          </a:p>
        </p:txBody>
      </p:sp>
      <p:sp>
        <p:nvSpPr>
          <p:cNvPr id="15" name="Freeform 15"/>
          <p:cNvSpPr/>
          <p:nvPr/>
        </p:nvSpPr>
        <p:spPr>
          <a:xfrm rot="10736334">
            <a:off x="16608999" y="8741650"/>
            <a:ext cx="1863255" cy="1723525"/>
          </a:xfrm>
          <a:custGeom>
            <a:avLst/>
            <a:gdLst/>
            <a:ahLst/>
            <a:cxnLst/>
            <a:rect l="l" t="t" r="r" b="b"/>
            <a:pathLst>
              <a:path w="2453423" h="2453423">
                <a:moveTo>
                  <a:pt x="0" y="0"/>
                </a:moveTo>
                <a:lnTo>
                  <a:pt x="2453423" y="0"/>
                </a:lnTo>
                <a:lnTo>
                  <a:pt x="2453423" y="2453424"/>
                </a:lnTo>
                <a:lnTo>
                  <a:pt x="0" y="2453424"/>
                </a:lnTo>
                <a:lnTo>
                  <a:pt x="0" y="0"/>
                </a:lnTo>
                <a:close/>
              </a:path>
            </a:pathLst>
          </a:custGeom>
          <a:blipFill>
            <a:blip r:embed="rId4"/>
            <a:stretch>
              <a:fillRect/>
            </a:stretch>
          </a:blipFill>
        </p:spPr>
        <p:txBody>
          <a:bodyPr/>
          <a:lstStyle/>
          <a:p>
            <a:endParaRPr lang="en-GB"/>
          </a:p>
        </p:txBody>
      </p:sp>
      <p:sp>
        <p:nvSpPr>
          <p:cNvPr id="16" name="TextBox 16"/>
          <p:cNvSpPr txBox="1"/>
          <p:nvPr/>
        </p:nvSpPr>
        <p:spPr>
          <a:xfrm rot="-255343">
            <a:off x="4233980" y="7179670"/>
            <a:ext cx="2495662" cy="912063"/>
          </a:xfrm>
          <a:prstGeom prst="rect">
            <a:avLst/>
          </a:prstGeom>
        </p:spPr>
        <p:txBody>
          <a:bodyPr lIns="0" tIns="0" rIns="0" bIns="0" rtlCol="0" anchor="t">
            <a:spAutoFit/>
          </a:bodyPr>
          <a:lstStyle/>
          <a:p>
            <a:pPr algn="l">
              <a:lnSpc>
                <a:spcPts val="7437"/>
              </a:lnSpc>
            </a:pPr>
            <a:r>
              <a:rPr lang="en-US" sz="5312">
                <a:solidFill>
                  <a:srgbClr val="FFFFFF"/>
                </a:solidFill>
                <a:latin typeface="Campton"/>
                <a:ea typeface="Campton"/>
                <a:cs typeface="Campton"/>
                <a:sym typeface="Campton"/>
              </a:rPr>
              <a:t>Food</a:t>
            </a:r>
          </a:p>
        </p:txBody>
      </p:sp>
      <p:sp>
        <p:nvSpPr>
          <p:cNvPr id="17" name="TextBox 17"/>
          <p:cNvSpPr txBox="1"/>
          <p:nvPr/>
        </p:nvSpPr>
        <p:spPr>
          <a:xfrm>
            <a:off x="6614928" y="4836679"/>
            <a:ext cx="718423" cy="1338959"/>
          </a:xfrm>
          <a:prstGeom prst="rect">
            <a:avLst/>
          </a:prstGeom>
        </p:spPr>
        <p:txBody>
          <a:bodyPr lIns="0" tIns="0" rIns="0" bIns="0" rtlCol="0" anchor="t">
            <a:spAutoFit/>
          </a:bodyPr>
          <a:lstStyle/>
          <a:p>
            <a:pPr algn="l">
              <a:lnSpc>
                <a:spcPts val="10451"/>
              </a:lnSpc>
            </a:pPr>
            <a:r>
              <a:rPr lang="en-US" sz="8932">
                <a:solidFill>
                  <a:srgbClr val="FFFFFF"/>
                </a:solidFill>
                <a:latin typeface="Campton"/>
                <a:ea typeface="Campton"/>
                <a:cs typeface="Campton"/>
                <a:sym typeface="Campton"/>
              </a:rPr>
              <a:t>+</a:t>
            </a:r>
          </a:p>
        </p:txBody>
      </p:sp>
      <p:sp>
        <p:nvSpPr>
          <p:cNvPr id="18" name="Freeform 18"/>
          <p:cNvSpPr/>
          <p:nvPr/>
        </p:nvSpPr>
        <p:spPr>
          <a:xfrm>
            <a:off x="3317851" y="3351671"/>
            <a:ext cx="3879368" cy="3517294"/>
          </a:xfrm>
          <a:custGeom>
            <a:avLst/>
            <a:gdLst/>
            <a:ahLst/>
            <a:cxnLst/>
            <a:rect l="l" t="t" r="r" b="b"/>
            <a:pathLst>
              <a:path w="3879368" h="3517294">
                <a:moveTo>
                  <a:pt x="0" y="0"/>
                </a:moveTo>
                <a:lnTo>
                  <a:pt x="3879368" y="0"/>
                </a:lnTo>
                <a:lnTo>
                  <a:pt x="3879368" y="3517294"/>
                </a:lnTo>
                <a:lnTo>
                  <a:pt x="0" y="3517294"/>
                </a:lnTo>
                <a:lnTo>
                  <a:pt x="0" y="0"/>
                </a:lnTo>
                <a:close/>
              </a:path>
            </a:pathLst>
          </a:custGeom>
          <a:blipFill>
            <a:blip r:embed="rId10"/>
            <a:stretch>
              <a:fillRect/>
            </a:stretch>
          </a:blipFill>
        </p:spPr>
        <p:txBody>
          <a:bodyPr/>
          <a:lstStyle/>
          <a:p>
            <a:endParaRPr lang="en-GB"/>
          </a:p>
        </p:txBody>
      </p:sp>
      <p:sp>
        <p:nvSpPr>
          <p:cNvPr id="19" name="TextBox 19"/>
          <p:cNvSpPr txBox="1"/>
          <p:nvPr/>
        </p:nvSpPr>
        <p:spPr>
          <a:xfrm rot="150624">
            <a:off x="8075827" y="7216794"/>
            <a:ext cx="2495662" cy="912063"/>
          </a:xfrm>
          <a:prstGeom prst="rect">
            <a:avLst/>
          </a:prstGeom>
        </p:spPr>
        <p:txBody>
          <a:bodyPr lIns="0" tIns="0" rIns="0" bIns="0" rtlCol="0" anchor="t">
            <a:spAutoFit/>
          </a:bodyPr>
          <a:lstStyle/>
          <a:p>
            <a:pPr algn="l">
              <a:lnSpc>
                <a:spcPts val="7437"/>
              </a:lnSpc>
            </a:pPr>
            <a:r>
              <a:rPr lang="en-US" sz="5312">
                <a:solidFill>
                  <a:srgbClr val="FFFFFF"/>
                </a:solidFill>
                <a:latin typeface="Campton"/>
                <a:ea typeface="Campton"/>
                <a:cs typeface="Campton"/>
                <a:sym typeface="Campton"/>
              </a:rPr>
              <a:t>School</a:t>
            </a:r>
          </a:p>
        </p:txBody>
      </p:sp>
      <p:sp>
        <p:nvSpPr>
          <p:cNvPr id="20" name="TextBox 20"/>
          <p:cNvSpPr txBox="1"/>
          <p:nvPr/>
        </p:nvSpPr>
        <p:spPr>
          <a:xfrm rot="-204878">
            <a:off x="12485552" y="7161739"/>
            <a:ext cx="2495662" cy="912063"/>
          </a:xfrm>
          <a:prstGeom prst="rect">
            <a:avLst/>
          </a:prstGeom>
        </p:spPr>
        <p:txBody>
          <a:bodyPr lIns="0" tIns="0" rIns="0" bIns="0" rtlCol="0" anchor="t">
            <a:spAutoFit/>
          </a:bodyPr>
          <a:lstStyle/>
          <a:p>
            <a:pPr algn="l">
              <a:lnSpc>
                <a:spcPts val="7437"/>
              </a:lnSpc>
            </a:pPr>
            <a:r>
              <a:rPr lang="en-US" sz="5312">
                <a:solidFill>
                  <a:srgbClr val="FFFFFF"/>
                </a:solidFill>
                <a:latin typeface="Campton"/>
                <a:ea typeface="Campton"/>
                <a:cs typeface="Campton"/>
                <a:sym typeface="Campton"/>
              </a:rPr>
              <a:t>Hope</a:t>
            </a:r>
          </a:p>
        </p:txBody>
      </p:sp>
      <p:sp>
        <p:nvSpPr>
          <p:cNvPr id="21" name="TextBox 21"/>
          <p:cNvSpPr txBox="1"/>
          <p:nvPr/>
        </p:nvSpPr>
        <p:spPr>
          <a:xfrm>
            <a:off x="10813427" y="4836679"/>
            <a:ext cx="718423" cy="1338959"/>
          </a:xfrm>
          <a:prstGeom prst="rect">
            <a:avLst/>
          </a:prstGeom>
        </p:spPr>
        <p:txBody>
          <a:bodyPr lIns="0" tIns="0" rIns="0" bIns="0" rtlCol="0" anchor="t">
            <a:spAutoFit/>
          </a:bodyPr>
          <a:lstStyle/>
          <a:p>
            <a:pPr algn="l">
              <a:lnSpc>
                <a:spcPts val="10451"/>
              </a:lnSpc>
            </a:pPr>
            <a:r>
              <a:rPr lang="en-US" sz="8932">
                <a:solidFill>
                  <a:srgbClr val="FFFFFF"/>
                </a:solidFill>
                <a:latin typeface="Campton"/>
                <a:ea typeface="Campton"/>
                <a:cs typeface="Campton"/>
                <a:sym typeface="Campton"/>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7" b="-77760"/>
            </a:stretch>
          </a:blipFill>
        </p:spPr>
        <p:txBody>
          <a:bodyPr/>
          <a:lstStyle/>
          <a:p>
            <a:endParaRPr lang="en-GB"/>
          </a:p>
        </p:txBody>
      </p:sp>
      <p:grpSp>
        <p:nvGrpSpPr>
          <p:cNvPr id="3" name="Group 3"/>
          <p:cNvGrpSpPr/>
          <p:nvPr/>
        </p:nvGrpSpPr>
        <p:grpSpPr>
          <a:xfrm>
            <a:off x="7179244" y="1544664"/>
            <a:ext cx="8122647" cy="812264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1652" t="-15998" r="-27121" b="-16277"/>
              </a:stretch>
            </a:blipFill>
            <a:ln w="190500" cap="sq">
              <a:solidFill>
                <a:srgbClr val="FFFFFF"/>
              </a:solidFill>
              <a:prstDash val="solid"/>
              <a:miter/>
            </a:ln>
          </p:spPr>
          <p:txBody>
            <a:bodyPr/>
            <a:lstStyle/>
            <a:p>
              <a:endParaRPr lang="en-GB"/>
            </a:p>
          </p:txBody>
        </p:sp>
      </p:grpSp>
      <p:grpSp>
        <p:nvGrpSpPr>
          <p:cNvPr id="5" name="Group 5"/>
          <p:cNvGrpSpPr/>
          <p:nvPr/>
        </p:nvGrpSpPr>
        <p:grpSpPr>
          <a:xfrm>
            <a:off x="3236180" y="842499"/>
            <a:ext cx="5373527" cy="537352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51752" t="-9867" r="-35670" b="-15003"/>
              </a:stretch>
            </a:blipFill>
            <a:ln w="190500" cap="sq">
              <a:solidFill>
                <a:srgbClr val="FFFFFF"/>
              </a:solidFill>
              <a:prstDash val="solid"/>
              <a:miter/>
            </a:ln>
          </p:spPr>
          <p:txBody>
            <a:bodyPr/>
            <a:lstStyle/>
            <a:p>
              <a:endParaRPr lang="en-GB"/>
            </a:p>
          </p:txBody>
        </p:sp>
      </p:grpSp>
      <p:sp>
        <p:nvSpPr>
          <p:cNvPr id="7" name="Freeform 7"/>
          <p:cNvSpPr/>
          <p:nvPr/>
        </p:nvSpPr>
        <p:spPr>
          <a:xfrm rot="-8653287">
            <a:off x="1881969" y="4571258"/>
            <a:ext cx="2035256" cy="3131163"/>
          </a:xfrm>
          <a:custGeom>
            <a:avLst/>
            <a:gdLst/>
            <a:ahLst/>
            <a:cxnLst/>
            <a:rect l="l" t="t" r="r" b="b"/>
            <a:pathLst>
              <a:path w="2035256" h="3131163">
                <a:moveTo>
                  <a:pt x="0" y="0"/>
                </a:moveTo>
                <a:lnTo>
                  <a:pt x="2035256" y="0"/>
                </a:lnTo>
                <a:lnTo>
                  <a:pt x="2035256" y="3131162"/>
                </a:lnTo>
                <a:lnTo>
                  <a:pt x="0" y="3131162"/>
                </a:lnTo>
                <a:lnTo>
                  <a:pt x="0" y="0"/>
                </a:lnTo>
                <a:close/>
              </a:path>
            </a:pathLst>
          </a:custGeom>
          <a:blipFill>
            <a:blip r:embed="rId6"/>
            <a:stretch>
              <a:fillRect/>
            </a:stretch>
          </a:blipFill>
        </p:spPr>
        <p:txBody>
          <a:bodyPr/>
          <a:lstStyle/>
          <a:p>
            <a:endParaRPr lang="en-GB"/>
          </a:p>
        </p:txBody>
      </p:sp>
      <p:sp>
        <p:nvSpPr>
          <p:cNvPr id="8" name="TextBox 8"/>
          <p:cNvSpPr txBox="1"/>
          <p:nvPr/>
        </p:nvSpPr>
        <p:spPr>
          <a:xfrm>
            <a:off x="-339856" y="8060530"/>
            <a:ext cx="9144000" cy="1803172"/>
          </a:xfrm>
          <a:prstGeom prst="rect">
            <a:avLst/>
          </a:prstGeom>
        </p:spPr>
        <p:txBody>
          <a:bodyPr lIns="0" tIns="0" rIns="0" bIns="0" rtlCol="0" anchor="t">
            <a:spAutoFit/>
          </a:bodyPr>
          <a:lstStyle/>
          <a:p>
            <a:pPr algn="ctr">
              <a:lnSpc>
                <a:spcPts val="7297"/>
              </a:lnSpc>
            </a:pPr>
            <a:r>
              <a:rPr lang="en-US" sz="5212">
                <a:solidFill>
                  <a:srgbClr val="F4A912"/>
                </a:solidFill>
                <a:latin typeface="Campton"/>
                <a:ea typeface="Campton"/>
                <a:cs typeface="Campton"/>
                <a:sym typeface="Campton"/>
              </a:rPr>
              <a:t>Kelcy and her mum, Brendah</a:t>
            </a:r>
          </a:p>
        </p:txBody>
      </p:sp>
      <p:sp>
        <p:nvSpPr>
          <p:cNvPr id="9" name="Freeform 9"/>
          <p:cNvSpPr/>
          <p:nvPr/>
        </p:nvSpPr>
        <p:spPr>
          <a:xfrm>
            <a:off x="15036416" y="335743"/>
            <a:ext cx="2806318" cy="2806318"/>
          </a:xfrm>
          <a:custGeom>
            <a:avLst/>
            <a:gdLst/>
            <a:ahLst/>
            <a:cxnLst/>
            <a:rect l="l" t="t" r="r" b="b"/>
            <a:pathLst>
              <a:path w="2806318" h="2806318">
                <a:moveTo>
                  <a:pt x="0" y="0"/>
                </a:moveTo>
                <a:lnTo>
                  <a:pt x="2806318" y="0"/>
                </a:lnTo>
                <a:lnTo>
                  <a:pt x="2806318" y="2806318"/>
                </a:lnTo>
                <a:lnTo>
                  <a:pt x="0" y="2806318"/>
                </a:lnTo>
                <a:lnTo>
                  <a:pt x="0" y="0"/>
                </a:lnTo>
                <a:close/>
              </a:path>
            </a:pathLst>
          </a:custGeom>
          <a:blipFill>
            <a:blip r:embed="rId7"/>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6bf9bbc-be8c-4eb3-bb18-b7910154a096}" enabled="0" method="" siteId="{56bf9bbc-be8c-4eb3-bb18-b7910154a096}" removed="1"/>
</clbl:labelList>
</file>

<file path=docProps/app.xml><?xml version="1.0" encoding="utf-8"?>
<Properties xmlns="http://schemas.openxmlformats.org/officeDocument/2006/extended-properties" xmlns:vt="http://schemas.openxmlformats.org/officeDocument/2006/docPropsVTypes">
  <TotalTime>1</TotalTime>
  <Words>463</Words>
  <Application>Microsoft Office PowerPoint</Application>
  <PresentationFormat>Custom</PresentationFormat>
  <Paragraphs>27</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Campton</vt:lpstr>
      <vt:lpstr>Calibri</vt:lpstr>
      <vt:lpstr>Aptos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Kelcy and her mum</dc:title>
  <cp:lastModifiedBy>Ellis Pettigrew</cp:lastModifiedBy>
  <cp:revision>1</cp:revision>
  <dcterms:created xsi:type="dcterms:W3CDTF">2006-08-16T00:00:00Z</dcterms:created>
  <dcterms:modified xsi:type="dcterms:W3CDTF">2025-07-08T10:42:56Z</dcterms:modified>
  <dc:identifier>DAGsMnl7Rz4</dc:identifier>
</cp:coreProperties>
</file>