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handoutMasterIdLst>
    <p:handoutMasterId r:id="rId22"/>
  </p:handoutMasterIdLst>
  <p:sldIdLst>
    <p:sldId id="401" r:id="rId5"/>
    <p:sldId id="341" r:id="rId6"/>
    <p:sldId id="383" r:id="rId7"/>
    <p:sldId id="403" r:id="rId8"/>
    <p:sldId id="389" r:id="rId9"/>
    <p:sldId id="395" r:id="rId10"/>
    <p:sldId id="394" r:id="rId11"/>
    <p:sldId id="391" r:id="rId12"/>
    <p:sldId id="404" r:id="rId13"/>
    <p:sldId id="367" r:id="rId14"/>
    <p:sldId id="387" r:id="rId15"/>
    <p:sldId id="399" r:id="rId16"/>
    <p:sldId id="370" r:id="rId17"/>
    <p:sldId id="402" r:id="rId18"/>
    <p:sldId id="361" r:id="rId19"/>
    <p:sldId id="336" r:id="rId20"/>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DEDBE-0783-E2D8-43F7-B6A963420AD5}" name="Karen Gray" initials="KG" userId="S::karen.gray@marysmeals.org::898e0457-d84c-4f37-957c-9d696e8753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909"/>
    <a:srgbClr val="FFCC00"/>
    <a:srgbClr val="0198DC"/>
    <a:srgbClr val="019C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36141-2D52-4A7D-A0F4-097546255921}" v="16" dt="2026-03-04T16:31:08.757"/>
    <p1510:client id="{DD803BD3-DE97-4026-BD72-ABC739839E69}" v="5" dt="2026-03-05T16:01:51.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7006A7-8547-4692-9DB8-FF6B2EE506D1}"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C12E9384-DA15-4F98-9E69-072CDC277F54}">
      <dgm:prSet phldrT="[Text]" custT="1"/>
      <dgm:spPr>
        <a:solidFill>
          <a:srgbClr val="7030A0"/>
        </a:solidFill>
      </dgm:spPr>
      <dgm: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Director of Charity Operations</a:t>
          </a:r>
        </a:p>
      </dgm:t>
    </dgm:pt>
    <dgm:pt modelId="{6B634A61-FF4F-4AEA-B9E8-82B2058BAB99}" type="parTrans" cxnId="{E929D174-FD91-44D0-AB6F-A47AE15DA032}">
      <dgm:prSet/>
      <dgm:spPr/>
      <dgm:t>
        <a:bodyPr/>
        <a:lstStyle/>
        <a:p>
          <a:endParaRPr lang="en-GB" sz="1600"/>
        </a:p>
      </dgm:t>
    </dgm:pt>
    <dgm:pt modelId="{7471BB6E-8E7F-4803-9EB7-698CCF95EE94}" type="sibTrans" cxnId="{E929D174-FD91-44D0-AB6F-A47AE15DA032}">
      <dgm:prSet/>
      <dgm:spPr/>
      <dgm:t>
        <a:bodyPr/>
        <a:lstStyle/>
        <a:p>
          <a:endParaRPr lang="en-GB" sz="1600"/>
        </a:p>
      </dgm:t>
    </dgm:pt>
    <dgm:pt modelId="{C7542518-AD36-47A9-8F13-92B595F325BB}">
      <dgm:prSet custT="1"/>
      <dgm:spPr>
        <a:solidFill>
          <a:schemeClr val="accent1">
            <a:lumMod val="75000"/>
          </a:schemeClr>
        </a:solidFill>
      </dgm:spPr>
      <dgm: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Head of Finance</a:t>
          </a:r>
        </a:p>
      </dgm:t>
    </dgm:pt>
    <dgm:pt modelId="{3F7ABD5A-6EB0-471C-88C6-EBC68943F1C6}" type="parTrans" cxnId="{D14F7AB2-96E0-4D2D-9852-D3C2EEFF15B8}">
      <dgm:prSet>
        <dgm:style>
          <a:lnRef idx="1">
            <a:schemeClr val="accent1"/>
          </a:lnRef>
          <a:fillRef idx="0">
            <a:schemeClr val="accent1"/>
          </a:fillRef>
          <a:effectRef idx="0">
            <a:schemeClr val="accent1"/>
          </a:effectRef>
          <a:fontRef idx="minor">
            <a:schemeClr val="tx1"/>
          </a:fontRef>
        </dgm:style>
      </dgm:prSet>
      <dgm:spPr/>
      <dgm:t>
        <a:bodyPr/>
        <a:lstStyle/>
        <a:p>
          <a:endParaRPr lang="en-GB" sz="1600" b="1"/>
        </a:p>
      </dgm:t>
    </dgm:pt>
    <dgm:pt modelId="{D63ECC14-4A10-4B2D-949F-54EB4CB9D872}" type="sibTrans" cxnId="{D14F7AB2-96E0-4D2D-9852-D3C2EEFF15B8}">
      <dgm:prSet/>
      <dgm:spPr/>
      <dgm:t>
        <a:bodyPr/>
        <a:lstStyle/>
        <a:p>
          <a:endParaRPr lang="en-GB" sz="1600"/>
        </a:p>
      </dgm:t>
    </dgm:pt>
    <dgm:pt modelId="{582ACFFF-D5D8-4D00-A9F3-268D1FD860FA}">
      <dgm:prSet custT="1"/>
      <dgm:spPr>
        <a:solidFill>
          <a:srgbClr val="3399FF"/>
        </a:solidFill>
      </dgm:spPr>
      <dgm: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Finance Business Partner - Expenditure</a:t>
          </a:r>
        </a:p>
      </dgm:t>
    </dgm:pt>
    <dgm:pt modelId="{EAB8F03C-D959-49B1-9D63-08CAD66F024A}" type="parTrans" cxnId="{E08413D4-8EDF-4F48-93CC-E5B2781ED348}">
      <dgm:prSet>
        <dgm:style>
          <a:lnRef idx="1">
            <a:schemeClr val="accent1"/>
          </a:lnRef>
          <a:fillRef idx="0">
            <a:schemeClr val="accent1"/>
          </a:fillRef>
          <a:effectRef idx="0">
            <a:schemeClr val="accent1"/>
          </a:effectRef>
          <a:fontRef idx="minor">
            <a:schemeClr val="tx1"/>
          </a:fontRef>
        </dgm:style>
      </dgm:prSet>
      <dgm:spPr/>
      <dgm:t>
        <a:bodyPr/>
        <a:lstStyle/>
        <a:p>
          <a:endParaRPr lang="en-GB" sz="1600" b="1"/>
        </a:p>
      </dgm:t>
    </dgm:pt>
    <dgm:pt modelId="{95A68FE2-59E8-4E56-85D1-ABB4AE4467FE}" type="sibTrans" cxnId="{E08413D4-8EDF-4F48-93CC-E5B2781ED348}">
      <dgm:prSet/>
      <dgm:spPr/>
      <dgm:t>
        <a:bodyPr/>
        <a:lstStyle/>
        <a:p>
          <a:endParaRPr lang="en-GB" sz="1600"/>
        </a:p>
      </dgm:t>
    </dgm:pt>
    <dgm:pt modelId="{A64A83BA-A5E7-4915-895F-99233344E2DE}">
      <dgm:prSet custT="1"/>
      <dgm:spPr>
        <a:solidFill>
          <a:srgbClr val="3399FF"/>
        </a:solidFill>
      </dgm:spPr>
      <dgm: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Finance Business Partner - Income</a:t>
          </a:r>
        </a:p>
      </dgm:t>
    </dgm:pt>
    <dgm:pt modelId="{49E6D57D-D930-46CD-B51E-5FAA4EFBD119}" type="parTrans" cxnId="{FF725923-A458-48D3-9521-FE97297AAE76}">
      <dgm:prSet/>
      <dgm:spPr/>
      <dgm:t>
        <a:bodyPr/>
        <a:lstStyle/>
        <a:p>
          <a:endParaRPr lang="en-GB" sz="1600"/>
        </a:p>
      </dgm:t>
    </dgm:pt>
    <dgm:pt modelId="{8448D280-88C1-49A8-AD6F-CA0F71E31347}" type="sibTrans" cxnId="{FF725923-A458-48D3-9521-FE97297AAE76}">
      <dgm:prSet/>
      <dgm:spPr/>
      <dgm:t>
        <a:bodyPr/>
        <a:lstStyle/>
        <a:p>
          <a:endParaRPr lang="en-GB" sz="1600"/>
        </a:p>
      </dgm:t>
    </dgm:pt>
    <dgm:pt modelId="{865A9AB8-D10E-4B19-9AAB-BBB135147060}">
      <dgm:prSet custT="1"/>
      <dgm:spPr>
        <a:solidFill>
          <a:srgbClr val="0070C0"/>
        </a:solidFill>
      </dgm:spPr>
      <dgm: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Senior Finance Manager</a:t>
          </a:r>
        </a:p>
      </dgm:t>
    </dgm:pt>
    <dgm:pt modelId="{1D09FFFF-CAC4-4512-BD7C-DA6D9637CF54}" type="parTrans" cxnId="{4722D728-D0C3-4088-AEEC-FD046929D1F3}">
      <dgm:prSet/>
      <dgm:spPr/>
      <dgm:t>
        <a:bodyPr/>
        <a:lstStyle/>
        <a:p>
          <a:endParaRPr lang="en-GB" sz="1600"/>
        </a:p>
      </dgm:t>
    </dgm:pt>
    <dgm:pt modelId="{8C8FF5C7-5170-4026-87AE-F4FC63E5D49E}" type="sibTrans" cxnId="{4722D728-D0C3-4088-AEEC-FD046929D1F3}">
      <dgm:prSet/>
      <dgm:spPr/>
      <dgm:t>
        <a:bodyPr/>
        <a:lstStyle/>
        <a:p>
          <a:endParaRPr lang="en-GB" sz="1600"/>
        </a:p>
      </dgm:t>
    </dgm:pt>
    <dgm:pt modelId="{0169CDA3-453C-4D71-945C-82C952A2F437}">
      <dgm:prSet custT="1"/>
      <dgm:spPr>
        <a:solidFill>
          <a:srgbClr val="00B0F0"/>
        </a:solidFill>
      </dgm:spPr>
      <dgm: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Finance Officer</a:t>
          </a:r>
        </a:p>
      </dgm:t>
    </dgm:pt>
    <dgm:pt modelId="{A0DEF750-3CE4-46A5-A143-41B690364068}" type="parTrans" cxnId="{879383E6-7178-4F3A-9B82-F0BBFAE0B210}">
      <dgm:prSet>
        <dgm:style>
          <a:lnRef idx="1">
            <a:schemeClr val="accent1"/>
          </a:lnRef>
          <a:fillRef idx="0">
            <a:schemeClr val="accent1"/>
          </a:fillRef>
          <a:effectRef idx="0">
            <a:schemeClr val="accent1"/>
          </a:effectRef>
          <a:fontRef idx="minor">
            <a:schemeClr val="tx1"/>
          </a:fontRef>
        </dgm:style>
      </dgm:prSet>
      <dgm:spPr/>
      <dgm:t>
        <a:bodyPr/>
        <a:lstStyle/>
        <a:p>
          <a:endParaRPr lang="en-GB" sz="1600"/>
        </a:p>
      </dgm:t>
    </dgm:pt>
    <dgm:pt modelId="{8B6C474B-1F11-47BD-A275-2E961EEC5793}" type="sibTrans" cxnId="{879383E6-7178-4F3A-9B82-F0BBFAE0B210}">
      <dgm:prSet/>
      <dgm:spPr/>
      <dgm:t>
        <a:bodyPr/>
        <a:lstStyle/>
        <a:p>
          <a:endParaRPr lang="en-GB" sz="1600"/>
        </a:p>
      </dgm:t>
    </dgm:pt>
    <dgm:pt modelId="{C920CF49-F1A6-4DA1-9928-F7C4F9D2970D}">
      <dgm:prSet custT="1"/>
      <dgm:spPr>
        <a:solidFill>
          <a:srgbClr val="00B0F0"/>
        </a:solidFill>
      </dgm:spPr>
      <dgm: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Finance Officer</a:t>
          </a:r>
        </a:p>
      </dgm:t>
    </dgm:pt>
    <dgm:pt modelId="{3032C65E-658C-4669-A38F-E0C949FA7896}" type="parTrans" cxnId="{437A85CE-F8BA-43A9-B8AE-EBADB3B0CE44}">
      <dgm:prSet>
        <dgm:style>
          <a:lnRef idx="1">
            <a:schemeClr val="accent1"/>
          </a:lnRef>
          <a:fillRef idx="0">
            <a:schemeClr val="accent1"/>
          </a:fillRef>
          <a:effectRef idx="0">
            <a:schemeClr val="accent1"/>
          </a:effectRef>
          <a:fontRef idx="minor">
            <a:schemeClr val="tx1"/>
          </a:fontRef>
        </dgm:style>
      </dgm:prSet>
      <dgm:spPr/>
      <dgm:t>
        <a:bodyPr/>
        <a:lstStyle/>
        <a:p>
          <a:endParaRPr lang="en-GB" sz="1600"/>
        </a:p>
      </dgm:t>
    </dgm:pt>
    <dgm:pt modelId="{FD71FDCC-A6C2-46A6-9060-E33DA3350C38}" type="sibTrans" cxnId="{437A85CE-F8BA-43A9-B8AE-EBADB3B0CE44}">
      <dgm:prSet/>
      <dgm:spPr/>
      <dgm:t>
        <a:bodyPr/>
        <a:lstStyle/>
        <a:p>
          <a:endParaRPr lang="en-GB" sz="1600"/>
        </a:p>
      </dgm:t>
    </dgm:pt>
    <dgm:pt modelId="{65D327A1-EBCA-4C15-874C-90DA24A130CB}">
      <dgm:prSet custT="1"/>
      <dgm:spPr>
        <a:solidFill>
          <a:srgbClr val="F4A81D"/>
        </a:solidFill>
      </dgm:spPr>
      <dgm: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Legacy Officer</a:t>
          </a:r>
          <a:br>
            <a:rPr lang="en-GB" sz="1600" b="1" kern="1200" dirty="0">
              <a:solidFill>
                <a:sysClr val="window" lastClr="FFFFFF"/>
              </a:solidFill>
              <a:latin typeface="Calibri" panose="020F0502020204030204"/>
              <a:ea typeface="+mn-ea"/>
              <a:cs typeface="+mn-cs"/>
            </a:rPr>
          </a:br>
          <a:r>
            <a:rPr lang="en-GB" sz="1600" b="1" kern="1200" dirty="0">
              <a:solidFill>
                <a:sysClr val="window" lastClr="FFFFFF"/>
              </a:solidFill>
              <a:latin typeface="Calibri" panose="020F0502020204030204"/>
              <a:ea typeface="+mn-ea"/>
              <a:cs typeface="+mn-cs"/>
            </a:rPr>
            <a:t>(0.4)</a:t>
          </a:r>
        </a:p>
      </dgm:t>
    </dgm:pt>
    <dgm:pt modelId="{E9C83D47-EDF5-48F5-86DF-0DB263592080}" type="parTrans" cxnId="{698AE707-DAB4-4809-975A-01DB9740E154}">
      <dgm:prSet/>
      <dgm:spPr/>
      <dgm:t>
        <a:bodyPr/>
        <a:lstStyle/>
        <a:p>
          <a:endParaRPr lang="en-GB" sz="1600"/>
        </a:p>
      </dgm:t>
    </dgm:pt>
    <dgm:pt modelId="{EBD5CE76-ACDB-409C-A808-2EE9A77587A7}" type="sibTrans" cxnId="{698AE707-DAB4-4809-975A-01DB9740E154}">
      <dgm:prSet/>
      <dgm:spPr/>
      <dgm:t>
        <a:bodyPr/>
        <a:lstStyle/>
        <a:p>
          <a:endParaRPr lang="en-GB" sz="1600"/>
        </a:p>
      </dgm:t>
    </dgm:pt>
    <dgm:pt modelId="{7B8E6069-B541-4C5C-A90F-4678184E239E}" type="pres">
      <dgm:prSet presAssocID="{447006A7-8547-4692-9DB8-FF6B2EE506D1}" presName="mainComposite" presStyleCnt="0">
        <dgm:presLayoutVars>
          <dgm:chPref val="1"/>
          <dgm:dir/>
          <dgm:animOne val="branch"/>
          <dgm:animLvl val="lvl"/>
          <dgm:resizeHandles val="exact"/>
        </dgm:presLayoutVars>
      </dgm:prSet>
      <dgm:spPr/>
    </dgm:pt>
    <dgm:pt modelId="{C9A15F02-E251-4144-849C-194CBF560FAE}" type="pres">
      <dgm:prSet presAssocID="{447006A7-8547-4692-9DB8-FF6B2EE506D1}" presName="hierFlow" presStyleCnt="0"/>
      <dgm:spPr/>
    </dgm:pt>
    <dgm:pt modelId="{BD7EE48D-A0BF-49D4-9D53-265B62241D71}" type="pres">
      <dgm:prSet presAssocID="{447006A7-8547-4692-9DB8-FF6B2EE506D1}" presName="hierChild1" presStyleCnt="0">
        <dgm:presLayoutVars>
          <dgm:chPref val="1"/>
          <dgm:animOne val="branch"/>
          <dgm:animLvl val="lvl"/>
        </dgm:presLayoutVars>
      </dgm:prSet>
      <dgm:spPr/>
    </dgm:pt>
    <dgm:pt modelId="{B93E6103-C396-4D5D-85D5-7D5B0441BCF5}" type="pres">
      <dgm:prSet presAssocID="{C12E9384-DA15-4F98-9E69-072CDC277F54}" presName="Name14" presStyleCnt="0"/>
      <dgm:spPr/>
    </dgm:pt>
    <dgm:pt modelId="{ECBFCEF0-0E58-4B9F-85BD-678D1ECAEBAC}" type="pres">
      <dgm:prSet presAssocID="{C12E9384-DA15-4F98-9E69-072CDC277F54}" presName="level1Shape" presStyleLbl="node0" presStyleIdx="0" presStyleCnt="1">
        <dgm:presLayoutVars>
          <dgm:chPref val="3"/>
        </dgm:presLayoutVars>
      </dgm:prSet>
      <dgm:spPr/>
    </dgm:pt>
    <dgm:pt modelId="{0BADCDDF-4FB1-43C9-8ABE-74E688AA463D}" type="pres">
      <dgm:prSet presAssocID="{C12E9384-DA15-4F98-9E69-072CDC277F54}" presName="hierChild2" presStyleCnt="0"/>
      <dgm:spPr/>
    </dgm:pt>
    <dgm:pt modelId="{7E3338CF-0F84-4BF3-9A7D-34561A77C64A}" type="pres">
      <dgm:prSet presAssocID="{3F7ABD5A-6EB0-471C-88C6-EBC68943F1C6}" presName="Name19" presStyleLbl="parChTrans1D2" presStyleIdx="0" presStyleCnt="1"/>
      <dgm:spPr/>
    </dgm:pt>
    <dgm:pt modelId="{BBF19A25-E6A7-49BD-8CA6-75ED94EA38B9}" type="pres">
      <dgm:prSet presAssocID="{C7542518-AD36-47A9-8F13-92B595F325BB}" presName="Name21" presStyleCnt="0"/>
      <dgm:spPr/>
    </dgm:pt>
    <dgm:pt modelId="{63963FBE-4609-4630-B854-5C691C6C7B88}" type="pres">
      <dgm:prSet presAssocID="{C7542518-AD36-47A9-8F13-92B595F325BB}" presName="level2Shape" presStyleLbl="node2" presStyleIdx="0" presStyleCnt="1"/>
      <dgm:spPr/>
    </dgm:pt>
    <dgm:pt modelId="{025170CC-F7BD-462D-9E2A-059465FE69AB}" type="pres">
      <dgm:prSet presAssocID="{C7542518-AD36-47A9-8F13-92B595F325BB}" presName="hierChild3" presStyleCnt="0"/>
      <dgm:spPr/>
    </dgm:pt>
    <dgm:pt modelId="{EC9AB8AE-4F47-4741-80AC-281827430E1F}" type="pres">
      <dgm:prSet presAssocID="{1D09FFFF-CAC4-4512-BD7C-DA6D9637CF54}" presName="Name19" presStyleLbl="parChTrans1D3" presStyleIdx="0" presStyleCnt="1"/>
      <dgm:spPr/>
    </dgm:pt>
    <dgm:pt modelId="{B7E9E104-5B8F-47F2-A391-3187E0DED016}" type="pres">
      <dgm:prSet presAssocID="{865A9AB8-D10E-4B19-9AAB-BBB135147060}" presName="Name21" presStyleCnt="0"/>
      <dgm:spPr/>
    </dgm:pt>
    <dgm:pt modelId="{6EAA7B0E-DAB6-4E94-8761-C7B420E8057B}" type="pres">
      <dgm:prSet presAssocID="{865A9AB8-D10E-4B19-9AAB-BBB135147060}" presName="level2Shape" presStyleLbl="node3" presStyleIdx="0" presStyleCnt="1"/>
      <dgm:spPr/>
    </dgm:pt>
    <dgm:pt modelId="{621211BE-B6B5-4734-B384-0CD223DE1C8C}" type="pres">
      <dgm:prSet presAssocID="{865A9AB8-D10E-4B19-9AAB-BBB135147060}" presName="hierChild3" presStyleCnt="0"/>
      <dgm:spPr/>
    </dgm:pt>
    <dgm:pt modelId="{1411AA9D-2E22-494A-B7AC-B7FE92EEC6A1}" type="pres">
      <dgm:prSet presAssocID="{49E6D57D-D930-46CD-B51E-5FAA4EFBD119}" presName="Name19" presStyleLbl="parChTrans1D4" presStyleIdx="0" presStyleCnt="5"/>
      <dgm:spPr/>
    </dgm:pt>
    <dgm:pt modelId="{3E7B6602-7A92-4E1C-8CCC-05E1523D8F22}" type="pres">
      <dgm:prSet presAssocID="{A64A83BA-A5E7-4915-895F-99233344E2DE}" presName="Name21" presStyleCnt="0"/>
      <dgm:spPr/>
    </dgm:pt>
    <dgm:pt modelId="{0EE2B79D-D0D0-4541-859B-A24A876FE80F}" type="pres">
      <dgm:prSet presAssocID="{A64A83BA-A5E7-4915-895F-99233344E2DE}" presName="level2Shape" presStyleLbl="node4" presStyleIdx="0" presStyleCnt="5"/>
      <dgm:spPr/>
    </dgm:pt>
    <dgm:pt modelId="{BDB0715C-FFCF-4303-ADC5-F509842CD4B6}" type="pres">
      <dgm:prSet presAssocID="{A64A83BA-A5E7-4915-895F-99233344E2DE}" presName="hierChild3" presStyleCnt="0"/>
      <dgm:spPr/>
    </dgm:pt>
    <dgm:pt modelId="{3B6FBC17-D422-4629-AAE1-F770C1922828}" type="pres">
      <dgm:prSet presAssocID="{E9C83D47-EDF5-48F5-86DF-0DB263592080}" presName="Name19" presStyleLbl="parChTrans1D4" presStyleIdx="1" presStyleCnt="5"/>
      <dgm:spPr/>
    </dgm:pt>
    <dgm:pt modelId="{F92152CA-222F-46F2-B475-F801AE0FD32B}" type="pres">
      <dgm:prSet presAssocID="{65D327A1-EBCA-4C15-874C-90DA24A130CB}" presName="Name21" presStyleCnt="0"/>
      <dgm:spPr/>
    </dgm:pt>
    <dgm:pt modelId="{EAF7CEB9-1FE2-429B-90F7-309E9C477C96}" type="pres">
      <dgm:prSet presAssocID="{65D327A1-EBCA-4C15-874C-90DA24A130CB}" presName="level2Shape" presStyleLbl="node4" presStyleIdx="1" presStyleCnt="5"/>
      <dgm:spPr/>
    </dgm:pt>
    <dgm:pt modelId="{E10CA8ED-714B-4FF8-BFA5-37AF80DFB09F}" type="pres">
      <dgm:prSet presAssocID="{65D327A1-EBCA-4C15-874C-90DA24A130CB}" presName="hierChild3" presStyleCnt="0"/>
      <dgm:spPr/>
    </dgm:pt>
    <dgm:pt modelId="{A1FDC6C7-13AB-4670-85EA-CDD16986DEAB}" type="pres">
      <dgm:prSet presAssocID="{EAB8F03C-D959-49B1-9D63-08CAD66F024A}" presName="Name19" presStyleLbl="parChTrans1D4" presStyleIdx="2" presStyleCnt="5"/>
      <dgm:spPr/>
    </dgm:pt>
    <dgm:pt modelId="{0862769F-B22E-4F54-9743-6592F81BD2F6}" type="pres">
      <dgm:prSet presAssocID="{582ACFFF-D5D8-4D00-A9F3-268D1FD860FA}" presName="Name21" presStyleCnt="0"/>
      <dgm:spPr/>
    </dgm:pt>
    <dgm:pt modelId="{DD503DEA-9994-4E4A-AE81-48B0A9A95844}" type="pres">
      <dgm:prSet presAssocID="{582ACFFF-D5D8-4D00-A9F3-268D1FD860FA}" presName="level2Shape" presStyleLbl="node4" presStyleIdx="2" presStyleCnt="5"/>
      <dgm:spPr/>
    </dgm:pt>
    <dgm:pt modelId="{F1D92B15-999A-4457-A778-A44467D04E1E}" type="pres">
      <dgm:prSet presAssocID="{582ACFFF-D5D8-4D00-A9F3-268D1FD860FA}" presName="hierChild3" presStyleCnt="0"/>
      <dgm:spPr/>
    </dgm:pt>
    <dgm:pt modelId="{62DF8B61-98D9-4E96-98CA-9E8B3A680D01}" type="pres">
      <dgm:prSet presAssocID="{A0DEF750-3CE4-46A5-A143-41B690364068}" presName="Name19" presStyleLbl="parChTrans1D4" presStyleIdx="3" presStyleCnt="5"/>
      <dgm:spPr/>
    </dgm:pt>
    <dgm:pt modelId="{0E1E8FBD-038D-44DF-A73A-4CF10086C656}" type="pres">
      <dgm:prSet presAssocID="{0169CDA3-453C-4D71-945C-82C952A2F437}" presName="Name21" presStyleCnt="0"/>
      <dgm:spPr/>
    </dgm:pt>
    <dgm:pt modelId="{971E0F2D-15BA-427B-8C15-239027A8ED3B}" type="pres">
      <dgm:prSet presAssocID="{0169CDA3-453C-4D71-945C-82C952A2F437}" presName="level2Shape" presStyleLbl="node4" presStyleIdx="3" presStyleCnt="5"/>
      <dgm:spPr/>
    </dgm:pt>
    <dgm:pt modelId="{CDD0DF66-623B-4BFA-805E-A2B0B21A0FFC}" type="pres">
      <dgm:prSet presAssocID="{0169CDA3-453C-4D71-945C-82C952A2F437}" presName="hierChild3" presStyleCnt="0"/>
      <dgm:spPr/>
    </dgm:pt>
    <dgm:pt modelId="{C8CE0063-5D3F-41CE-8CF4-193936F6D092}" type="pres">
      <dgm:prSet presAssocID="{3032C65E-658C-4669-A38F-E0C949FA7896}" presName="Name19" presStyleLbl="parChTrans1D4" presStyleIdx="4" presStyleCnt="5"/>
      <dgm:spPr/>
    </dgm:pt>
    <dgm:pt modelId="{AC71E4EB-D9A9-4E7A-A05E-7FFF007A00F0}" type="pres">
      <dgm:prSet presAssocID="{C920CF49-F1A6-4DA1-9928-F7C4F9D2970D}" presName="Name21" presStyleCnt="0"/>
      <dgm:spPr/>
    </dgm:pt>
    <dgm:pt modelId="{FB8AD88C-7EA9-499C-B26F-BB1737C62E70}" type="pres">
      <dgm:prSet presAssocID="{C920CF49-F1A6-4DA1-9928-F7C4F9D2970D}" presName="level2Shape" presStyleLbl="node4" presStyleIdx="4" presStyleCnt="5"/>
      <dgm:spPr/>
    </dgm:pt>
    <dgm:pt modelId="{2A57215A-701F-4E57-B966-5E4C8B678602}" type="pres">
      <dgm:prSet presAssocID="{C920CF49-F1A6-4DA1-9928-F7C4F9D2970D}" presName="hierChild3" presStyleCnt="0"/>
      <dgm:spPr/>
    </dgm:pt>
    <dgm:pt modelId="{F92A5BDD-8BD7-49BB-B80D-033279398E4A}" type="pres">
      <dgm:prSet presAssocID="{447006A7-8547-4692-9DB8-FF6B2EE506D1}" presName="bgShapesFlow" presStyleCnt="0"/>
      <dgm:spPr/>
    </dgm:pt>
  </dgm:ptLst>
  <dgm:cxnLst>
    <dgm:cxn modelId="{9BE3CB07-320B-4E8B-8C17-AD2672647E18}" type="presOf" srcId="{3032C65E-658C-4669-A38F-E0C949FA7896}" destId="{C8CE0063-5D3F-41CE-8CF4-193936F6D092}" srcOrd="0" destOrd="0" presId="urn:microsoft.com/office/officeart/2005/8/layout/hierarchy6"/>
    <dgm:cxn modelId="{698AE707-DAB4-4809-975A-01DB9740E154}" srcId="{A64A83BA-A5E7-4915-895F-99233344E2DE}" destId="{65D327A1-EBCA-4C15-874C-90DA24A130CB}" srcOrd="0" destOrd="0" parTransId="{E9C83D47-EDF5-48F5-86DF-0DB263592080}" sibTransId="{EBD5CE76-ACDB-409C-A808-2EE9A77587A7}"/>
    <dgm:cxn modelId="{12064011-0E81-44F3-9115-444CFD427795}" type="presOf" srcId="{EAB8F03C-D959-49B1-9D63-08CAD66F024A}" destId="{A1FDC6C7-13AB-4670-85EA-CDD16986DEAB}" srcOrd="0" destOrd="0" presId="urn:microsoft.com/office/officeart/2005/8/layout/hierarchy6"/>
    <dgm:cxn modelId="{FF725923-A458-48D3-9521-FE97297AAE76}" srcId="{865A9AB8-D10E-4B19-9AAB-BBB135147060}" destId="{A64A83BA-A5E7-4915-895F-99233344E2DE}" srcOrd="0" destOrd="0" parTransId="{49E6D57D-D930-46CD-B51E-5FAA4EFBD119}" sibTransId="{8448D280-88C1-49A8-AD6F-CA0F71E31347}"/>
    <dgm:cxn modelId="{4722D728-D0C3-4088-AEEC-FD046929D1F3}" srcId="{C7542518-AD36-47A9-8F13-92B595F325BB}" destId="{865A9AB8-D10E-4B19-9AAB-BBB135147060}" srcOrd="0" destOrd="0" parTransId="{1D09FFFF-CAC4-4512-BD7C-DA6D9637CF54}" sibTransId="{8C8FF5C7-5170-4026-87AE-F4FC63E5D49E}"/>
    <dgm:cxn modelId="{CA385639-2B17-41C7-B136-AF964630D450}" type="presOf" srcId="{447006A7-8547-4692-9DB8-FF6B2EE506D1}" destId="{7B8E6069-B541-4C5C-A90F-4678184E239E}" srcOrd="0" destOrd="0" presId="urn:microsoft.com/office/officeart/2005/8/layout/hierarchy6"/>
    <dgm:cxn modelId="{40B9EB6A-8005-4644-8E6E-53FE1A6B3172}" type="presOf" srcId="{A0DEF750-3CE4-46A5-A143-41B690364068}" destId="{62DF8B61-98D9-4E96-98CA-9E8B3A680D01}" srcOrd="0" destOrd="0" presId="urn:microsoft.com/office/officeart/2005/8/layout/hierarchy6"/>
    <dgm:cxn modelId="{88C04E6B-29B9-406E-92AC-AF88FF2A2B36}" type="presOf" srcId="{3F7ABD5A-6EB0-471C-88C6-EBC68943F1C6}" destId="{7E3338CF-0F84-4BF3-9A7D-34561A77C64A}" srcOrd="0" destOrd="0" presId="urn:microsoft.com/office/officeart/2005/8/layout/hierarchy6"/>
    <dgm:cxn modelId="{5F734C52-F5A4-4B50-852D-86B9EAE67A7C}" type="presOf" srcId="{865A9AB8-D10E-4B19-9AAB-BBB135147060}" destId="{6EAA7B0E-DAB6-4E94-8761-C7B420E8057B}" srcOrd="0" destOrd="0" presId="urn:microsoft.com/office/officeart/2005/8/layout/hierarchy6"/>
    <dgm:cxn modelId="{E929D174-FD91-44D0-AB6F-A47AE15DA032}" srcId="{447006A7-8547-4692-9DB8-FF6B2EE506D1}" destId="{C12E9384-DA15-4F98-9E69-072CDC277F54}" srcOrd="0" destOrd="0" parTransId="{6B634A61-FF4F-4AEA-B9E8-82B2058BAB99}" sibTransId="{7471BB6E-8E7F-4803-9EB7-698CCF95EE94}"/>
    <dgm:cxn modelId="{855C5A99-6A77-4551-9C18-3F5AF6B09522}" type="presOf" srcId="{A64A83BA-A5E7-4915-895F-99233344E2DE}" destId="{0EE2B79D-D0D0-4541-859B-A24A876FE80F}" srcOrd="0" destOrd="0" presId="urn:microsoft.com/office/officeart/2005/8/layout/hierarchy6"/>
    <dgm:cxn modelId="{D14F7AB2-96E0-4D2D-9852-D3C2EEFF15B8}" srcId="{C12E9384-DA15-4F98-9E69-072CDC277F54}" destId="{C7542518-AD36-47A9-8F13-92B595F325BB}" srcOrd="0" destOrd="0" parTransId="{3F7ABD5A-6EB0-471C-88C6-EBC68943F1C6}" sibTransId="{D63ECC14-4A10-4B2D-949F-54EB4CB9D872}"/>
    <dgm:cxn modelId="{69C375B3-3905-4D90-8EF1-660B8A776311}" type="presOf" srcId="{C12E9384-DA15-4F98-9E69-072CDC277F54}" destId="{ECBFCEF0-0E58-4B9F-85BD-678D1ECAEBAC}" srcOrd="0" destOrd="0" presId="urn:microsoft.com/office/officeart/2005/8/layout/hierarchy6"/>
    <dgm:cxn modelId="{5025D1BC-824D-4517-9D2D-9E8B5C28E787}" type="presOf" srcId="{E9C83D47-EDF5-48F5-86DF-0DB263592080}" destId="{3B6FBC17-D422-4629-AAE1-F770C1922828}" srcOrd="0" destOrd="0" presId="urn:microsoft.com/office/officeart/2005/8/layout/hierarchy6"/>
    <dgm:cxn modelId="{A094D2BF-CF5C-46A6-99D4-7901132CBC4F}" type="presOf" srcId="{C7542518-AD36-47A9-8F13-92B595F325BB}" destId="{63963FBE-4609-4630-B854-5C691C6C7B88}" srcOrd="0" destOrd="0" presId="urn:microsoft.com/office/officeart/2005/8/layout/hierarchy6"/>
    <dgm:cxn modelId="{552FF4C0-E2C2-4A9E-A712-59979883D954}" type="presOf" srcId="{0169CDA3-453C-4D71-945C-82C952A2F437}" destId="{971E0F2D-15BA-427B-8C15-239027A8ED3B}" srcOrd="0" destOrd="0" presId="urn:microsoft.com/office/officeart/2005/8/layout/hierarchy6"/>
    <dgm:cxn modelId="{01A501C8-CCB2-4265-87BA-923657A5044B}" type="presOf" srcId="{65D327A1-EBCA-4C15-874C-90DA24A130CB}" destId="{EAF7CEB9-1FE2-429B-90F7-309E9C477C96}" srcOrd="0" destOrd="0" presId="urn:microsoft.com/office/officeart/2005/8/layout/hierarchy6"/>
    <dgm:cxn modelId="{437A85CE-F8BA-43A9-B8AE-EBADB3B0CE44}" srcId="{865A9AB8-D10E-4B19-9AAB-BBB135147060}" destId="{C920CF49-F1A6-4DA1-9928-F7C4F9D2970D}" srcOrd="3" destOrd="0" parTransId="{3032C65E-658C-4669-A38F-E0C949FA7896}" sibTransId="{FD71FDCC-A6C2-46A6-9060-E33DA3350C38}"/>
    <dgm:cxn modelId="{E08413D4-8EDF-4F48-93CC-E5B2781ED348}" srcId="{865A9AB8-D10E-4B19-9AAB-BBB135147060}" destId="{582ACFFF-D5D8-4D00-A9F3-268D1FD860FA}" srcOrd="1" destOrd="0" parTransId="{EAB8F03C-D959-49B1-9D63-08CAD66F024A}" sibTransId="{95A68FE2-59E8-4E56-85D1-ABB4AE4467FE}"/>
    <dgm:cxn modelId="{172D72DC-0529-4B17-BE23-4B28411713CC}" type="presOf" srcId="{49E6D57D-D930-46CD-B51E-5FAA4EFBD119}" destId="{1411AA9D-2E22-494A-B7AC-B7FE92EEC6A1}" srcOrd="0" destOrd="0" presId="urn:microsoft.com/office/officeart/2005/8/layout/hierarchy6"/>
    <dgm:cxn modelId="{907905E2-AE6C-4BB4-9508-EB282B596973}" type="presOf" srcId="{C920CF49-F1A6-4DA1-9928-F7C4F9D2970D}" destId="{FB8AD88C-7EA9-499C-B26F-BB1737C62E70}" srcOrd="0" destOrd="0" presId="urn:microsoft.com/office/officeart/2005/8/layout/hierarchy6"/>
    <dgm:cxn modelId="{D276B2E5-B0E9-4DAB-8AE7-D90E13F18634}" type="presOf" srcId="{582ACFFF-D5D8-4D00-A9F3-268D1FD860FA}" destId="{DD503DEA-9994-4E4A-AE81-48B0A9A95844}" srcOrd="0" destOrd="0" presId="urn:microsoft.com/office/officeart/2005/8/layout/hierarchy6"/>
    <dgm:cxn modelId="{879383E6-7178-4F3A-9B82-F0BBFAE0B210}" srcId="{865A9AB8-D10E-4B19-9AAB-BBB135147060}" destId="{0169CDA3-453C-4D71-945C-82C952A2F437}" srcOrd="2" destOrd="0" parTransId="{A0DEF750-3CE4-46A5-A143-41B690364068}" sibTransId="{8B6C474B-1F11-47BD-A275-2E961EEC5793}"/>
    <dgm:cxn modelId="{AD5787EC-2F57-442A-B7A2-69C9E6BC9E02}" type="presOf" srcId="{1D09FFFF-CAC4-4512-BD7C-DA6D9637CF54}" destId="{EC9AB8AE-4F47-4741-80AC-281827430E1F}" srcOrd="0" destOrd="0" presId="urn:microsoft.com/office/officeart/2005/8/layout/hierarchy6"/>
    <dgm:cxn modelId="{5B4387D3-F3F7-4FE9-890D-6D84F6C7D55D}" type="presParOf" srcId="{7B8E6069-B541-4C5C-A90F-4678184E239E}" destId="{C9A15F02-E251-4144-849C-194CBF560FAE}" srcOrd="0" destOrd="0" presId="urn:microsoft.com/office/officeart/2005/8/layout/hierarchy6"/>
    <dgm:cxn modelId="{27691247-7699-4F6F-BF72-8920380E538B}" type="presParOf" srcId="{C9A15F02-E251-4144-849C-194CBF560FAE}" destId="{BD7EE48D-A0BF-49D4-9D53-265B62241D71}" srcOrd="0" destOrd="0" presId="urn:microsoft.com/office/officeart/2005/8/layout/hierarchy6"/>
    <dgm:cxn modelId="{29E6FB11-B154-4A8B-929E-21594C9DF5EE}" type="presParOf" srcId="{BD7EE48D-A0BF-49D4-9D53-265B62241D71}" destId="{B93E6103-C396-4D5D-85D5-7D5B0441BCF5}" srcOrd="0" destOrd="0" presId="urn:microsoft.com/office/officeart/2005/8/layout/hierarchy6"/>
    <dgm:cxn modelId="{963D58AF-3234-423E-BCDB-D73017A06FBB}" type="presParOf" srcId="{B93E6103-C396-4D5D-85D5-7D5B0441BCF5}" destId="{ECBFCEF0-0E58-4B9F-85BD-678D1ECAEBAC}" srcOrd="0" destOrd="0" presId="urn:microsoft.com/office/officeart/2005/8/layout/hierarchy6"/>
    <dgm:cxn modelId="{FFBB1058-4040-4B84-894A-1F720110B778}" type="presParOf" srcId="{B93E6103-C396-4D5D-85D5-7D5B0441BCF5}" destId="{0BADCDDF-4FB1-43C9-8ABE-74E688AA463D}" srcOrd="1" destOrd="0" presId="urn:microsoft.com/office/officeart/2005/8/layout/hierarchy6"/>
    <dgm:cxn modelId="{3009C479-B096-40E0-9B8E-13B8B78AE5D3}" type="presParOf" srcId="{0BADCDDF-4FB1-43C9-8ABE-74E688AA463D}" destId="{7E3338CF-0F84-4BF3-9A7D-34561A77C64A}" srcOrd="0" destOrd="0" presId="urn:microsoft.com/office/officeart/2005/8/layout/hierarchy6"/>
    <dgm:cxn modelId="{C294B215-00AD-4754-A5B4-64ADC98D5020}" type="presParOf" srcId="{0BADCDDF-4FB1-43C9-8ABE-74E688AA463D}" destId="{BBF19A25-E6A7-49BD-8CA6-75ED94EA38B9}" srcOrd="1" destOrd="0" presId="urn:microsoft.com/office/officeart/2005/8/layout/hierarchy6"/>
    <dgm:cxn modelId="{A21096D1-8A5E-46AA-838B-0C05B9CC6736}" type="presParOf" srcId="{BBF19A25-E6A7-49BD-8CA6-75ED94EA38B9}" destId="{63963FBE-4609-4630-B854-5C691C6C7B88}" srcOrd="0" destOrd="0" presId="urn:microsoft.com/office/officeart/2005/8/layout/hierarchy6"/>
    <dgm:cxn modelId="{4D671AC5-F6AD-477F-857E-6FF10BF74941}" type="presParOf" srcId="{BBF19A25-E6A7-49BD-8CA6-75ED94EA38B9}" destId="{025170CC-F7BD-462D-9E2A-059465FE69AB}" srcOrd="1" destOrd="0" presId="urn:microsoft.com/office/officeart/2005/8/layout/hierarchy6"/>
    <dgm:cxn modelId="{7EA19C6C-6427-4606-A8F7-A74BDC3EFB1D}" type="presParOf" srcId="{025170CC-F7BD-462D-9E2A-059465FE69AB}" destId="{EC9AB8AE-4F47-4741-80AC-281827430E1F}" srcOrd="0" destOrd="0" presId="urn:microsoft.com/office/officeart/2005/8/layout/hierarchy6"/>
    <dgm:cxn modelId="{2F419255-6C74-44BD-AF23-23F38ED56872}" type="presParOf" srcId="{025170CC-F7BD-462D-9E2A-059465FE69AB}" destId="{B7E9E104-5B8F-47F2-A391-3187E0DED016}" srcOrd="1" destOrd="0" presId="urn:microsoft.com/office/officeart/2005/8/layout/hierarchy6"/>
    <dgm:cxn modelId="{5E3B7D63-EF0E-48B7-8C62-877B73DC7160}" type="presParOf" srcId="{B7E9E104-5B8F-47F2-A391-3187E0DED016}" destId="{6EAA7B0E-DAB6-4E94-8761-C7B420E8057B}" srcOrd="0" destOrd="0" presId="urn:microsoft.com/office/officeart/2005/8/layout/hierarchy6"/>
    <dgm:cxn modelId="{2C8A69A2-1464-48DF-B34E-AC2D2FC84D4C}" type="presParOf" srcId="{B7E9E104-5B8F-47F2-A391-3187E0DED016}" destId="{621211BE-B6B5-4734-B384-0CD223DE1C8C}" srcOrd="1" destOrd="0" presId="urn:microsoft.com/office/officeart/2005/8/layout/hierarchy6"/>
    <dgm:cxn modelId="{490C6F75-AD11-4F0E-8849-FEE6EC5B19A3}" type="presParOf" srcId="{621211BE-B6B5-4734-B384-0CD223DE1C8C}" destId="{1411AA9D-2E22-494A-B7AC-B7FE92EEC6A1}" srcOrd="0" destOrd="0" presId="urn:microsoft.com/office/officeart/2005/8/layout/hierarchy6"/>
    <dgm:cxn modelId="{40072165-20C5-46FE-A379-1DC5050C6DED}" type="presParOf" srcId="{621211BE-B6B5-4734-B384-0CD223DE1C8C}" destId="{3E7B6602-7A92-4E1C-8CCC-05E1523D8F22}" srcOrd="1" destOrd="0" presId="urn:microsoft.com/office/officeart/2005/8/layout/hierarchy6"/>
    <dgm:cxn modelId="{B25A31B4-E2FB-454B-A745-84FB4ACFE2A5}" type="presParOf" srcId="{3E7B6602-7A92-4E1C-8CCC-05E1523D8F22}" destId="{0EE2B79D-D0D0-4541-859B-A24A876FE80F}" srcOrd="0" destOrd="0" presId="urn:microsoft.com/office/officeart/2005/8/layout/hierarchy6"/>
    <dgm:cxn modelId="{6B2AD1A2-7CEB-41FF-AA06-68E5F34EA5D0}" type="presParOf" srcId="{3E7B6602-7A92-4E1C-8CCC-05E1523D8F22}" destId="{BDB0715C-FFCF-4303-ADC5-F509842CD4B6}" srcOrd="1" destOrd="0" presId="urn:microsoft.com/office/officeart/2005/8/layout/hierarchy6"/>
    <dgm:cxn modelId="{1869A8C6-7F46-4209-BE33-3D57B6ED1B0E}" type="presParOf" srcId="{BDB0715C-FFCF-4303-ADC5-F509842CD4B6}" destId="{3B6FBC17-D422-4629-AAE1-F770C1922828}" srcOrd="0" destOrd="0" presId="urn:microsoft.com/office/officeart/2005/8/layout/hierarchy6"/>
    <dgm:cxn modelId="{C41C933F-7D87-4D96-9369-CB0B0E2BED23}" type="presParOf" srcId="{BDB0715C-FFCF-4303-ADC5-F509842CD4B6}" destId="{F92152CA-222F-46F2-B475-F801AE0FD32B}" srcOrd="1" destOrd="0" presId="urn:microsoft.com/office/officeart/2005/8/layout/hierarchy6"/>
    <dgm:cxn modelId="{47843560-3F72-48AD-84F8-E6B6817C343E}" type="presParOf" srcId="{F92152CA-222F-46F2-B475-F801AE0FD32B}" destId="{EAF7CEB9-1FE2-429B-90F7-309E9C477C96}" srcOrd="0" destOrd="0" presId="urn:microsoft.com/office/officeart/2005/8/layout/hierarchy6"/>
    <dgm:cxn modelId="{AEF1841B-9DA8-44E0-8090-7BD369280192}" type="presParOf" srcId="{F92152CA-222F-46F2-B475-F801AE0FD32B}" destId="{E10CA8ED-714B-4FF8-BFA5-37AF80DFB09F}" srcOrd="1" destOrd="0" presId="urn:microsoft.com/office/officeart/2005/8/layout/hierarchy6"/>
    <dgm:cxn modelId="{8DCCE88F-5015-4501-8F0B-606AAA102FBC}" type="presParOf" srcId="{621211BE-B6B5-4734-B384-0CD223DE1C8C}" destId="{A1FDC6C7-13AB-4670-85EA-CDD16986DEAB}" srcOrd="2" destOrd="0" presId="urn:microsoft.com/office/officeart/2005/8/layout/hierarchy6"/>
    <dgm:cxn modelId="{CBC645C1-6427-446E-AFFD-0A1C4883DD80}" type="presParOf" srcId="{621211BE-B6B5-4734-B384-0CD223DE1C8C}" destId="{0862769F-B22E-4F54-9743-6592F81BD2F6}" srcOrd="3" destOrd="0" presId="urn:microsoft.com/office/officeart/2005/8/layout/hierarchy6"/>
    <dgm:cxn modelId="{F3AAAF06-199F-48B6-9E65-B3158C681025}" type="presParOf" srcId="{0862769F-B22E-4F54-9743-6592F81BD2F6}" destId="{DD503DEA-9994-4E4A-AE81-48B0A9A95844}" srcOrd="0" destOrd="0" presId="urn:microsoft.com/office/officeart/2005/8/layout/hierarchy6"/>
    <dgm:cxn modelId="{5F68E21A-1C4A-49D8-BF72-ED0F1BE6E757}" type="presParOf" srcId="{0862769F-B22E-4F54-9743-6592F81BD2F6}" destId="{F1D92B15-999A-4457-A778-A44467D04E1E}" srcOrd="1" destOrd="0" presId="urn:microsoft.com/office/officeart/2005/8/layout/hierarchy6"/>
    <dgm:cxn modelId="{AE638450-EED8-4A75-A55E-6AA8D772860B}" type="presParOf" srcId="{621211BE-B6B5-4734-B384-0CD223DE1C8C}" destId="{62DF8B61-98D9-4E96-98CA-9E8B3A680D01}" srcOrd="4" destOrd="0" presId="urn:microsoft.com/office/officeart/2005/8/layout/hierarchy6"/>
    <dgm:cxn modelId="{716845EB-161B-48F5-A5DA-B87114BB77E3}" type="presParOf" srcId="{621211BE-B6B5-4734-B384-0CD223DE1C8C}" destId="{0E1E8FBD-038D-44DF-A73A-4CF10086C656}" srcOrd="5" destOrd="0" presId="urn:microsoft.com/office/officeart/2005/8/layout/hierarchy6"/>
    <dgm:cxn modelId="{CF8C337A-5F6E-446B-93A2-24980829B5E5}" type="presParOf" srcId="{0E1E8FBD-038D-44DF-A73A-4CF10086C656}" destId="{971E0F2D-15BA-427B-8C15-239027A8ED3B}" srcOrd="0" destOrd="0" presId="urn:microsoft.com/office/officeart/2005/8/layout/hierarchy6"/>
    <dgm:cxn modelId="{225D9F97-122D-4C99-AC5D-A8C93881BB7A}" type="presParOf" srcId="{0E1E8FBD-038D-44DF-A73A-4CF10086C656}" destId="{CDD0DF66-623B-4BFA-805E-A2B0B21A0FFC}" srcOrd="1" destOrd="0" presId="urn:microsoft.com/office/officeart/2005/8/layout/hierarchy6"/>
    <dgm:cxn modelId="{58AAD116-A86B-4018-AC80-1E30844736B3}" type="presParOf" srcId="{621211BE-B6B5-4734-B384-0CD223DE1C8C}" destId="{C8CE0063-5D3F-41CE-8CF4-193936F6D092}" srcOrd="6" destOrd="0" presId="urn:microsoft.com/office/officeart/2005/8/layout/hierarchy6"/>
    <dgm:cxn modelId="{9E4D7C8A-6661-4906-9594-B9AA4EEAA018}" type="presParOf" srcId="{621211BE-B6B5-4734-B384-0CD223DE1C8C}" destId="{AC71E4EB-D9A9-4E7A-A05E-7FFF007A00F0}" srcOrd="7" destOrd="0" presId="urn:microsoft.com/office/officeart/2005/8/layout/hierarchy6"/>
    <dgm:cxn modelId="{99E7C8EB-63B6-4BBB-9E24-C5F99C7943F4}" type="presParOf" srcId="{AC71E4EB-D9A9-4E7A-A05E-7FFF007A00F0}" destId="{FB8AD88C-7EA9-499C-B26F-BB1737C62E70}" srcOrd="0" destOrd="0" presId="urn:microsoft.com/office/officeart/2005/8/layout/hierarchy6"/>
    <dgm:cxn modelId="{5DF27A98-3AE9-4FB6-9B9A-1685A83AD56C}" type="presParOf" srcId="{AC71E4EB-D9A9-4E7A-A05E-7FFF007A00F0}" destId="{2A57215A-701F-4E57-B966-5E4C8B678602}" srcOrd="1" destOrd="0" presId="urn:microsoft.com/office/officeart/2005/8/layout/hierarchy6"/>
    <dgm:cxn modelId="{D841946E-4C0C-4A6A-9229-26FB483277B0}" type="presParOf" srcId="{7B8E6069-B541-4C5C-A90F-4678184E239E}" destId="{F92A5BDD-8BD7-49BB-B80D-033279398E4A}" srcOrd="1" destOrd="0" presId="urn:microsoft.com/office/officeart/2005/8/layout/hierarchy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FCEF0-0E58-4B9F-85BD-678D1ECAEBAC}">
      <dsp:nvSpPr>
        <dsp:cNvPr id="0" name=""/>
        <dsp:cNvSpPr/>
      </dsp:nvSpPr>
      <dsp:spPr>
        <a:xfrm>
          <a:off x="3847540" y="0"/>
          <a:ext cx="1246493" cy="830995"/>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Director of Charity Operations</a:t>
          </a:r>
        </a:p>
      </dsp:txBody>
      <dsp:txXfrm>
        <a:off x="3871879" y="24339"/>
        <a:ext cx="1197815" cy="782317"/>
      </dsp:txXfrm>
    </dsp:sp>
    <dsp:sp modelId="{7E3338CF-0F84-4BF3-9A7D-34561A77C64A}">
      <dsp:nvSpPr>
        <dsp:cNvPr id="0" name=""/>
        <dsp:cNvSpPr/>
      </dsp:nvSpPr>
      <dsp:spPr>
        <a:xfrm>
          <a:off x="4425067" y="830995"/>
          <a:ext cx="91440" cy="332398"/>
        </a:xfrm>
        <a:custGeom>
          <a:avLst/>
          <a:gdLst/>
          <a:ahLst/>
          <a:cxnLst/>
          <a:rect l="0" t="0" r="0" b="0"/>
          <a:pathLst>
            <a:path>
              <a:moveTo>
                <a:pt x="45720" y="0"/>
              </a:moveTo>
              <a:lnTo>
                <a:pt x="45720" y="332398"/>
              </a:lnTo>
            </a:path>
          </a:pathLst>
        </a:custGeom>
        <a:noFill/>
        <a:ln w="635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63963FBE-4609-4630-B854-5C691C6C7B88}">
      <dsp:nvSpPr>
        <dsp:cNvPr id="0" name=""/>
        <dsp:cNvSpPr/>
      </dsp:nvSpPr>
      <dsp:spPr>
        <a:xfrm>
          <a:off x="3847540" y="1163394"/>
          <a:ext cx="1246493" cy="830995"/>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Head of Finance</a:t>
          </a:r>
        </a:p>
      </dsp:txBody>
      <dsp:txXfrm>
        <a:off x="3871879" y="1187733"/>
        <a:ext cx="1197815" cy="782317"/>
      </dsp:txXfrm>
    </dsp:sp>
    <dsp:sp modelId="{EC9AB8AE-4F47-4741-80AC-281827430E1F}">
      <dsp:nvSpPr>
        <dsp:cNvPr id="0" name=""/>
        <dsp:cNvSpPr/>
      </dsp:nvSpPr>
      <dsp:spPr>
        <a:xfrm>
          <a:off x="4425067" y="1994390"/>
          <a:ext cx="91440" cy="332398"/>
        </a:xfrm>
        <a:custGeom>
          <a:avLst/>
          <a:gdLst/>
          <a:ahLst/>
          <a:cxnLst/>
          <a:rect l="0" t="0" r="0" b="0"/>
          <a:pathLst>
            <a:path>
              <a:moveTo>
                <a:pt x="45720" y="0"/>
              </a:moveTo>
              <a:lnTo>
                <a:pt x="45720" y="3323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AA7B0E-DAB6-4E94-8761-C7B420E8057B}">
      <dsp:nvSpPr>
        <dsp:cNvPr id="0" name=""/>
        <dsp:cNvSpPr/>
      </dsp:nvSpPr>
      <dsp:spPr>
        <a:xfrm>
          <a:off x="3847540" y="2326788"/>
          <a:ext cx="1246493" cy="830995"/>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Senior Finance Manager</a:t>
          </a:r>
        </a:p>
      </dsp:txBody>
      <dsp:txXfrm>
        <a:off x="3871879" y="2351127"/>
        <a:ext cx="1197815" cy="782317"/>
      </dsp:txXfrm>
    </dsp:sp>
    <dsp:sp modelId="{1411AA9D-2E22-494A-B7AC-B7FE92EEC6A1}">
      <dsp:nvSpPr>
        <dsp:cNvPr id="0" name=""/>
        <dsp:cNvSpPr/>
      </dsp:nvSpPr>
      <dsp:spPr>
        <a:xfrm>
          <a:off x="2040124" y="3157784"/>
          <a:ext cx="2430663" cy="332398"/>
        </a:xfrm>
        <a:custGeom>
          <a:avLst/>
          <a:gdLst/>
          <a:ahLst/>
          <a:cxnLst/>
          <a:rect l="0" t="0" r="0" b="0"/>
          <a:pathLst>
            <a:path>
              <a:moveTo>
                <a:pt x="2430663" y="0"/>
              </a:moveTo>
              <a:lnTo>
                <a:pt x="2430663" y="166199"/>
              </a:lnTo>
              <a:lnTo>
                <a:pt x="0" y="166199"/>
              </a:lnTo>
              <a:lnTo>
                <a:pt x="0" y="3323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E2B79D-D0D0-4541-859B-A24A876FE80F}">
      <dsp:nvSpPr>
        <dsp:cNvPr id="0" name=""/>
        <dsp:cNvSpPr/>
      </dsp:nvSpPr>
      <dsp:spPr>
        <a:xfrm>
          <a:off x="1416877" y="3490183"/>
          <a:ext cx="1246493" cy="830995"/>
        </a:xfrm>
        <a:prstGeom prst="roundRect">
          <a:avLst>
            <a:gd name="adj" fmla="val 10000"/>
          </a:avLst>
        </a:prstGeom>
        <a:solidFill>
          <a:srgbClr val="33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Finance Business Partner - Income</a:t>
          </a:r>
        </a:p>
      </dsp:txBody>
      <dsp:txXfrm>
        <a:off x="1441216" y="3514522"/>
        <a:ext cx="1197815" cy="782317"/>
      </dsp:txXfrm>
    </dsp:sp>
    <dsp:sp modelId="{3B6FBC17-D422-4629-AAE1-F770C1922828}">
      <dsp:nvSpPr>
        <dsp:cNvPr id="0" name=""/>
        <dsp:cNvSpPr/>
      </dsp:nvSpPr>
      <dsp:spPr>
        <a:xfrm>
          <a:off x="1994404" y="4321179"/>
          <a:ext cx="91440" cy="332398"/>
        </a:xfrm>
        <a:custGeom>
          <a:avLst/>
          <a:gdLst/>
          <a:ahLst/>
          <a:cxnLst/>
          <a:rect l="0" t="0" r="0" b="0"/>
          <a:pathLst>
            <a:path>
              <a:moveTo>
                <a:pt x="45720" y="0"/>
              </a:moveTo>
              <a:lnTo>
                <a:pt x="45720" y="33239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F7CEB9-1FE2-429B-90F7-309E9C477C96}">
      <dsp:nvSpPr>
        <dsp:cNvPr id="0" name=""/>
        <dsp:cNvSpPr/>
      </dsp:nvSpPr>
      <dsp:spPr>
        <a:xfrm>
          <a:off x="1416877" y="4653577"/>
          <a:ext cx="1246493" cy="830995"/>
        </a:xfrm>
        <a:prstGeom prst="roundRect">
          <a:avLst>
            <a:gd name="adj" fmla="val 10000"/>
          </a:avLst>
        </a:prstGeom>
        <a:solidFill>
          <a:srgbClr val="F4A8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Legacy Officer</a:t>
          </a:r>
          <a:br>
            <a:rPr lang="en-GB" sz="1600" b="1" kern="1200" dirty="0">
              <a:solidFill>
                <a:sysClr val="window" lastClr="FFFFFF"/>
              </a:solidFill>
              <a:latin typeface="Calibri" panose="020F0502020204030204"/>
              <a:ea typeface="+mn-ea"/>
              <a:cs typeface="+mn-cs"/>
            </a:rPr>
          </a:br>
          <a:r>
            <a:rPr lang="en-GB" sz="1600" b="1" kern="1200" dirty="0">
              <a:solidFill>
                <a:sysClr val="window" lastClr="FFFFFF"/>
              </a:solidFill>
              <a:latin typeface="Calibri" panose="020F0502020204030204"/>
              <a:ea typeface="+mn-ea"/>
              <a:cs typeface="+mn-cs"/>
            </a:rPr>
            <a:t>(0.4)</a:t>
          </a:r>
        </a:p>
      </dsp:txBody>
      <dsp:txXfrm>
        <a:off x="1441216" y="4677916"/>
        <a:ext cx="1197815" cy="782317"/>
      </dsp:txXfrm>
    </dsp:sp>
    <dsp:sp modelId="{A1FDC6C7-13AB-4670-85EA-CDD16986DEAB}">
      <dsp:nvSpPr>
        <dsp:cNvPr id="0" name=""/>
        <dsp:cNvSpPr/>
      </dsp:nvSpPr>
      <dsp:spPr>
        <a:xfrm>
          <a:off x="3660566" y="3157784"/>
          <a:ext cx="810221" cy="332398"/>
        </a:xfrm>
        <a:custGeom>
          <a:avLst/>
          <a:gdLst/>
          <a:ahLst/>
          <a:cxnLst/>
          <a:rect l="0" t="0" r="0" b="0"/>
          <a:pathLst>
            <a:path>
              <a:moveTo>
                <a:pt x="810221" y="0"/>
              </a:moveTo>
              <a:lnTo>
                <a:pt x="810221" y="166199"/>
              </a:lnTo>
              <a:lnTo>
                <a:pt x="0" y="166199"/>
              </a:lnTo>
              <a:lnTo>
                <a:pt x="0" y="332398"/>
              </a:lnTo>
            </a:path>
          </a:pathLst>
        </a:custGeom>
        <a:noFill/>
        <a:ln w="635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DD503DEA-9994-4E4A-AE81-48B0A9A95844}">
      <dsp:nvSpPr>
        <dsp:cNvPr id="0" name=""/>
        <dsp:cNvSpPr/>
      </dsp:nvSpPr>
      <dsp:spPr>
        <a:xfrm>
          <a:off x="3037319" y="3490183"/>
          <a:ext cx="1246493" cy="830995"/>
        </a:xfrm>
        <a:prstGeom prst="roundRect">
          <a:avLst>
            <a:gd name="adj" fmla="val 10000"/>
          </a:avLst>
        </a:prstGeom>
        <a:solidFill>
          <a:srgbClr val="33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Finance Business Partner - Expenditure</a:t>
          </a:r>
        </a:p>
      </dsp:txBody>
      <dsp:txXfrm>
        <a:off x="3061658" y="3514522"/>
        <a:ext cx="1197815" cy="782317"/>
      </dsp:txXfrm>
    </dsp:sp>
    <dsp:sp modelId="{62DF8B61-98D9-4E96-98CA-9E8B3A680D01}">
      <dsp:nvSpPr>
        <dsp:cNvPr id="0" name=""/>
        <dsp:cNvSpPr/>
      </dsp:nvSpPr>
      <dsp:spPr>
        <a:xfrm>
          <a:off x="4470787" y="3157784"/>
          <a:ext cx="810221" cy="332398"/>
        </a:xfrm>
        <a:custGeom>
          <a:avLst/>
          <a:gdLst/>
          <a:ahLst/>
          <a:cxnLst/>
          <a:rect l="0" t="0" r="0" b="0"/>
          <a:pathLst>
            <a:path>
              <a:moveTo>
                <a:pt x="0" y="0"/>
              </a:moveTo>
              <a:lnTo>
                <a:pt x="0" y="166199"/>
              </a:lnTo>
              <a:lnTo>
                <a:pt x="810221" y="166199"/>
              </a:lnTo>
              <a:lnTo>
                <a:pt x="810221" y="332398"/>
              </a:lnTo>
            </a:path>
          </a:pathLst>
        </a:custGeom>
        <a:noFill/>
        <a:ln w="635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971E0F2D-15BA-427B-8C15-239027A8ED3B}">
      <dsp:nvSpPr>
        <dsp:cNvPr id="0" name=""/>
        <dsp:cNvSpPr/>
      </dsp:nvSpPr>
      <dsp:spPr>
        <a:xfrm>
          <a:off x="4657761" y="3490183"/>
          <a:ext cx="1246493" cy="83099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Finance Officer</a:t>
          </a:r>
        </a:p>
      </dsp:txBody>
      <dsp:txXfrm>
        <a:off x="4682100" y="3514522"/>
        <a:ext cx="1197815" cy="782317"/>
      </dsp:txXfrm>
    </dsp:sp>
    <dsp:sp modelId="{C8CE0063-5D3F-41CE-8CF4-193936F6D092}">
      <dsp:nvSpPr>
        <dsp:cNvPr id="0" name=""/>
        <dsp:cNvSpPr/>
      </dsp:nvSpPr>
      <dsp:spPr>
        <a:xfrm>
          <a:off x="4470787" y="3157784"/>
          <a:ext cx="2430663" cy="332398"/>
        </a:xfrm>
        <a:custGeom>
          <a:avLst/>
          <a:gdLst/>
          <a:ahLst/>
          <a:cxnLst/>
          <a:rect l="0" t="0" r="0" b="0"/>
          <a:pathLst>
            <a:path>
              <a:moveTo>
                <a:pt x="0" y="0"/>
              </a:moveTo>
              <a:lnTo>
                <a:pt x="0" y="166199"/>
              </a:lnTo>
              <a:lnTo>
                <a:pt x="2430663" y="166199"/>
              </a:lnTo>
              <a:lnTo>
                <a:pt x="2430663" y="332398"/>
              </a:lnTo>
            </a:path>
          </a:pathLst>
        </a:custGeom>
        <a:noFill/>
        <a:ln w="635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FB8AD88C-7EA9-499C-B26F-BB1737C62E70}">
      <dsp:nvSpPr>
        <dsp:cNvPr id="0" name=""/>
        <dsp:cNvSpPr/>
      </dsp:nvSpPr>
      <dsp:spPr>
        <a:xfrm>
          <a:off x="6278203" y="3490183"/>
          <a:ext cx="1246493" cy="83099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66700">
            <a:lnSpc>
              <a:spcPct val="90000"/>
            </a:lnSpc>
            <a:spcBef>
              <a:spcPct val="0"/>
            </a:spcBef>
            <a:spcAft>
              <a:spcPct val="35000"/>
            </a:spcAft>
            <a:buNone/>
          </a:pPr>
          <a:r>
            <a:rPr lang="en-GB" sz="1600" b="1" kern="1200" dirty="0">
              <a:solidFill>
                <a:sysClr val="window" lastClr="FFFFFF"/>
              </a:solidFill>
              <a:latin typeface="Calibri" panose="020F0502020204030204"/>
              <a:ea typeface="+mn-ea"/>
              <a:cs typeface="+mn-cs"/>
            </a:rPr>
            <a:t>Finance Officer</a:t>
          </a:r>
        </a:p>
      </dsp:txBody>
      <dsp:txXfrm>
        <a:off x="6302542" y="3514522"/>
        <a:ext cx="1197815" cy="7823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06/03/2026</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06/03/2026</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16</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D58-A419-5B7F-D7CB-EA6D332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75CA-F7C1-4EB4-2D98-292462C8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FC9D-7FAF-4A9D-371A-0E4D98042CA5}"/>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A2AADB5C-66E2-CA04-C805-566B825E9C82}"/>
              </a:ext>
            </a:extLst>
          </p:cNvPr>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8213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74889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2029760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188071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06/03/2026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06/03/2026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06/03/2026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06/03/2026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marysmeals.org.uk/sites/uk/files/2022-03/Marys%20Meals%20vision%20mission%20and%20values.pdf"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mailto:Jobs@marysmeals.org"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10859E-3621-4C5C-9F4A-A035557CBF42}"/>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6D035D-0F8A-8604-0624-70AD545E48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30274" y="4733803"/>
            <a:ext cx="1892292" cy="800985"/>
          </a:xfrm>
          <a:prstGeom prst="rect">
            <a:avLst/>
          </a:prstGeom>
          <a:noFill/>
          <a:ln>
            <a:noFill/>
          </a:ln>
        </p:spPr>
      </p:pic>
      <p:pic>
        <p:nvPicPr>
          <p:cNvPr id="11" name="Picture 10">
            <a:extLst>
              <a:ext uri="{FF2B5EF4-FFF2-40B4-BE49-F238E27FC236}">
                <a16:creationId xmlns:a16="http://schemas.microsoft.com/office/drawing/2014/main" id="{C2932F36-A11D-E693-DDB4-9BB60F50DF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3" name="Picture 2">
            <a:extLst>
              <a:ext uri="{FF2B5EF4-FFF2-40B4-BE49-F238E27FC236}">
                <a16:creationId xmlns:a16="http://schemas.microsoft.com/office/drawing/2014/main" id="{1F414016-85A3-6C73-00A4-B35A922893AB}"/>
              </a:ext>
            </a:extLst>
          </p:cNvPr>
          <p:cNvPicPr>
            <a:picLocks noChangeAspect="1"/>
          </p:cNvPicPr>
          <p:nvPr/>
        </p:nvPicPr>
        <p:blipFill>
          <a:blip r:embed="rId4"/>
          <a:stretch>
            <a:fillRect/>
          </a:stretch>
        </p:blipFill>
        <p:spPr>
          <a:xfrm>
            <a:off x="7243523" y="1724398"/>
            <a:ext cx="1712719" cy="1065328"/>
          </a:xfrm>
          <a:prstGeom prst="rect">
            <a:avLst/>
          </a:prstGeom>
        </p:spPr>
      </p:pic>
      <p:pic>
        <p:nvPicPr>
          <p:cNvPr id="2" name="Picture 1" descr="A black background with purple and green squares&#10;&#10;Description automatically generated">
            <a:extLst>
              <a:ext uri="{FF2B5EF4-FFF2-40B4-BE49-F238E27FC236}">
                <a16:creationId xmlns:a16="http://schemas.microsoft.com/office/drawing/2014/main" id="{20A99F9C-2764-C4EE-0357-DA3E4C2CE050}"/>
              </a:ext>
            </a:extLst>
          </p:cNvPr>
          <p:cNvPicPr>
            <a:picLocks noChangeAspect="1"/>
          </p:cNvPicPr>
          <p:nvPr/>
        </p:nvPicPr>
        <p:blipFill>
          <a:blip r:embed="rId5"/>
          <a:stretch>
            <a:fillRect/>
          </a:stretch>
        </p:blipFill>
        <p:spPr>
          <a:xfrm>
            <a:off x="7285617" y="192822"/>
            <a:ext cx="1779983" cy="857952"/>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6B50FCBB-AC89-2295-EBB5-3723CE45E48B}"/>
              </a:ext>
            </a:extLst>
          </p:cNvPr>
          <p:cNvPicPr>
            <a:picLocks noChangeAspect="1"/>
          </p:cNvPicPr>
          <p:nvPr/>
        </p:nvPicPr>
        <p:blipFill>
          <a:blip r:embed="rId6">
            <a:extLst>
              <a:ext uri="{28A0092B-C50C-407E-A947-70E740481C1C}">
                <a14:useLocalDpi xmlns:a14="http://schemas.microsoft.com/office/drawing/2010/main" val="0"/>
              </a:ext>
            </a:extLst>
          </a:blip>
          <a:srcRect l="28156" r="32272" b="72337"/>
          <a:stretch>
            <a:fillRect/>
          </a:stretch>
        </p:blipFill>
        <p:spPr>
          <a:xfrm>
            <a:off x="7472336" y="3213287"/>
            <a:ext cx="1260529" cy="881171"/>
          </a:xfrm>
          <a:prstGeom prst="rect">
            <a:avLst/>
          </a:prstGeom>
        </p:spPr>
      </p:pic>
      <p:pic>
        <p:nvPicPr>
          <p:cNvPr id="21" name="Picture 20" descr="A child in a blue shirt smiling&#10;&#10;AI-generated content may be incorrect.">
            <a:extLst>
              <a:ext uri="{FF2B5EF4-FFF2-40B4-BE49-F238E27FC236}">
                <a16:creationId xmlns:a16="http://schemas.microsoft.com/office/drawing/2014/main" id="{104458D4-3C0D-6158-6DD5-734CB6792D4B}"/>
              </a:ext>
            </a:extLst>
          </p:cNvPr>
          <p:cNvPicPr>
            <a:picLocks noChangeAspect="1"/>
          </p:cNvPicPr>
          <p:nvPr/>
        </p:nvPicPr>
        <p:blipFill>
          <a:blip r:embed="rId7"/>
          <a:stretch>
            <a:fillRect/>
          </a:stretch>
        </p:blipFill>
        <p:spPr>
          <a:xfrm>
            <a:off x="-12617" y="-1"/>
            <a:ext cx="6944359" cy="5958349"/>
          </a:xfrm>
          <a:prstGeom prst="rect">
            <a:avLst/>
          </a:prstGeom>
        </p:spPr>
      </p:pic>
      <p:pic>
        <p:nvPicPr>
          <p:cNvPr id="22" name="Picture 21">
            <a:extLst>
              <a:ext uri="{FF2B5EF4-FFF2-40B4-BE49-F238E27FC236}">
                <a16:creationId xmlns:a16="http://schemas.microsoft.com/office/drawing/2014/main" id="{9F5768E1-3861-FDA6-A5F0-CDAB66060410}"/>
              </a:ext>
            </a:extLst>
          </p:cNvPr>
          <p:cNvPicPr>
            <a:picLocks noChangeAspect="1"/>
          </p:cNvPicPr>
          <p:nvPr/>
        </p:nvPicPr>
        <p:blipFill>
          <a:blip r:embed="rId8"/>
          <a:stretch>
            <a:fillRect/>
          </a:stretch>
        </p:blipFill>
        <p:spPr>
          <a:xfrm>
            <a:off x="315799" y="330742"/>
            <a:ext cx="1537581" cy="1758459"/>
          </a:xfrm>
          <a:prstGeom prst="rect">
            <a:avLst/>
          </a:prstGeom>
        </p:spPr>
      </p:pic>
      <p:sp>
        <p:nvSpPr>
          <p:cNvPr id="23" name="TextBox 22">
            <a:extLst>
              <a:ext uri="{FF2B5EF4-FFF2-40B4-BE49-F238E27FC236}">
                <a16:creationId xmlns:a16="http://schemas.microsoft.com/office/drawing/2014/main" id="{5C6B8E37-F765-2514-37E8-A64711876A23}"/>
              </a:ext>
            </a:extLst>
          </p:cNvPr>
          <p:cNvSpPr txBox="1"/>
          <p:nvPr/>
        </p:nvSpPr>
        <p:spPr>
          <a:xfrm>
            <a:off x="155619" y="2968430"/>
            <a:ext cx="4635374" cy="2862322"/>
          </a:xfrm>
          <a:prstGeom prst="rect">
            <a:avLst/>
          </a:prstGeom>
          <a:noFill/>
        </p:spPr>
        <p:txBody>
          <a:bodyPr wrap="square">
            <a:spAutoFit/>
          </a:bodyPr>
          <a:lstStyle/>
          <a:p>
            <a:r>
              <a:rPr lang="en-GB" b="1" dirty="0">
                <a:solidFill>
                  <a:schemeClr val="bg1"/>
                </a:solidFill>
                <a:latin typeface="Arial" panose="020B0604020202020204" pitchFamily="34" charset="0"/>
                <a:cs typeface="Arial" panose="020B0604020202020204" pitchFamily="34" charset="0"/>
              </a:rPr>
              <a:t>Recruitment pack for:</a:t>
            </a:r>
          </a:p>
          <a:p>
            <a:r>
              <a:rPr lang="en-GB" b="1" dirty="0">
                <a:solidFill>
                  <a:schemeClr val="bg1"/>
                </a:solidFill>
                <a:latin typeface="Arial" panose="020B0604020202020204" pitchFamily="34" charset="0"/>
                <a:cs typeface="Arial" panose="020B0604020202020204" pitchFamily="34" charset="0"/>
              </a:rPr>
              <a:t>Legacy Officer </a:t>
            </a:r>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(0.4 FTE)</a:t>
            </a:r>
            <a:br>
              <a:rPr lang="en-GB" b="1" dirty="0">
                <a:solidFill>
                  <a:schemeClr val="bg1"/>
                </a:solidFill>
                <a:latin typeface="Arial" panose="020B0604020202020204" pitchFamily="34" charset="0"/>
                <a:cs typeface="Arial" panose="020B0604020202020204" pitchFamily="34" charset="0"/>
              </a:rPr>
            </a:b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Remote working from</a:t>
            </a:r>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anywhere in the UK</a:t>
            </a:r>
          </a:p>
          <a:p>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Mary’s Meals UK</a:t>
            </a:r>
          </a:p>
          <a:p>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March 2026</a:t>
            </a:r>
          </a:p>
        </p:txBody>
      </p:sp>
    </p:spTree>
    <p:extLst>
      <p:ext uri="{BB962C8B-B14F-4D97-AF65-F5344CB8AC3E}">
        <p14:creationId xmlns:p14="http://schemas.microsoft.com/office/powerpoint/2010/main" val="20609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903BEEE8-5331-45C4-8D10-D0EDF07DBD60}"/>
              </a:ext>
            </a:extLst>
          </p:cNvPr>
          <p:cNvSpPr/>
          <p:nvPr/>
        </p:nvSpPr>
        <p:spPr>
          <a:xfrm>
            <a:off x="8756489" y="6442006"/>
            <a:ext cx="387511"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10</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descr="A group of children eating food&#10;&#10;AI-generated content may be incorrect.">
            <a:extLst>
              <a:ext uri="{FF2B5EF4-FFF2-40B4-BE49-F238E27FC236}">
                <a16:creationId xmlns:a16="http://schemas.microsoft.com/office/drawing/2014/main" id="{D9F12817-38BE-277D-8137-A85C4A48A81C}"/>
              </a:ext>
            </a:extLst>
          </p:cNvPr>
          <p:cNvPicPr>
            <a:picLocks noChangeAspect="1"/>
          </p:cNvPicPr>
          <p:nvPr/>
        </p:nvPicPr>
        <p:blipFill>
          <a:blip r:embed="rId4"/>
          <a:stretch>
            <a:fillRect/>
          </a:stretch>
        </p:blipFill>
        <p:spPr>
          <a:xfrm>
            <a:off x="0" y="771761"/>
            <a:ext cx="9144000" cy="5536080"/>
          </a:xfrm>
          <a:prstGeom prst="rect">
            <a:avLst/>
          </a:prstGeom>
        </p:spPr>
      </p:pic>
      <p:sp>
        <p:nvSpPr>
          <p:cNvPr id="8" name="Rectangle 7">
            <a:extLst>
              <a:ext uri="{FF2B5EF4-FFF2-40B4-BE49-F238E27FC236}">
                <a16:creationId xmlns:a16="http://schemas.microsoft.com/office/drawing/2014/main" id="{128AA899-4409-1986-C268-F1752C767E7D}"/>
              </a:ext>
            </a:extLst>
          </p:cNvPr>
          <p:cNvSpPr/>
          <p:nvPr/>
        </p:nvSpPr>
        <p:spPr>
          <a:xfrm>
            <a:off x="333827" y="4175567"/>
            <a:ext cx="8927690" cy="1899623"/>
          </a:xfrm>
          <a:prstGeom prst="rect">
            <a:avLst/>
          </a:prstGeom>
        </p:spPr>
        <p:txBody>
          <a:bodyPr wrap="square">
            <a:spAutoFit/>
          </a:bodyPr>
          <a:lstStyle/>
          <a:p>
            <a:pPr>
              <a:lnSpc>
                <a:spcPct val="150000"/>
              </a:lnSpc>
            </a:pPr>
            <a:r>
              <a:rPr lang="en-GB" sz="2130" b="1" dirty="0">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dirty="0">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dirty="0">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pPr>
              <a:lnSpc>
                <a:spcPct val="150000"/>
              </a:lnSpc>
            </a:pPr>
            <a:r>
              <a:rPr lang="en-GB" sz="1300" b="1" dirty="0">
                <a:solidFill>
                  <a:schemeClr val="bg1"/>
                </a:solidFill>
                <a:latin typeface="Arial" panose="020B0604020202020204" pitchFamily="34" charset="0"/>
                <a:cs typeface="Arial" panose="020B0604020202020204" pitchFamily="34" charset="0"/>
              </a:rPr>
              <a:t>View Mary’s Meals’ full statement of values here: </a:t>
            </a:r>
            <a:r>
              <a:rPr lang="en-GB" sz="13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Statement of Values</a:t>
            </a:r>
            <a:endParaRPr lang="en-GB"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503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4797339"/>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3 million hungry children every school day across four continents.  </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This is only possible because most of our work is done by an army of dedicated volunteers all over the world, who carry out lots of little acts of love on behalf of Mary’s Meals.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around the world. Funds raised by affiliates, including from Mary’s Meals UK, are passed to Mary’s Meals International, the organisation which co-ordinates our movement and directly manages the delivery of our school feeding programmes.</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740877" y="6428523"/>
            <a:ext cx="372999"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11</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991DC-9CA1-191B-E3F1-B256A510F67D}"/>
              </a:ext>
            </a:extLst>
          </p:cNvPr>
          <p:cNvGrpSpPr/>
          <p:nvPr/>
        </p:nvGrpSpPr>
        <p:grpSpPr>
          <a:xfrm>
            <a:off x="-5758" y="6214185"/>
            <a:ext cx="9149758" cy="643819"/>
            <a:chOff x="0" y="6240063"/>
            <a:chExt cx="9149758" cy="643819"/>
          </a:xfrm>
        </p:grpSpPr>
        <p:sp>
          <p:nvSpPr>
            <p:cNvPr id="10" name="Rectangle 9">
              <a:extLst>
                <a:ext uri="{FF2B5EF4-FFF2-40B4-BE49-F238E27FC236}">
                  <a16:creationId xmlns:a16="http://schemas.microsoft.com/office/drawing/2014/main" id="{05E0FCA5-1083-5F48-247A-BC9F5B392FAE}"/>
                </a:ext>
              </a:extLst>
            </p:cNvPr>
            <p:cNvSpPr/>
            <p:nvPr/>
          </p:nvSpPr>
          <p:spPr>
            <a:xfrm>
              <a:off x="5758" y="6374925"/>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r>
                <a:rPr lang="en-GB" sz="1200" dirty="0">
                  <a:solidFill>
                    <a:schemeClr val="tx1"/>
                  </a:solidFill>
                  <a:latin typeface="Arial" panose="020B0604020202020204" pitchFamily="34" charset="0"/>
                  <a:cs typeface="Arial" panose="020B0604020202020204" pitchFamily="34" charset="0"/>
                </a:rPr>
                <a:t>12</a:t>
              </a:r>
              <a:endParaRPr lang="en-GB"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D6ADA8-0BB1-A576-0975-A3772B9AB6A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blue map with a person and a map of different countries/regions&#10;&#10;AI-generated content may be incorrect.">
            <a:extLst>
              <a:ext uri="{FF2B5EF4-FFF2-40B4-BE49-F238E27FC236}">
                <a16:creationId xmlns:a16="http://schemas.microsoft.com/office/drawing/2014/main" id="{EF501855-9ED4-36E6-D09A-96825A862E8C}"/>
              </a:ext>
            </a:extLst>
          </p:cNvPr>
          <p:cNvPicPr>
            <a:picLocks noChangeAspect="1"/>
          </p:cNvPicPr>
          <p:nvPr/>
        </p:nvPicPr>
        <p:blipFill>
          <a:blip r:embed="rId2"/>
          <a:stretch>
            <a:fillRect/>
          </a:stretch>
        </p:blipFill>
        <p:spPr>
          <a:xfrm>
            <a:off x="87822" y="943525"/>
            <a:ext cx="8968356" cy="5110101"/>
          </a:xfrm>
          <a:prstGeom prst="rect">
            <a:avLst/>
          </a:prstGeom>
        </p:spPr>
      </p:pic>
      <p:sp>
        <p:nvSpPr>
          <p:cNvPr id="5" name="Rectangle 4">
            <a:extLst>
              <a:ext uri="{FF2B5EF4-FFF2-40B4-BE49-F238E27FC236}">
                <a16:creationId xmlns:a16="http://schemas.microsoft.com/office/drawing/2014/main" id="{C735C3BB-428B-1713-F25B-1F0AF551E3F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D36471-E898-29AC-0C02-583536AFC4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7" name="TextBox 6">
            <a:extLst>
              <a:ext uri="{FF2B5EF4-FFF2-40B4-BE49-F238E27FC236}">
                <a16:creationId xmlns:a16="http://schemas.microsoft.com/office/drawing/2014/main" id="{CA1732A5-EEB1-E3D8-B5A9-1E8DFDACB6A7}"/>
              </a:ext>
            </a:extLst>
          </p:cNvPr>
          <p:cNvSpPr txBox="1"/>
          <p:nvPr/>
        </p:nvSpPr>
        <p:spPr>
          <a:xfrm>
            <a:off x="216310" y="167148"/>
            <a:ext cx="6361471"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Mary’s Meals family</a:t>
            </a:r>
          </a:p>
        </p:txBody>
      </p:sp>
    </p:spTree>
    <p:extLst>
      <p:ext uri="{BB962C8B-B14F-4D97-AF65-F5344CB8AC3E}">
        <p14:creationId xmlns:p14="http://schemas.microsoft.com/office/powerpoint/2010/main" val="3287417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721213" y="6477449"/>
            <a:ext cx="39266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13</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36413" y="6433024"/>
            <a:ext cx="354584"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14</a:t>
            </a:r>
          </a:p>
        </p:txBody>
      </p:sp>
      <p:sp>
        <p:nvSpPr>
          <p:cNvPr id="12" name="Rectangle 11">
            <a:extLst>
              <a:ext uri="{FF2B5EF4-FFF2-40B4-BE49-F238E27FC236}">
                <a16:creationId xmlns:a16="http://schemas.microsoft.com/office/drawing/2014/main" id="{62FE79D3-B375-4B1B-81E7-BA99BEBA2BB5}"/>
              </a:ext>
            </a:extLst>
          </p:cNvPr>
          <p:cNvSpPr/>
          <p:nvPr/>
        </p:nvSpPr>
        <p:spPr>
          <a:xfrm>
            <a:off x="253116" y="732825"/>
            <a:ext cx="4041075" cy="557075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All Mary’s Meals UK employees approach their role in line with our 7S competency model:</a:t>
            </a:r>
            <a:br>
              <a:rPr lang="en-GB" sz="1200" b="1">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br>
              <a:rPr lang="en-GB" sz="12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br>
              <a:rPr lang="en-GB" sz="1400" b="1">
                <a:solidFill>
                  <a:srgbClr val="019CDC"/>
                </a:solidFill>
                <a:latin typeface="Arial" panose="020B0604020202020204" pitchFamily="34" charset="0"/>
                <a:cs typeface="Arial" panose="020B0604020202020204" pitchFamily="34" charset="0"/>
              </a:rPr>
            </a:br>
            <a:endParaRPr lang="en-GB" sz="1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52414"/>
            <a:ext cx="4530018" cy="5632311"/>
          </a:xfrm>
          <a:prstGeom prst="rect">
            <a:avLst/>
          </a:prstGeom>
        </p:spPr>
        <p:txBody>
          <a:bodyPr wrap="square">
            <a:spAutoFit/>
          </a:bodyPr>
          <a:lstStyle/>
          <a:p>
            <a:r>
              <a:rPr lang="en-GB" sz="1400" b="1">
                <a:solidFill>
                  <a:srgbClr val="019CDC"/>
                </a:solidFill>
                <a:latin typeface="Arial" panose="020B0604020202020204" pitchFamily="34" charset="0"/>
                <a:cs typeface="Arial" panose="020B0604020202020204" pitchFamily="34" charset="0"/>
              </a:rPr>
              <a:t>4. Stewardship</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p>
          <a:p>
            <a:r>
              <a:rPr lang="en-GB" sz="1200">
                <a:latin typeface="Arial" panose="020B0604020202020204" pitchFamily="34" charset="0"/>
                <a:cs typeface="Arial" panose="020B0604020202020204" pitchFamily="34" charset="0"/>
              </a:rPr>
              <a:t>   (a)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br>
              <a:rPr lang="en-GB" sz="14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support those around me</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2662490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15</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17" name="Picture 16" descr="A child sitting on the floor reading a sheet music&#10;&#10;AI-generated content may be incorrect.">
            <a:extLst>
              <a:ext uri="{FF2B5EF4-FFF2-40B4-BE49-F238E27FC236}">
                <a16:creationId xmlns:a16="http://schemas.microsoft.com/office/drawing/2014/main" id="{13D24275-3B4B-8444-8671-EACCA7BCF93A}"/>
              </a:ext>
            </a:extLst>
          </p:cNvPr>
          <p:cNvPicPr>
            <a:picLocks noChangeAspect="1"/>
          </p:cNvPicPr>
          <p:nvPr/>
        </p:nvPicPr>
        <p:blipFill>
          <a:blip r:embed="rId4"/>
          <a:stretch>
            <a:fillRect/>
          </a:stretch>
        </p:blipFill>
        <p:spPr>
          <a:xfrm>
            <a:off x="0" y="776376"/>
            <a:ext cx="9141121" cy="5463687"/>
          </a:xfrm>
          <a:prstGeom prst="rect">
            <a:avLst/>
          </a:prstGeom>
        </p:spPr>
      </p:pic>
      <p:sp>
        <p:nvSpPr>
          <p:cNvPr id="19" name="Rectangle 18">
            <a:extLst>
              <a:ext uri="{FF2B5EF4-FFF2-40B4-BE49-F238E27FC236}">
                <a16:creationId xmlns:a16="http://schemas.microsoft.com/office/drawing/2014/main" id="{43E8DE98-3979-F44D-0CB7-3900AE0540D9}"/>
              </a:ext>
            </a:extLst>
          </p:cNvPr>
          <p:cNvSpPr/>
          <p:nvPr/>
        </p:nvSpPr>
        <p:spPr>
          <a:xfrm>
            <a:off x="0" y="776375"/>
            <a:ext cx="5140228" cy="5424562"/>
          </a:xfrm>
          <a:prstGeom prst="rect">
            <a:avLst/>
          </a:prstGeom>
        </p:spPr>
        <p:txBody>
          <a:bodyPr wrap="square">
            <a:spAutoFit/>
          </a:bodyPr>
          <a:lstStyle/>
          <a:p>
            <a:r>
              <a:rPr lang="en-GB" sz="1150" b="1" dirty="0">
                <a:solidFill>
                  <a:srgbClr val="F3A9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apply for this role</a:t>
            </a:r>
          </a:p>
          <a:p>
            <a:endParaRPr lang="en-GB" sz="115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Legacy Officer based at Mary’s Meals UK, please send a tailored CV and covering letter </a:t>
            </a:r>
            <a:r>
              <a:rPr lang="en-GB" sz="1150" b="1" u="sng"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or </a:t>
            </a:r>
            <a: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2–3-minute video to : </a:t>
            </a:r>
            <a:r>
              <a:rPr lang="en-GB" sz="115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5"/>
              </a:rPr>
              <a:t>Jobs@marysmeals.org</a:t>
            </a:r>
            <a:endParaRPr lang="en-GB" sz="115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or video should make a compelling case for why you feel motivated to apply for this role within Mary’s Meals UK, as well as giving a concise overview of your most relevant skills and experience, and should fill no more than two pages of A4.</a:t>
            </a:r>
          </a:p>
          <a:p>
            <a:endPar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Applicants must hold full right to work in the UK.</a:t>
            </a:r>
          </a:p>
          <a:p>
            <a:endPar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 welcome applications from candidates of all different backgrounds and identities to apply. We are committed to building an inclusive and diverse charity providing a supportive place for you to do the best and most rewarding work of your career.</a:t>
            </a:r>
            <a:b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15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Applications will be reviewed on an ongoing basis and interviews arranged accordingly.</a:t>
            </a:r>
          </a:p>
          <a:p>
            <a:endParaRPr lang="en-GB" sz="1150" b="1" dirty="0">
              <a:solidFill>
                <a:srgbClr val="FF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 reserve the right to close this vacancy early if we receive sufficient applications for the role. Therefore, if you are interested, please submit your application as early as possible.</a:t>
            </a:r>
          </a:p>
          <a:p>
            <a:endParaRPr lang="en-GB" sz="115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If you have any special requirements or adjustments before an interview, please let us know. </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37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69848"/>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pic>
        <p:nvPicPr>
          <p:cNvPr id="4" name="Picture 3" descr="A group of children in uniform sitting at desks&#10;&#10;AI-generated content may be incorrect.">
            <a:extLst>
              <a:ext uri="{FF2B5EF4-FFF2-40B4-BE49-F238E27FC236}">
                <a16:creationId xmlns:a16="http://schemas.microsoft.com/office/drawing/2014/main" id="{EF7C38B8-649D-6BA9-6807-16D029C2B9AE}"/>
              </a:ext>
            </a:extLst>
          </p:cNvPr>
          <p:cNvPicPr>
            <a:picLocks noChangeAspect="1"/>
          </p:cNvPicPr>
          <p:nvPr/>
        </p:nvPicPr>
        <p:blipFill>
          <a:blip r:embed="rId4"/>
          <a:stretch>
            <a:fillRect/>
          </a:stretch>
        </p:blipFill>
        <p:spPr>
          <a:xfrm>
            <a:off x="0" y="986180"/>
            <a:ext cx="9144000" cy="5253883"/>
          </a:xfrm>
          <a:prstGeom prst="rect">
            <a:avLst/>
          </a:prstGeom>
        </p:spPr>
      </p:pic>
      <p:sp>
        <p:nvSpPr>
          <p:cNvPr id="6" name="Rectangle 5">
            <a:extLst>
              <a:ext uri="{FF2B5EF4-FFF2-40B4-BE49-F238E27FC236}">
                <a16:creationId xmlns:a16="http://schemas.microsoft.com/office/drawing/2014/main" id="{1EC64F5A-2C17-443B-B024-F16E81CDC469}"/>
              </a:ext>
            </a:extLst>
          </p:cNvPr>
          <p:cNvSpPr/>
          <p:nvPr/>
        </p:nvSpPr>
        <p:spPr>
          <a:xfrm>
            <a:off x="2944762" y="5131610"/>
            <a:ext cx="6125497" cy="1492716"/>
          </a:xfrm>
          <a:prstGeom prst="rect">
            <a:avLst/>
          </a:prstGeom>
        </p:spPr>
        <p:txBody>
          <a:bodyPr wrap="square">
            <a:spAutoFit/>
          </a:bodyPr>
          <a:lstStyle/>
          <a:p>
            <a:pPr algn="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pic>
        <p:nvPicPr>
          <p:cNvPr id="3" name="Picture 2" descr="A group of women in aprons cooking&#10;&#10;AI-generated content may be incorrect.">
            <a:extLst>
              <a:ext uri="{FF2B5EF4-FFF2-40B4-BE49-F238E27FC236}">
                <a16:creationId xmlns:a16="http://schemas.microsoft.com/office/drawing/2014/main" id="{BAAADBD0-FEB6-47EA-F51A-1BC203A12150}"/>
              </a:ext>
            </a:extLst>
          </p:cNvPr>
          <p:cNvPicPr>
            <a:picLocks noChangeAspect="1"/>
          </p:cNvPicPr>
          <p:nvPr/>
        </p:nvPicPr>
        <p:blipFill>
          <a:blip r:embed="rId4"/>
          <a:stretch>
            <a:fillRect/>
          </a:stretch>
        </p:blipFill>
        <p:spPr>
          <a:xfrm>
            <a:off x="-5758" y="704681"/>
            <a:ext cx="9149758" cy="5761496"/>
          </a:xfrm>
          <a:prstGeom prst="rect">
            <a:avLst/>
          </a:prstGeom>
        </p:spPr>
      </p:pic>
      <p:sp>
        <p:nvSpPr>
          <p:cNvPr id="4" name="TextBox 3">
            <a:extLst>
              <a:ext uri="{FF2B5EF4-FFF2-40B4-BE49-F238E27FC236}">
                <a16:creationId xmlns:a16="http://schemas.microsoft.com/office/drawing/2014/main" id="{035DA832-3CFD-5942-32A0-9D7C2FD5F050}"/>
              </a:ext>
            </a:extLst>
          </p:cNvPr>
          <p:cNvSpPr txBox="1"/>
          <p:nvPr/>
        </p:nvSpPr>
        <p:spPr>
          <a:xfrm>
            <a:off x="344129" y="1516567"/>
            <a:ext cx="3860074" cy="4305794"/>
          </a:xfrm>
          <a:prstGeom prst="rect">
            <a:avLst/>
          </a:prstGeom>
          <a:noFill/>
          <a:effectLst/>
        </p:spPr>
        <p:txBody>
          <a:bodyPr wrap="square" rtlCol="0">
            <a:spAutoFit/>
          </a:bodyPr>
          <a:lstStyle/>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Specification</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a:t>
            </a:r>
            <a:endParaRPr lang="en-GB" sz="1760" b="1" dirty="0">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15</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1027384"/>
            <a:ext cx="8878135" cy="5678478"/>
          </a:xfrm>
          <a:prstGeom prst="rect">
            <a:avLst/>
          </a:prstGeom>
        </p:spPr>
        <p:txBody>
          <a:bodyPr wrap="square" anchor="t">
            <a:spAutoFit/>
          </a:bodyPr>
          <a:lstStyle/>
          <a:p>
            <a:r>
              <a:rPr lang="en-GB" sz="1400" dirty="0">
                <a:latin typeface="Arial"/>
                <a:ea typeface="Calibri" panose="020F0502020204030204" pitchFamily="34" charset="0"/>
                <a:cs typeface="Times New Roman"/>
              </a:rPr>
              <a:t>Thank you so much for your interest in joining the Mary’s Meals family. As you consider making an application for the role of  Legacy Officer with Mary’s Meals UK, I hope you find this pack helpful, encouraging, and exciting.</a:t>
            </a:r>
          </a:p>
          <a:p>
            <a:endParaRPr lang="en-GB" sz="1400" dirty="0">
              <a:latin typeface="Arial" panose="020B0604020202020204" pitchFamily="34" charset="0"/>
              <a:ea typeface="Calibri" panose="020F0502020204030204" pitchFamily="34" charset="0"/>
              <a:cs typeface="Times New Roman" panose="02020603050405020304" pitchFamily="18" charset="0"/>
            </a:endParaRPr>
          </a:p>
          <a:p>
            <a:r>
              <a:rPr lang="en-GB" sz="14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p>
          <a:p>
            <a:endParaRPr lang="en-GB" sz="1400" dirty="0">
              <a:latin typeface="Arial" panose="020B0604020202020204" pitchFamily="34" charset="0"/>
              <a:ea typeface="Calibri" panose="020F0502020204030204" pitchFamily="34" charset="0"/>
              <a:cs typeface="Times New Roman" panose="02020603050405020304" pitchFamily="18" charset="0"/>
            </a:endParaRPr>
          </a:p>
          <a:p>
            <a:r>
              <a:rPr lang="en-GB" sz="14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3 million children</a:t>
            </a:r>
            <a:r>
              <a:rPr lang="en-GB" sz="1400" dirty="0">
                <a:latin typeface="Arial" panose="020B0604020202020204" pitchFamily="34" charset="0"/>
                <a:cs typeface="Times New Roman" panose="02020603050405020304" pitchFamily="18" charset="0"/>
              </a:rPr>
              <a:t> across 16 programme countries (including Malawi, Liberia, Zambia, Haiti, South Sudan, and Syria) with a nutritious daily meal in school.</a:t>
            </a:r>
          </a:p>
          <a:p>
            <a:endParaRPr lang="en-GB" sz="1400" dirty="0">
              <a:latin typeface="Arial" panose="020B0604020202020204" pitchFamily="34" charset="0"/>
              <a:cs typeface="Times New Roman" panose="02020603050405020304" pitchFamily="18" charset="0"/>
            </a:endParaRPr>
          </a:p>
          <a:p>
            <a:r>
              <a:rPr lang="en-GB" sz="1400" dirty="0">
                <a:latin typeface="Arial"/>
                <a:ea typeface="Segoe UI"/>
                <a:cs typeface="Segoe UI"/>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r>
              <a:rPr lang="en-US" sz="1400" dirty="0">
                <a:latin typeface="Arial"/>
                <a:ea typeface="Segoe UI"/>
                <a:cs typeface="Segoe UI"/>
              </a:rPr>
              <a:t>​</a:t>
            </a:r>
          </a:p>
          <a:p>
            <a:r>
              <a:rPr lang="en-GB" sz="1400" dirty="0">
                <a:latin typeface="Arial"/>
                <a:ea typeface="Segoe UI"/>
                <a:cs typeface="Segoe UI"/>
              </a:rPr>
              <a:t>​</a:t>
            </a:r>
          </a:p>
          <a:p>
            <a:r>
              <a:rPr lang="en-GB" sz="1400" dirty="0">
                <a:latin typeface="Arial"/>
                <a:ea typeface="Segoe UI"/>
                <a:cs typeface="Segoe UI"/>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r>
              <a:rPr lang="en-US" sz="1400" dirty="0">
                <a:latin typeface="Arial"/>
                <a:ea typeface="Segoe UI"/>
                <a:cs typeface="Segoe UI"/>
              </a:rPr>
              <a:t>​</a:t>
            </a:r>
          </a:p>
          <a:p>
            <a:br>
              <a:rPr lang="en-GB" sz="1400" dirty="0">
                <a:latin typeface="Arial" panose="020B0604020202020204" pitchFamily="34" charset="0"/>
                <a:cs typeface="Times New Roman" panose="02020603050405020304" pitchFamily="18" charset="0"/>
              </a:rPr>
            </a:br>
            <a:endParaRPr lang="en-GB" sz="1400" dirty="0">
              <a:latin typeface="Arial" panose="020B0604020202020204" pitchFamily="34" charset="0"/>
              <a:cs typeface="Times New Roman" panose="02020603050405020304" pitchFamily="18" charset="0"/>
            </a:endParaRPr>
          </a:p>
          <a:p>
            <a:endParaRPr lang="en-GB" sz="1400" dirty="0">
              <a:latin typeface="Arial" panose="020B0604020202020204" pitchFamily="34" charset="0"/>
              <a:cs typeface="Times New Roman" panose="02020603050405020304" pitchFamily="18" charset="0"/>
            </a:endParaRPr>
          </a:p>
          <a:p>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41BF-E6CE-986D-E121-E149141BC0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A40128B-7E49-AC91-946C-24EE46039999}"/>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4301391-D0E4-5917-7372-E119CAF0A79F}"/>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FBB7DD-B20C-9FE0-11F9-D5CADD5749BD}"/>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7EC53C3D-9D8A-AC07-C8FC-702D86B50317}"/>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C4A62948-06B4-8E40-3197-63F1D03D500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6ADA4D-B810-B1A6-00BC-EDCAA3706CBB}"/>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5B9E4A5-2B2E-07D2-C423-5FEAD05AA991}"/>
              </a:ext>
            </a:extLst>
          </p:cNvPr>
          <p:cNvSpPr/>
          <p:nvPr/>
        </p:nvSpPr>
        <p:spPr>
          <a:xfrm>
            <a:off x="132265" y="1027384"/>
            <a:ext cx="8878135" cy="4085734"/>
          </a:xfrm>
          <a:prstGeom prst="rect">
            <a:avLst/>
          </a:prstGeom>
        </p:spPr>
        <p:txBody>
          <a:bodyPr wrap="square" anchor="t">
            <a:spAutoFit/>
          </a:bodyPr>
          <a:lstStyle/>
          <a:p>
            <a:r>
              <a:rPr lang="en-GB" sz="1400" dirty="0">
                <a:latin typeface="Arial" panose="020B0604020202020204" pitchFamily="34" charset="0"/>
                <a:cs typeface="Arial" panose="020B0604020202020204" pitchFamily="34" charset="0"/>
              </a:rPr>
              <a:t>With more than 71 million children out of school around the world and a further 73 million attending school so hungry, they’re unable to concentrate and learn, our work is only just beginning. </a:t>
            </a:r>
          </a:p>
          <a:p>
            <a:endParaRPr lang="en-GB" sz="1400" dirty="0">
              <a:latin typeface="Arial" panose="020B0604020202020204" pitchFamily="34" charset="0"/>
              <a:cs typeface="Arial" panose="020B0604020202020204" pitchFamily="34" charset="0"/>
            </a:endParaRPr>
          </a:p>
          <a:p>
            <a:r>
              <a:rPr lang="en-GB" sz="1400" dirty="0">
                <a:latin typeface="Arial"/>
                <a:cs typeface="Arial"/>
              </a:rPr>
              <a:t>Legacy income is an area of income growth for Mary’s Meals. The role of the legacy officer is to be responsible for the administration of the legacy income process.</a:t>
            </a:r>
          </a:p>
          <a:p>
            <a:endParaRPr lang="en-GB" sz="1400" dirty="0">
              <a:solidFill>
                <a:srgbClr val="FF0000"/>
              </a:solidFill>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Will you play a crucial part in shaping the future of Mary’s Meals UK and, with it, the lives of so many people who both contribute to and benefit from this incredible work of love, joy, and hope?</a:t>
            </a:r>
          </a:p>
          <a:p>
            <a:pPr>
              <a:spcAft>
                <a:spcPts val="0"/>
              </a:spcAft>
            </a:pPr>
            <a:r>
              <a:rPr lang="en-GB" sz="1400" dirty="0">
                <a:latin typeface="Arial" panose="020B0604020202020204" pitchFamily="34" charset="0"/>
                <a:cs typeface="Arial" panose="020B0604020202020204" pitchFamily="34" charset="0"/>
              </a:rPr>
              <a:t>I look forward to hearing </a:t>
            </a:r>
            <a:r>
              <a:rPr lang="en-GB" sz="1400" i="1" dirty="0">
                <a:latin typeface="Arial" panose="020B0604020202020204" pitchFamily="34" charset="0"/>
                <a:cs typeface="Arial" panose="020B0604020202020204" pitchFamily="34" charset="0"/>
              </a:rPr>
              <a:t>your</a:t>
            </a:r>
            <a:r>
              <a:rPr lang="en-GB" sz="1400" dirty="0">
                <a:latin typeface="Arial" panose="020B0604020202020204" pitchFamily="34" charset="0"/>
                <a:cs typeface="Arial" panose="020B0604020202020204" pitchFamily="34" charset="0"/>
              </a:rPr>
              <a:t> story.</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br>
              <a:rPr lang="en-GB" sz="1270" b="1" dirty="0">
                <a:latin typeface="Arial" panose="020B0604020202020204" pitchFamily="34" charset="0"/>
                <a:ea typeface="Calibri" panose="020F0502020204030204" pitchFamily="34" charset="0"/>
                <a:cs typeface="Times New Roman" panose="02020603050405020304" pitchFamily="18" charset="0"/>
              </a:rPr>
            </a:b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br>
              <a:rPr lang="en-GB" sz="1250" b="1" dirty="0">
                <a:latin typeface="Arial" panose="020B0604020202020204" pitchFamily="34" charset="0"/>
                <a:ea typeface="Calibri" panose="020F0502020204030204" pitchFamily="34" charset="0"/>
                <a:cs typeface="Times New Roman" panose="02020603050405020304" pitchFamily="18" charset="0"/>
              </a:rPr>
            </a:br>
            <a:r>
              <a:rPr lang="en-GB" sz="1250" b="1" dirty="0">
                <a:latin typeface="Arial" panose="020B0604020202020204" pitchFamily="34" charset="0"/>
                <a:ea typeface="Calibri" panose="020F0502020204030204" pitchFamily="34" charset="0"/>
                <a:cs typeface="Times New Roman" panose="02020603050405020304" pitchFamily="18" charset="0"/>
              </a:rPr>
              <a:t>	</a:t>
            </a:r>
            <a:br>
              <a:rPr lang="en-GB" sz="1400" dirty="0">
                <a:latin typeface="Arial" panose="020B0604020202020204" pitchFamily="34" charset="0"/>
                <a:cs typeface="Times New Roman" panose="02020603050405020304" pitchFamily="18" charset="0"/>
              </a:rPr>
            </a:br>
            <a:endParaRPr lang="en-GB" sz="1400" dirty="0">
              <a:latin typeface="Arial" panose="020B0604020202020204" pitchFamily="34" charset="0"/>
              <a:cs typeface="Times New Roman" panose="02020603050405020304" pitchFamily="18" charset="0"/>
            </a:endParaRPr>
          </a:p>
          <a:p>
            <a:endParaRPr lang="en-GB" sz="1400" dirty="0">
              <a:latin typeface="Arial" panose="020B0604020202020204" pitchFamily="34" charset="0"/>
              <a:cs typeface="Times New Roman" panose="02020603050405020304" pitchFamily="18" charset="0"/>
            </a:endParaRPr>
          </a:p>
          <a:p>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12D1CF0-AE94-25F8-2C15-F560C36FDE63}"/>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4</a:t>
            </a:r>
          </a:p>
        </p:txBody>
      </p:sp>
      <p:pic>
        <p:nvPicPr>
          <p:cNvPr id="12" name="Picture 11">
            <a:extLst>
              <a:ext uri="{FF2B5EF4-FFF2-40B4-BE49-F238E27FC236}">
                <a16:creationId xmlns:a16="http://schemas.microsoft.com/office/drawing/2014/main" id="{85007288-6221-1BE1-DEE2-96C39F8FA2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a:extLst>
              <a:ext uri="{FF2B5EF4-FFF2-40B4-BE49-F238E27FC236}">
                <a16:creationId xmlns:a16="http://schemas.microsoft.com/office/drawing/2014/main" id="{39953ABF-7A62-3652-F9E6-DEDC578D4B67}"/>
              </a:ext>
            </a:extLst>
          </p:cNvPr>
          <p:cNvPicPr>
            <a:picLocks/>
          </p:cNvPicPr>
          <p:nvPr/>
        </p:nvPicPr>
        <p:blipFill>
          <a:blip r:embed="rId4"/>
          <a:srcRect l="11296" r="8530"/>
          <a:stretch/>
        </p:blipFill>
        <p:spPr>
          <a:xfrm>
            <a:off x="236136" y="3205316"/>
            <a:ext cx="1118253" cy="1390052"/>
          </a:xfrm>
          <a:prstGeom prst="rect">
            <a:avLst/>
          </a:prstGeom>
        </p:spPr>
      </p:pic>
      <p:pic>
        <p:nvPicPr>
          <p:cNvPr id="7" name="Picture 6" descr="A close-up of a black text&#10;&#10;Description automatically generated">
            <a:extLst>
              <a:ext uri="{FF2B5EF4-FFF2-40B4-BE49-F238E27FC236}">
                <a16:creationId xmlns:a16="http://schemas.microsoft.com/office/drawing/2014/main" id="{382EAA71-ED9D-CBA1-3CC6-E4D57A43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4735" y="3205316"/>
            <a:ext cx="1786822" cy="893411"/>
          </a:xfrm>
          <a:prstGeom prst="rect">
            <a:avLst/>
          </a:prstGeom>
        </p:spPr>
      </p:pic>
      <p:sp>
        <p:nvSpPr>
          <p:cNvPr id="8" name="TextBox 7">
            <a:extLst>
              <a:ext uri="{FF2B5EF4-FFF2-40B4-BE49-F238E27FC236}">
                <a16:creationId xmlns:a16="http://schemas.microsoft.com/office/drawing/2014/main" id="{752D6DFF-040D-E33F-72BA-2F1A143E1507}"/>
              </a:ext>
            </a:extLst>
          </p:cNvPr>
          <p:cNvSpPr txBox="1"/>
          <p:nvPr/>
        </p:nvSpPr>
        <p:spPr>
          <a:xfrm>
            <a:off x="1664735" y="4118902"/>
            <a:ext cx="3886205" cy="461665"/>
          </a:xfrm>
          <a:prstGeom prst="rect">
            <a:avLst/>
          </a:prstGeom>
          <a:noFill/>
        </p:spPr>
        <p:txBody>
          <a:bodyPr wrap="square" rtlCol="0">
            <a:spAutoFit/>
          </a:bodyPr>
          <a:lstStyle/>
          <a:p>
            <a:pPr>
              <a:spcAft>
                <a:spcPts val="0"/>
              </a:spcAft>
            </a:pPr>
            <a:r>
              <a:rPr lang="en-GB" sz="1200" b="1" dirty="0">
                <a:latin typeface="Arial"/>
                <a:ea typeface="Calibri"/>
                <a:cs typeface="Times New Roman"/>
              </a:rPr>
              <a:t>Marie Doyle</a:t>
            </a:r>
            <a:br>
              <a:rPr lang="en-GB" sz="1200" b="1" dirty="0">
                <a:latin typeface="Arial" panose="020B0604020202020204" pitchFamily="34" charset="0"/>
                <a:ea typeface="Calibri" panose="020F0502020204030204" pitchFamily="34" charset="0"/>
                <a:cs typeface="Times New Roman" panose="02020603050405020304" pitchFamily="18" charset="0"/>
              </a:rPr>
            </a:br>
            <a:r>
              <a:rPr lang="en-GB" sz="1200" b="1" dirty="0">
                <a:latin typeface="Arial" panose="020B0604020202020204" pitchFamily="34" charset="0"/>
                <a:ea typeface="Calibri" panose="020F0502020204030204" pitchFamily="34" charset="0"/>
                <a:cs typeface="Times New Roman" panose="02020603050405020304" pitchFamily="18" charset="0"/>
              </a:rPr>
              <a:t>E</a:t>
            </a:r>
            <a:r>
              <a:rPr lang="en-GB" sz="1200" b="1" dirty="0">
                <a:latin typeface="Arial"/>
                <a:ea typeface="Calibri"/>
                <a:cs typeface="Times New Roman"/>
              </a:rPr>
              <a:t>xecutive Director, Mary’s Meals UK</a:t>
            </a:r>
          </a:p>
        </p:txBody>
      </p:sp>
    </p:spTree>
    <p:extLst>
      <p:ext uri="{BB962C8B-B14F-4D97-AF65-F5344CB8AC3E}">
        <p14:creationId xmlns:p14="http://schemas.microsoft.com/office/powerpoint/2010/main" val="375492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49661"/>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Legacy Officer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42963"/>
            <a:ext cx="9162691" cy="415037"/>
            <a:chOff x="-12933" y="6240063"/>
            <a:chExt cx="9162691" cy="643815"/>
          </a:xfrm>
        </p:grpSpPr>
        <p:sp>
          <p:nvSpPr>
            <p:cNvPr id="18" name="Rectangle 17">
              <a:extLst>
                <a:ext uri="{FF2B5EF4-FFF2-40B4-BE49-F238E27FC236}">
                  <a16:creationId xmlns:a16="http://schemas.microsoft.com/office/drawing/2014/main" id="{D0D70A2B-F29A-40CF-AE23-982664FC4697}"/>
                </a:ext>
              </a:extLst>
            </p:cNvPr>
            <p:cNvSpPr/>
            <p:nvPr/>
          </p:nvSpPr>
          <p:spPr>
            <a:xfrm>
              <a:off x="-12933" y="6374922"/>
              <a:ext cx="9144000" cy="508956"/>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5</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aphicFrame>
        <p:nvGraphicFramePr>
          <p:cNvPr id="2" name="Table 4">
            <a:extLst>
              <a:ext uri="{FF2B5EF4-FFF2-40B4-BE49-F238E27FC236}">
                <a16:creationId xmlns:a16="http://schemas.microsoft.com/office/drawing/2014/main" id="{0AA2F680-EF9A-AF61-EEFE-5BFB72A2A295}"/>
              </a:ext>
            </a:extLst>
          </p:cNvPr>
          <p:cNvGraphicFramePr>
            <a:graphicFrameLocks/>
          </p:cNvGraphicFramePr>
          <p:nvPr>
            <p:extLst>
              <p:ext uri="{D42A27DB-BD31-4B8C-83A1-F6EECF244321}">
                <p14:modId xmlns:p14="http://schemas.microsoft.com/office/powerpoint/2010/main" val="285926395"/>
              </p:ext>
            </p:extLst>
          </p:nvPr>
        </p:nvGraphicFramePr>
        <p:xfrm>
          <a:off x="230462" y="1014468"/>
          <a:ext cx="5163472" cy="5190403"/>
        </p:xfrm>
        <a:graphic>
          <a:graphicData uri="http://schemas.openxmlformats.org/drawingml/2006/table">
            <a:tbl>
              <a:tblPr firstRow="1" bandRow="1"/>
              <a:tblGrid>
                <a:gridCol w="1136001">
                  <a:extLst>
                    <a:ext uri="{9D8B030D-6E8A-4147-A177-3AD203B41FA5}">
                      <a16:colId xmlns:a16="http://schemas.microsoft.com/office/drawing/2014/main" val="3376250360"/>
                    </a:ext>
                  </a:extLst>
                </a:gridCol>
                <a:gridCol w="4027471">
                  <a:extLst>
                    <a:ext uri="{9D8B030D-6E8A-4147-A177-3AD203B41FA5}">
                      <a16:colId xmlns:a16="http://schemas.microsoft.com/office/drawing/2014/main" val="2804483554"/>
                    </a:ext>
                  </a:extLst>
                </a:gridCol>
              </a:tblGrid>
              <a:tr h="796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Arial" panose="020B0604020202020204" pitchFamily="34" charset="0"/>
                          <a:cs typeface="Arial" panose="020B0604020202020204" pitchFamily="34" charset="0"/>
                        </a:rPr>
                        <a:t>Reports to:	</a:t>
                      </a:r>
                    </a:p>
                    <a:p>
                      <a:endParaRPr lang="en-GB" sz="1200" b="1">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Finance Business Partner – Income </a:t>
                      </a:r>
                    </a:p>
                  </a:txBody>
                  <a:tcPr/>
                </a:tc>
                <a:extLst>
                  <a:ext uri="{0D108BD9-81ED-4DB2-BD59-A6C34878D82A}">
                    <a16:rowId xmlns:a16="http://schemas.microsoft.com/office/drawing/2014/main" val="3539884345"/>
                  </a:ext>
                </a:extLst>
              </a:tr>
              <a:tr h="796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Arial" panose="020B0604020202020204" pitchFamily="34" charset="0"/>
                          <a:cs typeface="Arial" panose="020B0604020202020204" pitchFamily="34" charset="0"/>
                        </a:rPr>
                        <a:t>Location:	</a:t>
                      </a:r>
                      <a:endParaRPr lang="en-GB" sz="1200" b="1">
                        <a:solidFill>
                          <a:schemeClr val="tx1"/>
                        </a:solidFill>
                        <a:highlight>
                          <a:srgbClr val="FFFF00"/>
                        </a:highlight>
                        <a:latin typeface="Arial" panose="020B0604020202020204" pitchFamily="34" charset="0"/>
                        <a:cs typeface="Arial" panose="020B0604020202020204" pitchFamily="34" charset="0"/>
                      </a:endParaRPr>
                    </a:p>
                    <a:p>
                      <a:endParaRPr lang="en-GB" sz="1200" b="1">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Home working from anywhere in the UK</a:t>
                      </a:r>
                    </a:p>
                  </a:txBody>
                  <a:tcPr/>
                </a:tc>
                <a:extLst>
                  <a:ext uri="{0D108BD9-81ED-4DB2-BD59-A6C34878D82A}">
                    <a16:rowId xmlns:a16="http://schemas.microsoft.com/office/drawing/2014/main" val="2582321572"/>
                  </a:ext>
                </a:extLst>
              </a:tr>
              <a:tr h="796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Salary: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c. </a:t>
                      </a:r>
                      <a:r>
                        <a:rPr lang="en-GB" sz="1200" b="0" i="0" u="none" strike="noStrike" kern="1200" dirty="0">
                          <a:solidFill>
                            <a:srgbClr val="000000"/>
                          </a:solidFill>
                          <a:effectLst/>
                          <a:latin typeface="Arial" panose="020B0604020202020204" pitchFamily="34" charset="0"/>
                          <a:cs typeface="Arial" panose="020B0604020202020204" pitchFamily="34" charset="0"/>
                        </a:rPr>
                        <a:t>£30,170 - £34,926 per annum FTE, plus London weighting if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96498250"/>
                  </a:ext>
                </a:extLst>
              </a:tr>
              <a:tr h="2310101">
                <a:tc>
                  <a:txBody>
                    <a:bodyPr/>
                    <a:lstStyle/>
                    <a:p>
                      <a:r>
                        <a:rPr lang="en-GB" sz="1200" b="1">
                          <a:latin typeface="Arial" panose="020B0604020202020204" pitchFamily="34" charset="0"/>
                          <a:cs typeface="Arial" panose="020B0604020202020204" pitchFamily="34" charset="0"/>
                        </a:rPr>
                        <a:t>Benefits: 	</a:t>
                      </a: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Flexible working</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34 days’ annual leave (including public holidays) </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Non-contributory pension with employer contributions of 8%. </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Volunteering and development days</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Enhanced maternity and paternity leave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Employee Assistance programme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Life Assurance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Wellbeing support</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Cycle to Work scheme</a:t>
                      </a:r>
                    </a:p>
                  </a:txBody>
                  <a:tcPr/>
                </a:tc>
                <a:extLst>
                  <a:ext uri="{0D108BD9-81ED-4DB2-BD59-A6C34878D82A}">
                    <a16:rowId xmlns:a16="http://schemas.microsoft.com/office/drawing/2014/main" val="2723681024"/>
                  </a:ext>
                </a:extLst>
              </a:tr>
            </a:tbl>
          </a:graphicData>
        </a:graphic>
      </p:graphicFrame>
      <p:pic>
        <p:nvPicPr>
          <p:cNvPr id="4" name="Picture 3" descr="A few young girls in uniform&#10;&#10;AI-generated content may be incorrect.">
            <a:extLst>
              <a:ext uri="{FF2B5EF4-FFF2-40B4-BE49-F238E27FC236}">
                <a16:creationId xmlns:a16="http://schemas.microsoft.com/office/drawing/2014/main" id="{EEC61329-0166-0F31-1F34-6CDCFBED8F53}"/>
              </a:ext>
            </a:extLst>
          </p:cNvPr>
          <p:cNvPicPr>
            <a:picLocks noChangeAspect="1"/>
          </p:cNvPicPr>
          <p:nvPr/>
        </p:nvPicPr>
        <p:blipFill>
          <a:blip r:embed="rId4"/>
          <a:stretch>
            <a:fillRect/>
          </a:stretch>
        </p:blipFill>
        <p:spPr>
          <a:xfrm>
            <a:off x="5566467" y="1094259"/>
            <a:ext cx="3347071" cy="5020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035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33599" y="750493"/>
            <a:ext cx="4456532" cy="7407156"/>
          </a:xfrm>
          <a:prstGeom prst="rect">
            <a:avLst/>
          </a:prstGeom>
        </p:spPr>
        <p:txBody>
          <a:bodyPr wrap="square" anchor="t">
            <a:spAutoFit/>
          </a:bodyPr>
          <a:lstStyle/>
          <a:p>
            <a:endParaRPr lang="en-GB" sz="1200" b="1" dirty="0">
              <a:latin typeface="Arial" panose="020B0604020202020204" pitchFamily="34" charset="0"/>
              <a:cs typeface="Arial" panose="020B0604020202020204" pitchFamily="34" charset="0"/>
            </a:endParaRPr>
          </a:p>
          <a:p>
            <a:pPr>
              <a:spcAft>
                <a:spcPts val="400"/>
              </a:spcAft>
            </a:pPr>
            <a:r>
              <a:rPr lang="en-GB" sz="1400" b="1" dirty="0">
                <a:solidFill>
                  <a:srgbClr val="019CDC"/>
                </a:solidFill>
                <a:latin typeface="Arial" panose="020B0604020202020204" pitchFamily="34" charset="0"/>
                <a:cs typeface="Arial" panose="020B0604020202020204" pitchFamily="34" charset="0"/>
              </a:rPr>
              <a:t>Duties and responsibilities:</a:t>
            </a: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Set up records and create case files on salesforce for all legacy bequests received from solicitors and from notifications of bequests on the Smee and Ford website.</a:t>
            </a:r>
          </a:p>
          <a:p>
            <a:pPr>
              <a:buClr>
                <a:srgbClr val="F4A81D"/>
              </a:buCl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Record the details of all legacy bequests in the case file on salesforce.</a:t>
            </a:r>
          </a:p>
          <a:p>
            <a:pPr>
              <a:buClr>
                <a:srgbClr val="F4A81D"/>
              </a:buCl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Set up a SharePoint folder for the notified legacy bequests.</a:t>
            </a:r>
          </a:p>
          <a:p>
            <a:pPr>
              <a:buClr>
                <a:srgbClr val="F4A81D"/>
              </a:buCl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Upload all legacy documentation received into the legacy case files on salesforce and into the SharePoint folder.</a:t>
            </a:r>
          </a:p>
          <a:p>
            <a:pPr>
              <a:buClr>
                <a:srgbClr val="F4A81D"/>
              </a:buCl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Respond to the solicitor or personal executor acknowledging the legacy bequest, thanking the next of kin on behalf of major giving and requesting any further documentation.</a:t>
            </a:r>
          </a:p>
          <a:p>
            <a:pPr>
              <a:buClr>
                <a:srgbClr val="F4A81D"/>
              </a:buCl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Raise tasks on the salesforce legacy case files as a reminder to follow up with the solicitor or the personal executor as to the progress of the legacy administration.</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Correspond in a timely manner with solicitors and personal executors to enquire into progress of the legacy administration.</a:t>
            </a:r>
          </a:p>
          <a:p>
            <a:pPr marL="171450" indent="-171450">
              <a:buClr>
                <a:srgbClr val="F4A81D"/>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Throughout the legacy administration process update the legacy case files with notes of the correspondence with the solicitor or personal executor.</a:t>
            </a:r>
          </a:p>
          <a:p>
            <a:pPr marL="171450" lvl="0" indent="-171450">
              <a:buClr>
                <a:srgbClr val="F4A81D"/>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6</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F2DE6BCF-EBD8-4EA7-B6CD-6D900E050716}"/>
              </a:ext>
            </a:extLst>
          </p:cNvPr>
          <p:cNvSpPr txBox="1"/>
          <p:nvPr/>
        </p:nvSpPr>
        <p:spPr>
          <a:xfrm>
            <a:off x="4667693" y="1169437"/>
            <a:ext cx="4342708" cy="2308324"/>
          </a:xfrm>
          <a:prstGeom prst="rect">
            <a:avLst/>
          </a:prstGeom>
          <a:noFill/>
        </p:spPr>
        <p:txBody>
          <a:bodyPr wrap="square">
            <a:spAutoFit/>
          </a:bodyPr>
          <a:lstStyle/>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On receipt of the legacy income complete the documentation requested by the solicitor and close the legacy case file on salesforce.</a:t>
            </a:r>
          </a:p>
          <a:p>
            <a:pPr>
              <a:buClr>
                <a:srgbClr val="F4A81D"/>
              </a:buCl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Escalate any issues identified to the Finance Business Partner Income.</a:t>
            </a:r>
          </a:p>
          <a:p>
            <a:pPr>
              <a:buClr>
                <a:srgbClr val="F4A81D"/>
              </a:buCl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Review the open legacy case files with the Finance Business Partner Income and follow up on actions raised.</a:t>
            </a:r>
          </a:p>
          <a:p>
            <a:pPr>
              <a:buClr>
                <a:srgbClr val="F4A81D"/>
              </a:buClr>
            </a:pPr>
            <a:endParaRPr lang="en-GB" sz="1200" dirty="0">
              <a:latin typeface="Arial" panose="020B0604020202020204" pitchFamily="34" charset="0"/>
              <a:cs typeface="Arial" panose="020B0604020202020204" pitchFamily="34" charset="0"/>
            </a:endParaRPr>
          </a:p>
          <a:p>
            <a:pPr marL="171450" lvl="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Highlight any improvements/enhancements to the legacy process to the Finance Business Partner Income.</a:t>
            </a:r>
          </a:p>
        </p:txBody>
      </p:sp>
      <p:pic>
        <p:nvPicPr>
          <p:cNvPr id="4" name="Picture 3" descr="A group of children walking on a dirt road&#10;&#10;AI-generated content may be incorrect.">
            <a:extLst>
              <a:ext uri="{FF2B5EF4-FFF2-40B4-BE49-F238E27FC236}">
                <a16:creationId xmlns:a16="http://schemas.microsoft.com/office/drawing/2014/main" id="{C7D6FE25-4EE5-1885-0414-065F26CFD67E}"/>
              </a:ext>
            </a:extLst>
          </p:cNvPr>
          <p:cNvPicPr>
            <a:picLocks noChangeAspect="1"/>
          </p:cNvPicPr>
          <p:nvPr/>
        </p:nvPicPr>
        <p:blipFill>
          <a:blip r:embed="rId4"/>
          <a:stretch>
            <a:fillRect/>
          </a:stretch>
        </p:blipFill>
        <p:spPr>
          <a:xfrm>
            <a:off x="5180726" y="3658755"/>
            <a:ext cx="3298882" cy="2474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693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699080" y="650511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C8153E93-2E1D-4A66-80D0-68DA8605B18D}"/>
              </a:ext>
            </a:extLst>
          </p:cNvPr>
          <p:cNvSpPr txBox="1"/>
          <p:nvPr/>
        </p:nvSpPr>
        <p:spPr>
          <a:xfrm>
            <a:off x="341024" y="804783"/>
            <a:ext cx="3737935" cy="5656613"/>
          </a:xfrm>
          <a:prstGeom prst="rect">
            <a:avLst/>
          </a:prstGeom>
          <a:noFill/>
        </p:spPr>
        <p:txBody>
          <a:bodyPr wrap="square">
            <a:spAutoFit/>
          </a:bodyPr>
          <a:lstStyle/>
          <a:p>
            <a:pPr>
              <a:spcAft>
                <a:spcPts val="600"/>
              </a:spcAft>
            </a:pPr>
            <a:r>
              <a:rPr lang="en-GB" sz="1400" b="1" dirty="0">
                <a:solidFill>
                  <a:srgbClr val="019CDC"/>
                </a:solidFill>
                <a:latin typeface="Arial" panose="020B0604020202020204" pitchFamily="34" charset="0"/>
                <a:cs typeface="Arial" panose="020B0604020202020204" pitchFamily="34" charset="0"/>
              </a:rPr>
              <a:t>Essential:</a:t>
            </a: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ILM Certificate in Charity Legal Administration Accredited.</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using and maintaining databases.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Excellent administrative and organisational skills.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Excellent communication skills.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Experience and familiarity with Microsoft Word, Excel, Outlook and PowerPoint.</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organising and providing administrative assistance in an office environment.</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handling a wide range of enquiries and an excellent telephone manner.</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Knowledge of data protection act and responsibilities.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indent="-171450">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Clear understanding of confidentiality with written and computerised materials and processes.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44000" lvl="0" indent="-144000" algn="just">
              <a:spcAft>
                <a:spcPts val="800"/>
              </a:spcAft>
              <a:buClr>
                <a:srgbClr val="F4A81D"/>
              </a:buClr>
              <a:buFont typeface="Arial" panose="020B0604020202020204" pitchFamily="34" charset="0"/>
              <a:buChar char="•"/>
            </a:pPr>
            <a:r>
              <a:rPr lang="en-GB" sz="1200" dirty="0">
                <a:latin typeface="Arial" panose="020B0604020202020204" pitchFamily="34" charset="0"/>
                <a:cs typeface="Arial" panose="020B0604020202020204" pitchFamily="34" charset="0"/>
              </a:rPr>
              <a:t>Able to work independently and proactively, with the ability to consult wherever necessary.</a:t>
            </a:r>
            <a:endParaRPr lang="en-GB" sz="1200" dirty="0">
              <a:latin typeface="Arial" panose="020B0604020202020204" pitchFamily="34" charset="0"/>
              <a:ea typeface="Calibri" panose="020F0502020204030204" pitchFamily="34" charset="0"/>
              <a:cs typeface="Arial" panose="020B0604020202020204" pitchFamily="34" charset="0"/>
            </a:endParaRPr>
          </a:p>
          <a:p>
            <a:pPr marL="68580">
              <a:lnSpc>
                <a:spcPct val="107000"/>
              </a:lnSpc>
              <a:spcAft>
                <a:spcPts val="800"/>
              </a:spcAft>
            </a:pPr>
            <a:endParaRPr lang="en-GB"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9D1382-EB1C-4976-9C23-853DE36657AE}"/>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1E0B5C-87C3-4D3B-4A83-E71EAB1DBD8E}"/>
              </a:ext>
            </a:extLst>
          </p:cNvPr>
          <p:cNvSpPr txBox="1"/>
          <p:nvPr/>
        </p:nvSpPr>
        <p:spPr>
          <a:xfrm>
            <a:off x="4479533" y="804783"/>
            <a:ext cx="4510110" cy="983218"/>
          </a:xfrm>
          <a:prstGeom prst="rect">
            <a:avLst/>
          </a:prstGeom>
          <a:noFill/>
        </p:spPr>
        <p:txBody>
          <a:bodyPr wrap="square">
            <a:spAutoFit/>
          </a:bodyPr>
          <a:lstStyle/>
          <a:p>
            <a:pPr>
              <a:lnSpc>
                <a:spcPct val="107000"/>
              </a:lnSpc>
              <a:spcAft>
                <a:spcPts val="600"/>
              </a:spcAft>
            </a:pPr>
            <a:r>
              <a:rPr lang="en-GB" sz="1400" b="1" dirty="0">
                <a:solidFill>
                  <a:srgbClr val="0198DC"/>
                </a:solidFill>
                <a:latin typeface="Arial" panose="020B0604020202020204" pitchFamily="34" charset="0"/>
                <a:ea typeface="Calibri" panose="020F0502020204030204" pitchFamily="34" charset="0"/>
              </a:rPr>
              <a:t>Desirable:</a:t>
            </a:r>
          </a:p>
          <a:p>
            <a:pPr marL="144000" indent="-144000">
              <a:lnSpc>
                <a:spcPct val="107000"/>
              </a:lnSpc>
              <a:spcAft>
                <a:spcPts val="800"/>
              </a:spcAft>
              <a:buClr>
                <a:srgbClr val="F4A81D"/>
              </a:buClr>
              <a:buFont typeface="Arial" panose="020B0604020202020204" pitchFamily="34" charset="0"/>
              <a:buChar char="•"/>
            </a:pPr>
            <a:r>
              <a:rPr lang="en-GB" sz="1200" dirty="0">
                <a:solidFill>
                  <a:srgbClr val="333333"/>
                </a:solidFill>
                <a:latin typeface="Arial" panose="020B0604020202020204" pitchFamily="34" charset="0"/>
                <a:ea typeface="Calibri" panose="020F0502020204030204" pitchFamily="34" charset="0"/>
              </a:rPr>
              <a:t>Experience of using Salesforce CRM system.</a:t>
            </a:r>
            <a:endParaRPr lang="en-GB" sz="12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Picture 7" descr="A group of children sitting at a table&#10;&#10;AI-generated content may be incorrect.">
            <a:extLst>
              <a:ext uri="{FF2B5EF4-FFF2-40B4-BE49-F238E27FC236}">
                <a16:creationId xmlns:a16="http://schemas.microsoft.com/office/drawing/2014/main" id="{90B15041-0AB9-97E5-ECA1-FA2F71E018BE}"/>
              </a:ext>
            </a:extLst>
          </p:cNvPr>
          <p:cNvPicPr>
            <a:picLocks noChangeAspect="1"/>
          </p:cNvPicPr>
          <p:nvPr/>
        </p:nvPicPr>
        <p:blipFill>
          <a:blip r:embed="rId4"/>
          <a:stretch>
            <a:fillRect/>
          </a:stretch>
        </p:blipFill>
        <p:spPr>
          <a:xfrm>
            <a:off x="5065043" y="1769994"/>
            <a:ext cx="3167216" cy="4222955"/>
          </a:xfrm>
          <a:prstGeom prst="rect">
            <a:avLst/>
          </a:prstGeom>
        </p:spPr>
      </p:pic>
    </p:spTree>
    <p:extLst>
      <p:ext uri="{BB962C8B-B14F-4D97-AF65-F5344CB8AC3E}">
        <p14:creationId xmlns:p14="http://schemas.microsoft.com/office/powerpoint/2010/main" val="98639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28225"/>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 Finance team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1046440"/>
          </a:xfrm>
          <a:prstGeom prst="rect">
            <a:avLst/>
          </a:prstGeom>
        </p:spPr>
        <p:txBody>
          <a:bodyPr wrap="square" anchor="t">
            <a:spAutoFit/>
          </a:bodyPr>
          <a:lstStyle/>
          <a:p>
            <a:pPr lvl="0"/>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8</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B0BDEE-A9A0-3F1E-EC67-BEF2FFF8F66B}"/>
              </a:ext>
            </a:extLst>
          </p:cNvPr>
          <p:cNvSpPr txBox="1"/>
          <p:nvPr/>
        </p:nvSpPr>
        <p:spPr>
          <a:xfrm>
            <a:off x="4572000" y="5618666"/>
            <a:ext cx="575353" cy="369332"/>
          </a:xfrm>
          <a:prstGeom prst="rect">
            <a:avLst/>
          </a:prstGeom>
          <a:solidFill>
            <a:schemeClr val="bg1"/>
          </a:solidFill>
        </p:spPr>
        <p:txBody>
          <a:bodyPr wrap="square" rtlCol="0">
            <a:spAutoFit/>
          </a:bodyPr>
          <a:lstStyle/>
          <a:p>
            <a:endParaRPr lang="en-GB"/>
          </a:p>
        </p:txBody>
      </p:sp>
      <p:graphicFrame>
        <p:nvGraphicFramePr>
          <p:cNvPr id="2" name="Diagram 1">
            <a:extLst>
              <a:ext uri="{FF2B5EF4-FFF2-40B4-BE49-F238E27FC236}">
                <a16:creationId xmlns:a16="http://schemas.microsoft.com/office/drawing/2014/main" id="{C14394AD-924A-1CAC-B423-2807FBF9008E}"/>
              </a:ext>
            </a:extLst>
          </p:cNvPr>
          <p:cNvGraphicFramePr/>
          <p:nvPr>
            <p:extLst>
              <p:ext uri="{D42A27DB-BD31-4B8C-83A1-F6EECF244321}">
                <p14:modId xmlns:p14="http://schemas.microsoft.com/office/powerpoint/2010/main" val="1714514501"/>
              </p:ext>
            </p:extLst>
          </p:nvPr>
        </p:nvGraphicFramePr>
        <p:xfrm>
          <a:off x="68826" y="784245"/>
          <a:ext cx="8941575" cy="5486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0124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4D91E-E12D-5171-4CCB-384BA0DA2D62}"/>
              </a:ext>
            </a:extLst>
          </p:cNvPr>
          <p:cNvPicPr>
            <a:picLocks noChangeAspect="1"/>
          </p:cNvPicPr>
          <p:nvPr/>
        </p:nvPicPr>
        <p:blipFill>
          <a:blip r:embed="rId3"/>
          <a:stretch>
            <a:fillRect/>
          </a:stretch>
        </p:blipFill>
        <p:spPr>
          <a:xfrm>
            <a:off x="0" y="704680"/>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31623"/>
            <a:ext cx="9149758" cy="622678"/>
            <a:chOff x="0" y="6240062"/>
            <a:chExt cx="9149758" cy="508957"/>
          </a:xfrm>
        </p:grpSpPr>
        <p:sp>
          <p:nvSpPr>
            <p:cNvPr id="18" name="Rectangle 17">
              <a:extLst>
                <a:ext uri="{FF2B5EF4-FFF2-40B4-BE49-F238E27FC236}">
                  <a16:creationId xmlns:a16="http://schemas.microsoft.com/office/drawing/2014/main" id="{D0D70A2B-F29A-40CF-AE23-982664FC4697}"/>
                </a:ext>
              </a:extLst>
            </p:cNvPr>
            <p:cNvSpPr/>
            <p:nvPr/>
          </p:nvSpPr>
          <p:spPr>
            <a:xfrm>
              <a:off x="0" y="6240062"/>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dirty="0">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746435" y="6661324"/>
            <a:ext cx="39756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49848573"/>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UserInfo>
        <DisplayName>Suzanne Marsland</DisplayName>
        <AccountId>9683</AccountId>
        <AccountType/>
      </UserInfo>
    </SharedWithUsers>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9a8c10b2243c422881e11a32c479e131">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104423c461736a335ede9fc0478d6751"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2.xml><?xml version="1.0" encoding="utf-8"?>
<ds:datastoreItem xmlns:ds="http://schemas.openxmlformats.org/officeDocument/2006/customXml" ds:itemID="{ADD996FF-69DF-47BE-8D8C-2042026544A8}">
  <ds:schemaRefs>
    <ds:schemaRef ds:uri="http://schemas.microsoft.com/office/2006/metadata/properties"/>
    <ds:schemaRef ds:uri="50a1efa9-47d8-481f-aad5-38d3c45f03e8"/>
    <ds:schemaRef ds:uri="http://www.w3.org/XML/1998/namespace"/>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8aef9df1-5621-4c65-8e28-37d44457da46"/>
  </ds:schemaRefs>
</ds:datastoreItem>
</file>

<file path=customXml/itemProps3.xml><?xml version="1.0" encoding="utf-8"?>
<ds:datastoreItem xmlns:ds="http://schemas.openxmlformats.org/officeDocument/2006/customXml" ds:itemID="{080B0A9B-958E-44F7-8EF1-642D672892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TotalTime>295</TotalTime>
  <Words>2372</Words>
  <Application>Microsoft Office PowerPoint</Application>
  <PresentationFormat>On-screen Show (4:3)</PresentationFormat>
  <Paragraphs>276</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Ciara Mooney</cp:lastModifiedBy>
  <cp:revision>7</cp:revision>
  <cp:lastPrinted>2016-09-28T12:24:59Z</cp:lastPrinted>
  <dcterms:created xsi:type="dcterms:W3CDTF">2015-06-14T06:43:02Z</dcterms:created>
  <dcterms:modified xsi:type="dcterms:W3CDTF">2026-03-06T10:06:24Z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y fmtid="{D5CDD505-2E9C-101B-9397-08002B2CF9AE}" pid="4" name="MediaServiceImageTags">
    <vt:lpwstr/>
  </property>
</Properties>
</file>