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24"/>
  </p:notesMasterIdLst>
  <p:handoutMasterIdLst>
    <p:handoutMasterId r:id="rId25"/>
  </p:handoutMasterIdLst>
  <p:sldIdLst>
    <p:sldId id="401" r:id="rId5"/>
    <p:sldId id="406" r:id="rId6"/>
    <p:sldId id="407" r:id="rId7"/>
    <p:sldId id="408" r:id="rId8"/>
    <p:sldId id="389" r:id="rId9"/>
    <p:sldId id="391" r:id="rId10"/>
    <p:sldId id="395" r:id="rId11"/>
    <p:sldId id="403" r:id="rId12"/>
    <p:sldId id="404" r:id="rId13"/>
    <p:sldId id="405" r:id="rId14"/>
    <p:sldId id="394" r:id="rId15"/>
    <p:sldId id="368" r:id="rId16"/>
    <p:sldId id="367" r:id="rId17"/>
    <p:sldId id="387" r:id="rId18"/>
    <p:sldId id="409" r:id="rId19"/>
    <p:sldId id="370" r:id="rId20"/>
    <p:sldId id="398" r:id="rId21"/>
    <p:sldId id="361" r:id="rId22"/>
    <p:sldId id="336" r:id="rId23"/>
  </p:sldIdLst>
  <p:sldSz cx="9144000" cy="6858000" type="screen4x3"/>
  <p:notesSz cx="6662738"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authors.xml><?xml version="1.0" encoding="utf-8"?>
<p188:authorLst xmlns:a="http://schemas.openxmlformats.org/drawingml/2006/main" xmlns:r="http://schemas.openxmlformats.org/officeDocument/2006/relationships" xmlns:p188="http://schemas.microsoft.com/office/powerpoint/2018/8/main">
  <p188:author id="{DEA52603-579B-1217-DE66-60D4D2E88107}" name="Ciara Mooney" initials="CM" userId="S::ciara.mooney@marysmeals.org::fa2f3a89-1031-4469-91af-0adeba81393c" providerId="AD"/>
  <p188:author id="{6DBDEDBE-0783-E2D8-43F7-B6A963420AD5}" name="Karen Gray" initials="KG" userId="S::karen.gray@marysmeals.org::898e0457-d84c-4f37-957c-9d696e8753f6" providerId="AD"/>
  <p188:author id="{9F24CDD0-2914-CCFE-0F91-D0B8CBE1AF71}" name="Claire Benjamin" initials="CB" userId="S::claire.benjamin@marysmeals.org::7c569bef-3fbb-45bc-b6e2-ff761737f67a"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Karen Gray" initials="KG" lastIdx="10" clrIdx="0">
    <p:extLst>
      <p:ext uri="{19B8F6BF-5375-455C-9EA6-DF929625EA0E}">
        <p15:presenceInfo xmlns:p15="http://schemas.microsoft.com/office/powerpoint/2012/main" userId="S::karen.gray@marysmeals.org::898e0457-d84c-4f37-957c-9d696e8753f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98DC"/>
    <a:srgbClr val="F3A909"/>
    <a:srgbClr val="FFCC00"/>
    <a:srgbClr val="019CDC"/>
    <a:srgbClr val="E5E5E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8860F99-1881-46AE-80BC-9BC61005A180}" v="3" dt="2026-03-19T17:20:32.030"/>
    <p1510:client id="{E1E1C39B-EE5D-41B2-BD4E-E0D55E70A629}" v="1" dt="2026-03-19T17:13:36.66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32"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D3801FE-FD81-4E55-99AF-6B2FEA342C4D}" type="doc">
      <dgm:prSet loTypeId="urn:microsoft.com/office/officeart/2009/3/layout/HorizontalOrganizationChart" loCatId="hierarchy" qsTypeId="urn:microsoft.com/office/officeart/2005/8/quickstyle/simple1" qsCatId="simple" csTypeId="urn:microsoft.com/office/officeart/2005/8/colors/accent1_2" csCatId="accent1" phldr="1"/>
      <dgm:spPr/>
      <dgm:t>
        <a:bodyPr/>
        <a:lstStyle/>
        <a:p>
          <a:endParaRPr lang="en-GB"/>
        </a:p>
      </dgm:t>
    </dgm:pt>
    <dgm:pt modelId="{0157D74A-DADC-411E-91F6-3DC19166A98B}">
      <dgm:prSet custT="1"/>
      <dgm:spPr>
        <a:solidFill>
          <a:srgbClr val="FFC000"/>
        </a:solidFill>
      </dgm:spPr>
      <dgm:t>
        <a:bodyPr/>
        <a:lstStyle/>
        <a:p>
          <a:r>
            <a:rPr lang="en-GB" sz="1200" b="1">
              <a:latin typeface="+mn-lt"/>
              <a:cs typeface="Arial" panose="020B0604020202020204" pitchFamily="34" charset="0"/>
            </a:rPr>
            <a:t>Vacancy</a:t>
          </a:r>
        </a:p>
        <a:p>
          <a:r>
            <a:rPr lang="en-GB" sz="1200">
              <a:latin typeface="+mn-lt"/>
              <a:cs typeface="Arial" panose="020B0604020202020204" pitchFamily="34" charset="0"/>
            </a:rPr>
            <a:t>Head of Scotland</a:t>
          </a:r>
        </a:p>
      </dgm:t>
    </dgm:pt>
    <dgm:pt modelId="{E0EE9D6D-B43B-4F75-BB97-07EB38D7AA3A}" type="parTrans" cxnId="{23F03726-7154-46F6-A395-DB8F5E21D583}">
      <dgm:prSet/>
      <dgm:spPr/>
      <dgm:t>
        <a:bodyPr/>
        <a:lstStyle/>
        <a:p>
          <a:endParaRPr lang="en-GB" sz="1200">
            <a:latin typeface="+mn-lt"/>
            <a:cs typeface="Arial" panose="020B0604020202020204" pitchFamily="34" charset="0"/>
          </a:endParaRPr>
        </a:p>
      </dgm:t>
    </dgm:pt>
    <dgm:pt modelId="{61ADD4E9-0D04-44AC-9608-94CA1BD74EFC}" type="sibTrans" cxnId="{23F03726-7154-46F6-A395-DB8F5E21D583}">
      <dgm:prSet/>
      <dgm:spPr/>
      <dgm:t>
        <a:bodyPr/>
        <a:lstStyle/>
        <a:p>
          <a:endParaRPr lang="en-GB" sz="1200">
            <a:latin typeface="+mn-lt"/>
            <a:cs typeface="Arial" panose="020B0604020202020204" pitchFamily="34" charset="0"/>
          </a:endParaRPr>
        </a:p>
      </dgm:t>
    </dgm:pt>
    <dgm:pt modelId="{3F190A76-2DF6-42F7-B453-DDCC94B1C0AC}">
      <dgm:prSet custT="1"/>
      <dgm:spPr/>
      <dgm:t>
        <a:bodyPr/>
        <a:lstStyle/>
        <a:p>
          <a:r>
            <a:rPr lang="en-GB" sz="1200">
              <a:latin typeface="+mn-lt"/>
              <a:cs typeface="Arial" panose="020B0604020202020204" pitchFamily="34" charset="0"/>
            </a:rPr>
            <a:t>Regional Development Officer </a:t>
          </a:r>
          <a:br>
            <a:rPr lang="en-GB" sz="1200">
              <a:latin typeface="+mn-lt"/>
              <a:cs typeface="Arial" panose="020B0604020202020204" pitchFamily="34" charset="0"/>
            </a:rPr>
          </a:br>
          <a:r>
            <a:rPr lang="en-GB" sz="1200">
              <a:latin typeface="+mn-lt"/>
              <a:cs typeface="Arial" panose="020B0604020202020204" pitchFamily="34" charset="0"/>
            </a:rPr>
            <a:t>(West Scotland)</a:t>
          </a:r>
        </a:p>
      </dgm:t>
    </dgm:pt>
    <dgm:pt modelId="{30DD1C22-21B6-421E-941F-7569AC004820}" type="parTrans" cxnId="{4A4F89AF-4066-48BA-A871-D602A56FCECE}">
      <dgm:prSet/>
      <dgm:spPr/>
      <dgm:t>
        <a:bodyPr/>
        <a:lstStyle/>
        <a:p>
          <a:endParaRPr lang="en-GB" sz="1200">
            <a:latin typeface="+mn-lt"/>
            <a:cs typeface="Arial" panose="020B0604020202020204" pitchFamily="34" charset="0"/>
          </a:endParaRPr>
        </a:p>
      </dgm:t>
    </dgm:pt>
    <dgm:pt modelId="{A53D26B5-97C9-46E3-A486-2DBB028EA83C}" type="sibTrans" cxnId="{4A4F89AF-4066-48BA-A871-D602A56FCECE}">
      <dgm:prSet/>
      <dgm:spPr/>
      <dgm:t>
        <a:bodyPr/>
        <a:lstStyle/>
        <a:p>
          <a:endParaRPr lang="en-GB" sz="1200">
            <a:latin typeface="+mn-lt"/>
            <a:cs typeface="Arial" panose="020B0604020202020204" pitchFamily="34" charset="0"/>
          </a:endParaRPr>
        </a:p>
      </dgm:t>
    </dgm:pt>
    <dgm:pt modelId="{79F136A5-4EA9-4EFB-9236-20703D3C0256}">
      <dgm:prSet custT="1"/>
      <dgm:spPr/>
      <dgm:t>
        <a:bodyPr/>
        <a:lstStyle/>
        <a:p>
          <a:r>
            <a:rPr lang="en-GB" sz="1200">
              <a:latin typeface="+mn-lt"/>
              <a:cs typeface="Arial" panose="020B0604020202020204" pitchFamily="34" charset="0"/>
            </a:rPr>
            <a:t>Regional Development Officer </a:t>
          </a:r>
          <a:br>
            <a:rPr lang="en-GB" sz="1200">
              <a:latin typeface="+mn-lt"/>
              <a:cs typeface="Arial" panose="020B0604020202020204" pitchFamily="34" charset="0"/>
            </a:rPr>
          </a:br>
          <a:r>
            <a:rPr lang="en-GB" sz="1200">
              <a:latin typeface="+mn-lt"/>
              <a:cs typeface="Arial" panose="020B0604020202020204" pitchFamily="34" charset="0"/>
            </a:rPr>
            <a:t>(Glasgow)</a:t>
          </a:r>
        </a:p>
      </dgm:t>
    </dgm:pt>
    <dgm:pt modelId="{7C1CAE1F-A204-45E8-8A35-45AC3461F726}" type="parTrans" cxnId="{5CC1B334-66A3-4519-8D95-6551394A07A5}">
      <dgm:prSet/>
      <dgm:spPr/>
      <dgm:t>
        <a:bodyPr/>
        <a:lstStyle/>
        <a:p>
          <a:endParaRPr lang="en-GB" sz="1200">
            <a:latin typeface="+mn-lt"/>
            <a:cs typeface="Arial" panose="020B0604020202020204" pitchFamily="34" charset="0"/>
          </a:endParaRPr>
        </a:p>
      </dgm:t>
    </dgm:pt>
    <dgm:pt modelId="{2A160DFF-53AD-4893-838F-6B8CA31E8354}" type="sibTrans" cxnId="{5CC1B334-66A3-4519-8D95-6551394A07A5}">
      <dgm:prSet/>
      <dgm:spPr/>
      <dgm:t>
        <a:bodyPr/>
        <a:lstStyle/>
        <a:p>
          <a:endParaRPr lang="en-GB" sz="1200">
            <a:latin typeface="+mn-lt"/>
            <a:cs typeface="Arial" panose="020B0604020202020204" pitchFamily="34" charset="0"/>
          </a:endParaRPr>
        </a:p>
      </dgm:t>
    </dgm:pt>
    <dgm:pt modelId="{893BF913-3F19-48DA-A6D7-6382C370C74D}">
      <dgm:prSet custT="1"/>
      <dgm:spPr/>
      <dgm:t>
        <a:bodyPr/>
        <a:lstStyle/>
        <a:p>
          <a:r>
            <a:rPr lang="en-GB" sz="1200">
              <a:latin typeface="+mn-lt"/>
              <a:cs typeface="Arial" panose="020B0604020202020204" pitchFamily="34" charset="0"/>
            </a:rPr>
            <a:t>Regional Development Officer </a:t>
          </a:r>
          <a:br>
            <a:rPr lang="en-GB" sz="1200">
              <a:latin typeface="+mn-lt"/>
              <a:cs typeface="Arial" panose="020B0604020202020204" pitchFamily="34" charset="0"/>
            </a:rPr>
          </a:br>
          <a:r>
            <a:rPr lang="en-GB" sz="1200">
              <a:latin typeface="+mn-lt"/>
              <a:cs typeface="Arial" panose="020B0604020202020204" pitchFamily="34" charset="0"/>
            </a:rPr>
            <a:t>(Edinburgh &amp; Falkirk)</a:t>
          </a:r>
        </a:p>
      </dgm:t>
    </dgm:pt>
    <dgm:pt modelId="{E9277F65-73B7-47B1-8F1D-B2FE7E9B35E2}" type="parTrans" cxnId="{2C28C272-E8F8-4076-81AA-192BCC80074A}">
      <dgm:prSet/>
      <dgm:spPr/>
      <dgm:t>
        <a:bodyPr/>
        <a:lstStyle/>
        <a:p>
          <a:endParaRPr lang="en-GB" sz="1200">
            <a:latin typeface="+mn-lt"/>
            <a:cs typeface="Arial" panose="020B0604020202020204" pitchFamily="34" charset="0"/>
          </a:endParaRPr>
        </a:p>
      </dgm:t>
    </dgm:pt>
    <dgm:pt modelId="{EBF593C8-061C-4261-8D38-595C843FCF1E}" type="sibTrans" cxnId="{2C28C272-E8F8-4076-81AA-192BCC80074A}">
      <dgm:prSet/>
      <dgm:spPr/>
      <dgm:t>
        <a:bodyPr/>
        <a:lstStyle/>
        <a:p>
          <a:endParaRPr lang="en-GB" sz="1200">
            <a:latin typeface="+mn-lt"/>
            <a:cs typeface="Arial" panose="020B0604020202020204" pitchFamily="34" charset="0"/>
          </a:endParaRPr>
        </a:p>
      </dgm:t>
    </dgm:pt>
    <dgm:pt modelId="{4CCEC686-F662-4C88-B39F-3158EBC27F89}">
      <dgm:prSet custT="1"/>
      <dgm:spPr>
        <a:solidFill>
          <a:schemeClr val="accent1"/>
        </a:solidFill>
      </dgm:spPr>
      <dgm:t>
        <a:bodyPr/>
        <a:lstStyle/>
        <a:p>
          <a:r>
            <a:rPr lang="en-GB" sz="1200">
              <a:latin typeface="+mn-lt"/>
              <a:cs typeface="Arial" panose="020B0604020202020204" pitchFamily="34" charset="0"/>
            </a:rPr>
            <a:t>Regional Development Officer </a:t>
          </a:r>
          <a:br>
            <a:rPr lang="en-GB" sz="1200">
              <a:latin typeface="+mn-lt"/>
              <a:cs typeface="Arial" panose="020B0604020202020204" pitchFamily="34" charset="0"/>
            </a:rPr>
          </a:br>
          <a:r>
            <a:rPr lang="en-GB" sz="1200">
              <a:latin typeface="+mn-lt"/>
              <a:cs typeface="Arial" panose="020B0604020202020204" pitchFamily="34" charset="0"/>
            </a:rPr>
            <a:t>(North East, Scotland 0.6)</a:t>
          </a:r>
        </a:p>
      </dgm:t>
    </dgm:pt>
    <dgm:pt modelId="{7B81C206-8EEF-4392-9B28-FA4D8CB3B7E1}" type="parTrans" cxnId="{CA20EE9F-96DC-4F3E-A46E-916E8B745252}">
      <dgm:prSet/>
      <dgm:spPr/>
      <dgm:t>
        <a:bodyPr/>
        <a:lstStyle/>
        <a:p>
          <a:endParaRPr lang="en-GB" sz="1200">
            <a:latin typeface="+mn-lt"/>
            <a:cs typeface="Arial" panose="020B0604020202020204" pitchFamily="34" charset="0"/>
          </a:endParaRPr>
        </a:p>
      </dgm:t>
    </dgm:pt>
    <dgm:pt modelId="{AE0FA011-43B7-498F-8959-E10C1D12C1E1}" type="sibTrans" cxnId="{CA20EE9F-96DC-4F3E-A46E-916E8B745252}">
      <dgm:prSet/>
      <dgm:spPr/>
      <dgm:t>
        <a:bodyPr/>
        <a:lstStyle/>
        <a:p>
          <a:endParaRPr lang="en-GB" sz="1200">
            <a:latin typeface="+mn-lt"/>
            <a:cs typeface="Arial" panose="020B0604020202020204" pitchFamily="34" charset="0"/>
          </a:endParaRPr>
        </a:p>
      </dgm:t>
    </dgm:pt>
    <dgm:pt modelId="{7294AF7C-E821-4522-B0F2-4C7DE71E61D0}">
      <dgm:prSet phldrT="[Text]" custT="1"/>
      <dgm:spPr>
        <a:solidFill>
          <a:schemeClr val="accent5">
            <a:lumMod val="75000"/>
          </a:schemeClr>
        </a:solidFill>
      </dgm:spPr>
      <dgm:t>
        <a:bodyPr/>
        <a:lstStyle/>
        <a:p>
          <a:r>
            <a:rPr lang="en-GB" sz="1200">
              <a:latin typeface="+mn-lt"/>
              <a:cs typeface="Arial" panose="020B0604020202020204" pitchFamily="34" charset="0"/>
            </a:rPr>
            <a:t>Director of Development</a:t>
          </a:r>
        </a:p>
      </dgm:t>
    </dgm:pt>
    <dgm:pt modelId="{B5B7982F-5563-467E-94F7-3D1EB86EDE0C}" type="parTrans" cxnId="{45C02511-BD19-4B52-80FE-B08C481456A7}">
      <dgm:prSet/>
      <dgm:spPr/>
      <dgm:t>
        <a:bodyPr/>
        <a:lstStyle/>
        <a:p>
          <a:endParaRPr lang="en-GB" sz="1200">
            <a:latin typeface="+mn-lt"/>
            <a:cs typeface="Arial" panose="020B0604020202020204" pitchFamily="34" charset="0"/>
          </a:endParaRPr>
        </a:p>
      </dgm:t>
    </dgm:pt>
    <dgm:pt modelId="{499F93D4-0853-4F3A-9FC8-BF28AC91C3C0}" type="sibTrans" cxnId="{45C02511-BD19-4B52-80FE-B08C481456A7}">
      <dgm:prSet/>
      <dgm:spPr/>
      <dgm:t>
        <a:bodyPr/>
        <a:lstStyle/>
        <a:p>
          <a:endParaRPr lang="en-GB" sz="1200">
            <a:latin typeface="+mn-lt"/>
            <a:cs typeface="Arial" panose="020B0604020202020204" pitchFamily="34" charset="0"/>
          </a:endParaRPr>
        </a:p>
      </dgm:t>
    </dgm:pt>
    <dgm:pt modelId="{09D7D449-9B9F-41AA-8CD3-C78842E15FD1}" type="pres">
      <dgm:prSet presAssocID="{4D3801FE-FD81-4E55-99AF-6B2FEA342C4D}" presName="hierChild1" presStyleCnt="0">
        <dgm:presLayoutVars>
          <dgm:orgChart val="1"/>
          <dgm:chPref val="1"/>
          <dgm:dir/>
          <dgm:animOne val="branch"/>
          <dgm:animLvl val="lvl"/>
          <dgm:resizeHandles/>
        </dgm:presLayoutVars>
      </dgm:prSet>
      <dgm:spPr/>
    </dgm:pt>
    <dgm:pt modelId="{286C2A27-7EE9-4763-B810-6BB905AC4696}" type="pres">
      <dgm:prSet presAssocID="{7294AF7C-E821-4522-B0F2-4C7DE71E61D0}" presName="hierRoot1" presStyleCnt="0">
        <dgm:presLayoutVars>
          <dgm:hierBranch val="init"/>
        </dgm:presLayoutVars>
      </dgm:prSet>
      <dgm:spPr/>
    </dgm:pt>
    <dgm:pt modelId="{B6952196-E955-44CC-98B2-9D9C2E34FC53}" type="pres">
      <dgm:prSet presAssocID="{7294AF7C-E821-4522-B0F2-4C7DE71E61D0}" presName="rootComposite1" presStyleCnt="0"/>
      <dgm:spPr/>
    </dgm:pt>
    <dgm:pt modelId="{4767F70A-6846-400A-828D-591CA6266345}" type="pres">
      <dgm:prSet presAssocID="{7294AF7C-E821-4522-B0F2-4C7DE71E61D0}" presName="rootText1" presStyleLbl="node0" presStyleIdx="0" presStyleCnt="1">
        <dgm:presLayoutVars>
          <dgm:chPref val="3"/>
        </dgm:presLayoutVars>
      </dgm:prSet>
      <dgm:spPr/>
    </dgm:pt>
    <dgm:pt modelId="{A138D423-C595-4EA5-AA0B-6333673868CB}" type="pres">
      <dgm:prSet presAssocID="{7294AF7C-E821-4522-B0F2-4C7DE71E61D0}" presName="rootConnector1" presStyleLbl="node1" presStyleIdx="0" presStyleCnt="0"/>
      <dgm:spPr/>
    </dgm:pt>
    <dgm:pt modelId="{79805735-592A-47CF-9441-804A6116734F}" type="pres">
      <dgm:prSet presAssocID="{7294AF7C-E821-4522-B0F2-4C7DE71E61D0}" presName="hierChild2" presStyleCnt="0"/>
      <dgm:spPr/>
    </dgm:pt>
    <dgm:pt modelId="{7CC2B56F-2EF7-422D-888E-6079C18FF745}" type="pres">
      <dgm:prSet presAssocID="{E0EE9D6D-B43B-4F75-BB97-07EB38D7AA3A}" presName="Name64" presStyleLbl="parChTrans1D2" presStyleIdx="0" presStyleCnt="1"/>
      <dgm:spPr/>
    </dgm:pt>
    <dgm:pt modelId="{2F576575-DE54-4E72-BB59-8076F4738173}" type="pres">
      <dgm:prSet presAssocID="{0157D74A-DADC-411E-91F6-3DC19166A98B}" presName="hierRoot2" presStyleCnt="0">
        <dgm:presLayoutVars>
          <dgm:hierBranch val="init"/>
        </dgm:presLayoutVars>
      </dgm:prSet>
      <dgm:spPr/>
    </dgm:pt>
    <dgm:pt modelId="{D4ECB41C-CCC4-4525-BBC5-F6B938823DE9}" type="pres">
      <dgm:prSet presAssocID="{0157D74A-DADC-411E-91F6-3DC19166A98B}" presName="rootComposite" presStyleCnt="0"/>
      <dgm:spPr/>
    </dgm:pt>
    <dgm:pt modelId="{59BA7186-3C69-498F-ADEB-A5B759B932EE}" type="pres">
      <dgm:prSet presAssocID="{0157D74A-DADC-411E-91F6-3DC19166A98B}" presName="rootText" presStyleLbl="node2" presStyleIdx="0" presStyleCnt="1">
        <dgm:presLayoutVars>
          <dgm:chPref val="3"/>
        </dgm:presLayoutVars>
      </dgm:prSet>
      <dgm:spPr/>
    </dgm:pt>
    <dgm:pt modelId="{F61E479F-A55B-4588-A308-F8A5B808C95F}" type="pres">
      <dgm:prSet presAssocID="{0157D74A-DADC-411E-91F6-3DC19166A98B}" presName="rootConnector" presStyleLbl="node2" presStyleIdx="0" presStyleCnt="1"/>
      <dgm:spPr/>
    </dgm:pt>
    <dgm:pt modelId="{B79859B4-6E91-4466-97A2-5FFCBF70C347}" type="pres">
      <dgm:prSet presAssocID="{0157D74A-DADC-411E-91F6-3DC19166A98B}" presName="hierChild4" presStyleCnt="0"/>
      <dgm:spPr/>
    </dgm:pt>
    <dgm:pt modelId="{ACF10565-EC39-4005-843B-E353F1F71E33}" type="pres">
      <dgm:prSet presAssocID="{30DD1C22-21B6-421E-941F-7569AC004820}" presName="Name64" presStyleLbl="parChTrans1D3" presStyleIdx="0" presStyleCnt="4"/>
      <dgm:spPr/>
    </dgm:pt>
    <dgm:pt modelId="{50187FE8-FAB9-4591-ACEA-4BFA0B04495D}" type="pres">
      <dgm:prSet presAssocID="{3F190A76-2DF6-42F7-B453-DDCC94B1C0AC}" presName="hierRoot2" presStyleCnt="0">
        <dgm:presLayoutVars>
          <dgm:hierBranch val="init"/>
        </dgm:presLayoutVars>
      </dgm:prSet>
      <dgm:spPr/>
    </dgm:pt>
    <dgm:pt modelId="{4FFBC04A-780B-4102-BBF4-0B4C8D671897}" type="pres">
      <dgm:prSet presAssocID="{3F190A76-2DF6-42F7-B453-DDCC94B1C0AC}" presName="rootComposite" presStyleCnt="0"/>
      <dgm:spPr/>
    </dgm:pt>
    <dgm:pt modelId="{7981A29A-CC89-473F-B9A8-33F4779A1647}" type="pres">
      <dgm:prSet presAssocID="{3F190A76-2DF6-42F7-B453-DDCC94B1C0AC}" presName="rootText" presStyleLbl="node3" presStyleIdx="0" presStyleCnt="4">
        <dgm:presLayoutVars>
          <dgm:chPref val="3"/>
        </dgm:presLayoutVars>
      </dgm:prSet>
      <dgm:spPr/>
    </dgm:pt>
    <dgm:pt modelId="{2AB7A781-E5F5-4A23-A0E1-96AC29EE517E}" type="pres">
      <dgm:prSet presAssocID="{3F190A76-2DF6-42F7-B453-DDCC94B1C0AC}" presName="rootConnector" presStyleLbl="node3" presStyleIdx="0" presStyleCnt="4"/>
      <dgm:spPr/>
    </dgm:pt>
    <dgm:pt modelId="{6F4C762C-B72F-4698-8C7F-DCE14A64ECCF}" type="pres">
      <dgm:prSet presAssocID="{3F190A76-2DF6-42F7-B453-DDCC94B1C0AC}" presName="hierChild4" presStyleCnt="0"/>
      <dgm:spPr/>
    </dgm:pt>
    <dgm:pt modelId="{C1CB6BCF-F256-4857-AB2F-6887BA90E4A2}" type="pres">
      <dgm:prSet presAssocID="{3F190A76-2DF6-42F7-B453-DDCC94B1C0AC}" presName="hierChild5" presStyleCnt="0"/>
      <dgm:spPr/>
    </dgm:pt>
    <dgm:pt modelId="{7D3DE9D9-7D37-4586-A777-1E33B43A628A}" type="pres">
      <dgm:prSet presAssocID="{7C1CAE1F-A204-45E8-8A35-45AC3461F726}" presName="Name64" presStyleLbl="parChTrans1D3" presStyleIdx="1" presStyleCnt="4"/>
      <dgm:spPr/>
    </dgm:pt>
    <dgm:pt modelId="{973B7896-97AE-4045-8363-CC9A2D0738D4}" type="pres">
      <dgm:prSet presAssocID="{79F136A5-4EA9-4EFB-9236-20703D3C0256}" presName="hierRoot2" presStyleCnt="0">
        <dgm:presLayoutVars>
          <dgm:hierBranch val="init"/>
        </dgm:presLayoutVars>
      </dgm:prSet>
      <dgm:spPr/>
    </dgm:pt>
    <dgm:pt modelId="{F83C1543-A408-4F75-BE74-99756E022B95}" type="pres">
      <dgm:prSet presAssocID="{79F136A5-4EA9-4EFB-9236-20703D3C0256}" presName="rootComposite" presStyleCnt="0"/>
      <dgm:spPr/>
    </dgm:pt>
    <dgm:pt modelId="{E4C176C2-E593-42FC-9E3D-D0E80832FC26}" type="pres">
      <dgm:prSet presAssocID="{79F136A5-4EA9-4EFB-9236-20703D3C0256}" presName="rootText" presStyleLbl="node3" presStyleIdx="1" presStyleCnt="4">
        <dgm:presLayoutVars>
          <dgm:chPref val="3"/>
        </dgm:presLayoutVars>
      </dgm:prSet>
      <dgm:spPr/>
    </dgm:pt>
    <dgm:pt modelId="{67126EBB-1AB9-4B71-B2A7-AA2E61AB0E92}" type="pres">
      <dgm:prSet presAssocID="{79F136A5-4EA9-4EFB-9236-20703D3C0256}" presName="rootConnector" presStyleLbl="node3" presStyleIdx="1" presStyleCnt="4"/>
      <dgm:spPr/>
    </dgm:pt>
    <dgm:pt modelId="{0E689830-43CB-4ECD-A9D4-F3AE32BE961E}" type="pres">
      <dgm:prSet presAssocID="{79F136A5-4EA9-4EFB-9236-20703D3C0256}" presName="hierChild4" presStyleCnt="0"/>
      <dgm:spPr/>
    </dgm:pt>
    <dgm:pt modelId="{139A3977-0DF4-4C1A-8F21-007F2B7B4ACE}" type="pres">
      <dgm:prSet presAssocID="{79F136A5-4EA9-4EFB-9236-20703D3C0256}" presName="hierChild5" presStyleCnt="0"/>
      <dgm:spPr/>
    </dgm:pt>
    <dgm:pt modelId="{0CBE95D1-F96B-4934-9AF1-70D57387125C}" type="pres">
      <dgm:prSet presAssocID="{E9277F65-73B7-47B1-8F1D-B2FE7E9B35E2}" presName="Name64" presStyleLbl="parChTrans1D3" presStyleIdx="2" presStyleCnt="4"/>
      <dgm:spPr/>
    </dgm:pt>
    <dgm:pt modelId="{7E35924D-B43A-44CF-ABFD-32D4B071C69B}" type="pres">
      <dgm:prSet presAssocID="{893BF913-3F19-48DA-A6D7-6382C370C74D}" presName="hierRoot2" presStyleCnt="0">
        <dgm:presLayoutVars>
          <dgm:hierBranch val="init"/>
        </dgm:presLayoutVars>
      </dgm:prSet>
      <dgm:spPr/>
    </dgm:pt>
    <dgm:pt modelId="{1D212115-C27B-490E-8590-3C7CA1E6A3C2}" type="pres">
      <dgm:prSet presAssocID="{893BF913-3F19-48DA-A6D7-6382C370C74D}" presName="rootComposite" presStyleCnt="0"/>
      <dgm:spPr/>
    </dgm:pt>
    <dgm:pt modelId="{3DD7A89E-25D5-4546-A89A-05B6A6EB289B}" type="pres">
      <dgm:prSet presAssocID="{893BF913-3F19-48DA-A6D7-6382C370C74D}" presName="rootText" presStyleLbl="node3" presStyleIdx="2" presStyleCnt="4">
        <dgm:presLayoutVars>
          <dgm:chPref val="3"/>
        </dgm:presLayoutVars>
      </dgm:prSet>
      <dgm:spPr/>
    </dgm:pt>
    <dgm:pt modelId="{DFEDD6EE-2BEA-45CF-9F7B-5234CFA7AAD1}" type="pres">
      <dgm:prSet presAssocID="{893BF913-3F19-48DA-A6D7-6382C370C74D}" presName="rootConnector" presStyleLbl="node3" presStyleIdx="2" presStyleCnt="4"/>
      <dgm:spPr/>
    </dgm:pt>
    <dgm:pt modelId="{3FE1146F-D2B3-4737-8F23-FC03591DE0B8}" type="pres">
      <dgm:prSet presAssocID="{893BF913-3F19-48DA-A6D7-6382C370C74D}" presName="hierChild4" presStyleCnt="0"/>
      <dgm:spPr/>
    </dgm:pt>
    <dgm:pt modelId="{A11D13CB-C41B-481F-A33D-CF6C8B9F00B9}" type="pres">
      <dgm:prSet presAssocID="{893BF913-3F19-48DA-A6D7-6382C370C74D}" presName="hierChild5" presStyleCnt="0"/>
      <dgm:spPr/>
    </dgm:pt>
    <dgm:pt modelId="{3655796B-9666-4595-970D-CA3AFCB47D7B}" type="pres">
      <dgm:prSet presAssocID="{7B81C206-8EEF-4392-9B28-FA4D8CB3B7E1}" presName="Name64" presStyleLbl="parChTrans1D3" presStyleIdx="3" presStyleCnt="4"/>
      <dgm:spPr/>
    </dgm:pt>
    <dgm:pt modelId="{FF930127-B434-4DD1-B7AF-C81B8CB7E76F}" type="pres">
      <dgm:prSet presAssocID="{4CCEC686-F662-4C88-B39F-3158EBC27F89}" presName="hierRoot2" presStyleCnt="0">
        <dgm:presLayoutVars>
          <dgm:hierBranch val="init"/>
        </dgm:presLayoutVars>
      </dgm:prSet>
      <dgm:spPr/>
    </dgm:pt>
    <dgm:pt modelId="{92293B4A-7150-4B31-9A97-0CD192D9AE96}" type="pres">
      <dgm:prSet presAssocID="{4CCEC686-F662-4C88-B39F-3158EBC27F89}" presName="rootComposite" presStyleCnt="0"/>
      <dgm:spPr/>
    </dgm:pt>
    <dgm:pt modelId="{3F61D09F-9F40-420B-8B15-19991E0FB8FE}" type="pres">
      <dgm:prSet presAssocID="{4CCEC686-F662-4C88-B39F-3158EBC27F89}" presName="rootText" presStyleLbl="node3" presStyleIdx="3" presStyleCnt="4">
        <dgm:presLayoutVars>
          <dgm:chPref val="3"/>
        </dgm:presLayoutVars>
      </dgm:prSet>
      <dgm:spPr/>
    </dgm:pt>
    <dgm:pt modelId="{EE7684BF-624B-4AA3-BEE3-BDD9E16C2E60}" type="pres">
      <dgm:prSet presAssocID="{4CCEC686-F662-4C88-B39F-3158EBC27F89}" presName="rootConnector" presStyleLbl="node3" presStyleIdx="3" presStyleCnt="4"/>
      <dgm:spPr/>
    </dgm:pt>
    <dgm:pt modelId="{9E20E5DB-6C03-46F7-8AF7-4E54C55E096B}" type="pres">
      <dgm:prSet presAssocID="{4CCEC686-F662-4C88-B39F-3158EBC27F89}" presName="hierChild4" presStyleCnt="0"/>
      <dgm:spPr/>
    </dgm:pt>
    <dgm:pt modelId="{A3C3C300-F359-42C1-A3EB-DAC93612D921}" type="pres">
      <dgm:prSet presAssocID="{4CCEC686-F662-4C88-B39F-3158EBC27F89}" presName="hierChild5" presStyleCnt="0"/>
      <dgm:spPr/>
    </dgm:pt>
    <dgm:pt modelId="{A7D5159C-5343-4D59-AD59-803AE850A131}" type="pres">
      <dgm:prSet presAssocID="{0157D74A-DADC-411E-91F6-3DC19166A98B}" presName="hierChild5" presStyleCnt="0"/>
      <dgm:spPr/>
    </dgm:pt>
    <dgm:pt modelId="{D140D059-349B-4693-B862-0F3C07A0E141}" type="pres">
      <dgm:prSet presAssocID="{7294AF7C-E821-4522-B0F2-4C7DE71E61D0}" presName="hierChild3" presStyleCnt="0"/>
      <dgm:spPr/>
    </dgm:pt>
  </dgm:ptLst>
  <dgm:cxnLst>
    <dgm:cxn modelId="{45C02511-BD19-4B52-80FE-B08C481456A7}" srcId="{4D3801FE-FD81-4E55-99AF-6B2FEA342C4D}" destId="{7294AF7C-E821-4522-B0F2-4C7DE71E61D0}" srcOrd="0" destOrd="0" parTransId="{B5B7982F-5563-467E-94F7-3D1EB86EDE0C}" sibTransId="{499F93D4-0853-4F3A-9FC8-BF28AC91C3C0}"/>
    <dgm:cxn modelId="{38BA0F1B-78F0-4926-9EE9-E95B5F3ABFCE}" type="presOf" srcId="{79F136A5-4EA9-4EFB-9236-20703D3C0256}" destId="{67126EBB-1AB9-4B71-B2A7-AA2E61AB0E92}" srcOrd="1" destOrd="0" presId="urn:microsoft.com/office/officeart/2009/3/layout/HorizontalOrganizationChart"/>
    <dgm:cxn modelId="{4A955D1D-8204-4758-960A-BB25ED1444A4}" type="presOf" srcId="{30DD1C22-21B6-421E-941F-7569AC004820}" destId="{ACF10565-EC39-4005-843B-E353F1F71E33}" srcOrd="0" destOrd="0" presId="urn:microsoft.com/office/officeart/2009/3/layout/HorizontalOrganizationChart"/>
    <dgm:cxn modelId="{85429A1D-6FEF-4CD8-AFF2-5B8F63433E2E}" type="presOf" srcId="{7294AF7C-E821-4522-B0F2-4C7DE71E61D0}" destId="{4767F70A-6846-400A-828D-591CA6266345}" srcOrd="0" destOrd="0" presId="urn:microsoft.com/office/officeart/2009/3/layout/HorizontalOrganizationChart"/>
    <dgm:cxn modelId="{414D3A1F-ED39-467E-988F-E89DB3A02AD1}" type="presOf" srcId="{0157D74A-DADC-411E-91F6-3DC19166A98B}" destId="{59BA7186-3C69-498F-ADEB-A5B759B932EE}" srcOrd="0" destOrd="0" presId="urn:microsoft.com/office/officeart/2009/3/layout/HorizontalOrganizationChart"/>
    <dgm:cxn modelId="{23F03726-7154-46F6-A395-DB8F5E21D583}" srcId="{7294AF7C-E821-4522-B0F2-4C7DE71E61D0}" destId="{0157D74A-DADC-411E-91F6-3DC19166A98B}" srcOrd="0" destOrd="0" parTransId="{E0EE9D6D-B43B-4F75-BB97-07EB38D7AA3A}" sibTransId="{61ADD4E9-0D04-44AC-9608-94CA1BD74EFC}"/>
    <dgm:cxn modelId="{5CC1B334-66A3-4519-8D95-6551394A07A5}" srcId="{0157D74A-DADC-411E-91F6-3DC19166A98B}" destId="{79F136A5-4EA9-4EFB-9236-20703D3C0256}" srcOrd="1" destOrd="0" parTransId="{7C1CAE1F-A204-45E8-8A35-45AC3461F726}" sibTransId="{2A160DFF-53AD-4893-838F-6B8CA31E8354}"/>
    <dgm:cxn modelId="{6CD3D135-E5AA-4EE4-87CF-8D46EB1292ED}" type="presOf" srcId="{4CCEC686-F662-4C88-B39F-3158EBC27F89}" destId="{EE7684BF-624B-4AA3-BEE3-BDD9E16C2E60}" srcOrd="1" destOrd="0" presId="urn:microsoft.com/office/officeart/2009/3/layout/HorizontalOrganizationChart"/>
    <dgm:cxn modelId="{BB15B662-639B-41D8-8805-49031DC7AF6C}" type="presOf" srcId="{893BF913-3F19-48DA-A6D7-6382C370C74D}" destId="{DFEDD6EE-2BEA-45CF-9F7B-5234CFA7AAD1}" srcOrd="1" destOrd="0" presId="urn:microsoft.com/office/officeart/2009/3/layout/HorizontalOrganizationChart"/>
    <dgm:cxn modelId="{E11B396A-304B-4840-97FB-B49505F38984}" type="presOf" srcId="{E9277F65-73B7-47B1-8F1D-B2FE7E9B35E2}" destId="{0CBE95D1-F96B-4934-9AF1-70D57387125C}" srcOrd="0" destOrd="0" presId="urn:microsoft.com/office/officeart/2009/3/layout/HorizontalOrganizationChart"/>
    <dgm:cxn modelId="{A104966D-03D1-4403-8ABF-24ED9A76710D}" type="presOf" srcId="{3F190A76-2DF6-42F7-B453-DDCC94B1C0AC}" destId="{7981A29A-CC89-473F-B9A8-33F4779A1647}" srcOrd="0" destOrd="0" presId="urn:microsoft.com/office/officeart/2009/3/layout/HorizontalOrganizationChart"/>
    <dgm:cxn modelId="{92753F70-0734-4BC5-B9A2-0DDDC5A30FCC}" type="presOf" srcId="{4CCEC686-F662-4C88-B39F-3158EBC27F89}" destId="{3F61D09F-9F40-420B-8B15-19991E0FB8FE}" srcOrd="0" destOrd="0" presId="urn:microsoft.com/office/officeart/2009/3/layout/HorizontalOrganizationChart"/>
    <dgm:cxn modelId="{67640B72-D229-4497-AD79-1D042B874B58}" type="presOf" srcId="{E0EE9D6D-B43B-4F75-BB97-07EB38D7AA3A}" destId="{7CC2B56F-2EF7-422D-888E-6079C18FF745}" srcOrd="0" destOrd="0" presId="urn:microsoft.com/office/officeart/2009/3/layout/HorizontalOrganizationChart"/>
    <dgm:cxn modelId="{2C28C272-E8F8-4076-81AA-192BCC80074A}" srcId="{0157D74A-DADC-411E-91F6-3DC19166A98B}" destId="{893BF913-3F19-48DA-A6D7-6382C370C74D}" srcOrd="2" destOrd="0" parTransId="{E9277F65-73B7-47B1-8F1D-B2FE7E9B35E2}" sibTransId="{EBF593C8-061C-4261-8D38-595C843FCF1E}"/>
    <dgm:cxn modelId="{04253A54-AE40-4FF8-B6D9-5D625F755C2A}" type="presOf" srcId="{0157D74A-DADC-411E-91F6-3DC19166A98B}" destId="{F61E479F-A55B-4588-A308-F8A5B808C95F}" srcOrd="1" destOrd="0" presId="urn:microsoft.com/office/officeart/2009/3/layout/HorizontalOrganizationChart"/>
    <dgm:cxn modelId="{D70EFF57-B289-473B-861D-51BFD2700566}" type="presOf" srcId="{4D3801FE-FD81-4E55-99AF-6B2FEA342C4D}" destId="{09D7D449-9B9F-41AA-8CD3-C78842E15FD1}" srcOrd="0" destOrd="0" presId="urn:microsoft.com/office/officeart/2009/3/layout/HorizontalOrganizationChart"/>
    <dgm:cxn modelId="{5529F58F-18A7-4F12-AF35-991F7F5D4698}" type="presOf" srcId="{3F190A76-2DF6-42F7-B453-DDCC94B1C0AC}" destId="{2AB7A781-E5F5-4A23-A0E1-96AC29EE517E}" srcOrd="1" destOrd="0" presId="urn:microsoft.com/office/officeart/2009/3/layout/HorizontalOrganizationChart"/>
    <dgm:cxn modelId="{59A01892-54AE-447E-9A82-C8FE029C009B}" type="presOf" srcId="{7C1CAE1F-A204-45E8-8A35-45AC3461F726}" destId="{7D3DE9D9-7D37-4586-A777-1E33B43A628A}" srcOrd="0" destOrd="0" presId="urn:microsoft.com/office/officeart/2009/3/layout/HorizontalOrganizationChart"/>
    <dgm:cxn modelId="{B7931096-77EB-4F29-A2A9-DC8E423DD79C}" type="presOf" srcId="{893BF913-3F19-48DA-A6D7-6382C370C74D}" destId="{3DD7A89E-25D5-4546-A89A-05B6A6EB289B}" srcOrd="0" destOrd="0" presId="urn:microsoft.com/office/officeart/2009/3/layout/HorizontalOrganizationChart"/>
    <dgm:cxn modelId="{CA20EE9F-96DC-4F3E-A46E-916E8B745252}" srcId="{0157D74A-DADC-411E-91F6-3DC19166A98B}" destId="{4CCEC686-F662-4C88-B39F-3158EBC27F89}" srcOrd="3" destOrd="0" parTransId="{7B81C206-8EEF-4392-9B28-FA4D8CB3B7E1}" sibTransId="{AE0FA011-43B7-498F-8959-E10C1D12C1E1}"/>
    <dgm:cxn modelId="{6CDDF1A7-D5AC-4D1A-996B-8ED154AB42EA}" type="presOf" srcId="{7B81C206-8EEF-4392-9B28-FA4D8CB3B7E1}" destId="{3655796B-9666-4595-970D-CA3AFCB47D7B}" srcOrd="0" destOrd="0" presId="urn:microsoft.com/office/officeart/2009/3/layout/HorizontalOrganizationChart"/>
    <dgm:cxn modelId="{4A4F89AF-4066-48BA-A871-D602A56FCECE}" srcId="{0157D74A-DADC-411E-91F6-3DC19166A98B}" destId="{3F190A76-2DF6-42F7-B453-DDCC94B1C0AC}" srcOrd="0" destOrd="0" parTransId="{30DD1C22-21B6-421E-941F-7569AC004820}" sibTransId="{A53D26B5-97C9-46E3-A486-2DBB028EA83C}"/>
    <dgm:cxn modelId="{924E0BEF-3242-4307-8E8D-1ED0074F556E}" type="presOf" srcId="{7294AF7C-E821-4522-B0F2-4C7DE71E61D0}" destId="{A138D423-C595-4EA5-AA0B-6333673868CB}" srcOrd="1" destOrd="0" presId="urn:microsoft.com/office/officeart/2009/3/layout/HorizontalOrganizationChart"/>
    <dgm:cxn modelId="{66B0ABF7-FE2E-4B46-964E-141ED4689A21}" type="presOf" srcId="{79F136A5-4EA9-4EFB-9236-20703D3C0256}" destId="{E4C176C2-E593-42FC-9E3D-D0E80832FC26}" srcOrd="0" destOrd="0" presId="urn:microsoft.com/office/officeart/2009/3/layout/HorizontalOrganizationChart"/>
    <dgm:cxn modelId="{81C0AC2F-327E-463F-BB33-D15697D1A7A1}" type="presParOf" srcId="{09D7D449-9B9F-41AA-8CD3-C78842E15FD1}" destId="{286C2A27-7EE9-4763-B810-6BB905AC4696}" srcOrd="0" destOrd="0" presId="urn:microsoft.com/office/officeart/2009/3/layout/HorizontalOrganizationChart"/>
    <dgm:cxn modelId="{CFDFA942-CFE2-4B45-8981-56966BC803D9}" type="presParOf" srcId="{286C2A27-7EE9-4763-B810-6BB905AC4696}" destId="{B6952196-E955-44CC-98B2-9D9C2E34FC53}" srcOrd="0" destOrd="0" presId="urn:microsoft.com/office/officeart/2009/3/layout/HorizontalOrganizationChart"/>
    <dgm:cxn modelId="{1DE14B05-F073-4286-92C3-F917BAF8BBF5}" type="presParOf" srcId="{B6952196-E955-44CC-98B2-9D9C2E34FC53}" destId="{4767F70A-6846-400A-828D-591CA6266345}" srcOrd="0" destOrd="0" presId="urn:microsoft.com/office/officeart/2009/3/layout/HorizontalOrganizationChart"/>
    <dgm:cxn modelId="{2CB656EB-32E6-4C8C-A4E7-6A99724A182F}" type="presParOf" srcId="{B6952196-E955-44CC-98B2-9D9C2E34FC53}" destId="{A138D423-C595-4EA5-AA0B-6333673868CB}" srcOrd="1" destOrd="0" presId="urn:microsoft.com/office/officeart/2009/3/layout/HorizontalOrganizationChart"/>
    <dgm:cxn modelId="{4033A3BC-3F31-40C9-A16E-E6373B939EAC}" type="presParOf" srcId="{286C2A27-7EE9-4763-B810-6BB905AC4696}" destId="{79805735-592A-47CF-9441-804A6116734F}" srcOrd="1" destOrd="0" presId="urn:microsoft.com/office/officeart/2009/3/layout/HorizontalOrganizationChart"/>
    <dgm:cxn modelId="{5839ADB8-4BAD-4E7D-A913-CFA7E700C81F}" type="presParOf" srcId="{79805735-592A-47CF-9441-804A6116734F}" destId="{7CC2B56F-2EF7-422D-888E-6079C18FF745}" srcOrd="0" destOrd="0" presId="urn:microsoft.com/office/officeart/2009/3/layout/HorizontalOrganizationChart"/>
    <dgm:cxn modelId="{B7623946-2789-43F1-BA88-2DE3FBDFF37D}" type="presParOf" srcId="{79805735-592A-47CF-9441-804A6116734F}" destId="{2F576575-DE54-4E72-BB59-8076F4738173}" srcOrd="1" destOrd="0" presId="urn:microsoft.com/office/officeart/2009/3/layout/HorizontalOrganizationChart"/>
    <dgm:cxn modelId="{3AB5F463-DC54-4B94-8D27-E43A7FEBF61A}" type="presParOf" srcId="{2F576575-DE54-4E72-BB59-8076F4738173}" destId="{D4ECB41C-CCC4-4525-BBC5-F6B938823DE9}" srcOrd="0" destOrd="0" presId="urn:microsoft.com/office/officeart/2009/3/layout/HorizontalOrganizationChart"/>
    <dgm:cxn modelId="{A4A4CC7B-BE2C-41D5-81C4-F663CADBC474}" type="presParOf" srcId="{D4ECB41C-CCC4-4525-BBC5-F6B938823DE9}" destId="{59BA7186-3C69-498F-ADEB-A5B759B932EE}" srcOrd="0" destOrd="0" presId="urn:microsoft.com/office/officeart/2009/3/layout/HorizontalOrganizationChart"/>
    <dgm:cxn modelId="{24EBA1E6-3398-4E96-84E5-5E582E09946C}" type="presParOf" srcId="{D4ECB41C-CCC4-4525-BBC5-F6B938823DE9}" destId="{F61E479F-A55B-4588-A308-F8A5B808C95F}" srcOrd="1" destOrd="0" presId="urn:microsoft.com/office/officeart/2009/3/layout/HorizontalOrganizationChart"/>
    <dgm:cxn modelId="{26F771EE-B8F8-42C1-BF73-032AC0D03E94}" type="presParOf" srcId="{2F576575-DE54-4E72-BB59-8076F4738173}" destId="{B79859B4-6E91-4466-97A2-5FFCBF70C347}" srcOrd="1" destOrd="0" presId="urn:microsoft.com/office/officeart/2009/3/layout/HorizontalOrganizationChart"/>
    <dgm:cxn modelId="{EBD01F60-1940-4842-85D9-10D12156BD2D}" type="presParOf" srcId="{B79859B4-6E91-4466-97A2-5FFCBF70C347}" destId="{ACF10565-EC39-4005-843B-E353F1F71E33}" srcOrd="0" destOrd="0" presId="urn:microsoft.com/office/officeart/2009/3/layout/HorizontalOrganizationChart"/>
    <dgm:cxn modelId="{934E9DC8-3F9C-4340-886F-A1F7F5922681}" type="presParOf" srcId="{B79859B4-6E91-4466-97A2-5FFCBF70C347}" destId="{50187FE8-FAB9-4591-ACEA-4BFA0B04495D}" srcOrd="1" destOrd="0" presId="urn:microsoft.com/office/officeart/2009/3/layout/HorizontalOrganizationChart"/>
    <dgm:cxn modelId="{75F86940-05B2-425A-A0AD-7BB702C5D271}" type="presParOf" srcId="{50187FE8-FAB9-4591-ACEA-4BFA0B04495D}" destId="{4FFBC04A-780B-4102-BBF4-0B4C8D671897}" srcOrd="0" destOrd="0" presId="urn:microsoft.com/office/officeart/2009/3/layout/HorizontalOrganizationChart"/>
    <dgm:cxn modelId="{34644297-DAAF-4F85-8535-DDC62CE0B31E}" type="presParOf" srcId="{4FFBC04A-780B-4102-BBF4-0B4C8D671897}" destId="{7981A29A-CC89-473F-B9A8-33F4779A1647}" srcOrd="0" destOrd="0" presId="urn:microsoft.com/office/officeart/2009/3/layout/HorizontalOrganizationChart"/>
    <dgm:cxn modelId="{FC91F20D-8B48-499C-95EC-B30E32301927}" type="presParOf" srcId="{4FFBC04A-780B-4102-BBF4-0B4C8D671897}" destId="{2AB7A781-E5F5-4A23-A0E1-96AC29EE517E}" srcOrd="1" destOrd="0" presId="urn:microsoft.com/office/officeart/2009/3/layout/HorizontalOrganizationChart"/>
    <dgm:cxn modelId="{25C2C9C4-3DC1-4F72-87EC-E24214D8428F}" type="presParOf" srcId="{50187FE8-FAB9-4591-ACEA-4BFA0B04495D}" destId="{6F4C762C-B72F-4698-8C7F-DCE14A64ECCF}" srcOrd="1" destOrd="0" presId="urn:microsoft.com/office/officeart/2009/3/layout/HorizontalOrganizationChart"/>
    <dgm:cxn modelId="{3E5748FD-61DA-41E1-9A72-23C89BBD8A5B}" type="presParOf" srcId="{50187FE8-FAB9-4591-ACEA-4BFA0B04495D}" destId="{C1CB6BCF-F256-4857-AB2F-6887BA90E4A2}" srcOrd="2" destOrd="0" presId="urn:microsoft.com/office/officeart/2009/3/layout/HorizontalOrganizationChart"/>
    <dgm:cxn modelId="{EEEE3650-3392-4435-92EA-B8DFB3ADDA58}" type="presParOf" srcId="{B79859B4-6E91-4466-97A2-5FFCBF70C347}" destId="{7D3DE9D9-7D37-4586-A777-1E33B43A628A}" srcOrd="2" destOrd="0" presId="urn:microsoft.com/office/officeart/2009/3/layout/HorizontalOrganizationChart"/>
    <dgm:cxn modelId="{EE1F5B51-A660-4663-B3E2-84EAD7AC11AC}" type="presParOf" srcId="{B79859B4-6E91-4466-97A2-5FFCBF70C347}" destId="{973B7896-97AE-4045-8363-CC9A2D0738D4}" srcOrd="3" destOrd="0" presId="urn:microsoft.com/office/officeart/2009/3/layout/HorizontalOrganizationChart"/>
    <dgm:cxn modelId="{7A344C05-CF9F-476D-B945-76B110D602A6}" type="presParOf" srcId="{973B7896-97AE-4045-8363-CC9A2D0738D4}" destId="{F83C1543-A408-4F75-BE74-99756E022B95}" srcOrd="0" destOrd="0" presId="urn:microsoft.com/office/officeart/2009/3/layout/HorizontalOrganizationChart"/>
    <dgm:cxn modelId="{BFCD2B09-F7E9-4B12-AC72-BA7643153DC3}" type="presParOf" srcId="{F83C1543-A408-4F75-BE74-99756E022B95}" destId="{E4C176C2-E593-42FC-9E3D-D0E80832FC26}" srcOrd="0" destOrd="0" presId="urn:microsoft.com/office/officeart/2009/3/layout/HorizontalOrganizationChart"/>
    <dgm:cxn modelId="{2082D35E-F21F-4334-9F2F-C6DC4E844DB0}" type="presParOf" srcId="{F83C1543-A408-4F75-BE74-99756E022B95}" destId="{67126EBB-1AB9-4B71-B2A7-AA2E61AB0E92}" srcOrd="1" destOrd="0" presId="urn:microsoft.com/office/officeart/2009/3/layout/HorizontalOrganizationChart"/>
    <dgm:cxn modelId="{5E7BFD4E-F110-4252-856A-1829DDD9162F}" type="presParOf" srcId="{973B7896-97AE-4045-8363-CC9A2D0738D4}" destId="{0E689830-43CB-4ECD-A9D4-F3AE32BE961E}" srcOrd="1" destOrd="0" presId="urn:microsoft.com/office/officeart/2009/3/layout/HorizontalOrganizationChart"/>
    <dgm:cxn modelId="{88FE1935-99F3-4A04-8CB2-E84785A53F10}" type="presParOf" srcId="{973B7896-97AE-4045-8363-CC9A2D0738D4}" destId="{139A3977-0DF4-4C1A-8F21-007F2B7B4ACE}" srcOrd="2" destOrd="0" presId="urn:microsoft.com/office/officeart/2009/3/layout/HorizontalOrganizationChart"/>
    <dgm:cxn modelId="{480A4ACD-65B4-4DF9-82BA-9E619F142185}" type="presParOf" srcId="{B79859B4-6E91-4466-97A2-5FFCBF70C347}" destId="{0CBE95D1-F96B-4934-9AF1-70D57387125C}" srcOrd="4" destOrd="0" presId="urn:microsoft.com/office/officeart/2009/3/layout/HorizontalOrganizationChart"/>
    <dgm:cxn modelId="{E557B20B-D3A0-4870-B1BC-5EB5A07A43C1}" type="presParOf" srcId="{B79859B4-6E91-4466-97A2-5FFCBF70C347}" destId="{7E35924D-B43A-44CF-ABFD-32D4B071C69B}" srcOrd="5" destOrd="0" presId="urn:microsoft.com/office/officeart/2009/3/layout/HorizontalOrganizationChart"/>
    <dgm:cxn modelId="{DBDFBCD4-50EE-45F5-AA17-C179442F8E7B}" type="presParOf" srcId="{7E35924D-B43A-44CF-ABFD-32D4B071C69B}" destId="{1D212115-C27B-490E-8590-3C7CA1E6A3C2}" srcOrd="0" destOrd="0" presId="urn:microsoft.com/office/officeart/2009/3/layout/HorizontalOrganizationChart"/>
    <dgm:cxn modelId="{DDCE3433-82DC-4E25-BD82-AC4698DD7C94}" type="presParOf" srcId="{1D212115-C27B-490E-8590-3C7CA1E6A3C2}" destId="{3DD7A89E-25D5-4546-A89A-05B6A6EB289B}" srcOrd="0" destOrd="0" presId="urn:microsoft.com/office/officeart/2009/3/layout/HorizontalOrganizationChart"/>
    <dgm:cxn modelId="{BB279FAE-8B52-425F-962B-2B294ADD74FF}" type="presParOf" srcId="{1D212115-C27B-490E-8590-3C7CA1E6A3C2}" destId="{DFEDD6EE-2BEA-45CF-9F7B-5234CFA7AAD1}" srcOrd="1" destOrd="0" presId="urn:microsoft.com/office/officeart/2009/3/layout/HorizontalOrganizationChart"/>
    <dgm:cxn modelId="{55CAB91B-0260-439A-A5C2-101E439A4B4D}" type="presParOf" srcId="{7E35924D-B43A-44CF-ABFD-32D4B071C69B}" destId="{3FE1146F-D2B3-4737-8F23-FC03591DE0B8}" srcOrd="1" destOrd="0" presId="urn:microsoft.com/office/officeart/2009/3/layout/HorizontalOrganizationChart"/>
    <dgm:cxn modelId="{F66B78F7-EF29-485E-83FE-B3E16C56B708}" type="presParOf" srcId="{7E35924D-B43A-44CF-ABFD-32D4B071C69B}" destId="{A11D13CB-C41B-481F-A33D-CF6C8B9F00B9}" srcOrd="2" destOrd="0" presId="urn:microsoft.com/office/officeart/2009/3/layout/HorizontalOrganizationChart"/>
    <dgm:cxn modelId="{F1C306EA-6735-48DA-9CAE-606F6E354B2E}" type="presParOf" srcId="{B79859B4-6E91-4466-97A2-5FFCBF70C347}" destId="{3655796B-9666-4595-970D-CA3AFCB47D7B}" srcOrd="6" destOrd="0" presId="urn:microsoft.com/office/officeart/2009/3/layout/HorizontalOrganizationChart"/>
    <dgm:cxn modelId="{F66A37B7-1F54-4BC1-AC32-CF19278F3C4E}" type="presParOf" srcId="{B79859B4-6E91-4466-97A2-5FFCBF70C347}" destId="{FF930127-B434-4DD1-B7AF-C81B8CB7E76F}" srcOrd="7" destOrd="0" presId="urn:microsoft.com/office/officeart/2009/3/layout/HorizontalOrganizationChart"/>
    <dgm:cxn modelId="{E3E5CA1D-DEB8-4D1F-A15E-9077AF87B9D7}" type="presParOf" srcId="{FF930127-B434-4DD1-B7AF-C81B8CB7E76F}" destId="{92293B4A-7150-4B31-9A97-0CD192D9AE96}" srcOrd="0" destOrd="0" presId="urn:microsoft.com/office/officeart/2009/3/layout/HorizontalOrganizationChart"/>
    <dgm:cxn modelId="{EE3BE88D-A3E4-4A13-9346-B7216FC365E1}" type="presParOf" srcId="{92293B4A-7150-4B31-9A97-0CD192D9AE96}" destId="{3F61D09F-9F40-420B-8B15-19991E0FB8FE}" srcOrd="0" destOrd="0" presId="urn:microsoft.com/office/officeart/2009/3/layout/HorizontalOrganizationChart"/>
    <dgm:cxn modelId="{639B165D-DA36-461C-A667-D14F24392A54}" type="presParOf" srcId="{92293B4A-7150-4B31-9A97-0CD192D9AE96}" destId="{EE7684BF-624B-4AA3-BEE3-BDD9E16C2E60}" srcOrd="1" destOrd="0" presId="urn:microsoft.com/office/officeart/2009/3/layout/HorizontalOrganizationChart"/>
    <dgm:cxn modelId="{00AC889E-69C7-458C-898F-E36F14A789F6}" type="presParOf" srcId="{FF930127-B434-4DD1-B7AF-C81B8CB7E76F}" destId="{9E20E5DB-6C03-46F7-8AF7-4E54C55E096B}" srcOrd="1" destOrd="0" presId="urn:microsoft.com/office/officeart/2009/3/layout/HorizontalOrganizationChart"/>
    <dgm:cxn modelId="{D5F03A91-ECAA-4FE4-8C0E-8AEB6B282A2D}" type="presParOf" srcId="{FF930127-B434-4DD1-B7AF-C81B8CB7E76F}" destId="{A3C3C300-F359-42C1-A3EB-DAC93612D921}" srcOrd="2" destOrd="0" presId="urn:microsoft.com/office/officeart/2009/3/layout/HorizontalOrganizationChart"/>
    <dgm:cxn modelId="{EDD01CF1-E60D-4055-81D9-7E79E404ADDF}" type="presParOf" srcId="{2F576575-DE54-4E72-BB59-8076F4738173}" destId="{A7D5159C-5343-4D59-AD59-803AE850A131}" srcOrd="2" destOrd="0" presId="urn:microsoft.com/office/officeart/2009/3/layout/HorizontalOrganizationChart"/>
    <dgm:cxn modelId="{53F910D6-C03D-48A2-9BDA-A63D0B150F1E}" type="presParOf" srcId="{286C2A27-7EE9-4763-B810-6BB905AC4696}" destId="{D140D059-349B-4693-B862-0F3C07A0E141}" srcOrd="2" destOrd="0" presId="urn:microsoft.com/office/officeart/2009/3/layout/HorizontalOrganizationChar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55796B-9666-4595-970D-CA3AFCB47D7B}">
      <dsp:nvSpPr>
        <dsp:cNvPr id="0" name=""/>
        <dsp:cNvSpPr/>
      </dsp:nvSpPr>
      <dsp:spPr>
        <a:xfrm>
          <a:off x="5960223" y="2805314"/>
          <a:ext cx="541506" cy="1746357"/>
        </a:xfrm>
        <a:custGeom>
          <a:avLst/>
          <a:gdLst/>
          <a:ahLst/>
          <a:cxnLst/>
          <a:rect l="0" t="0" r="0" b="0"/>
          <a:pathLst>
            <a:path>
              <a:moveTo>
                <a:pt x="0" y="0"/>
              </a:moveTo>
              <a:lnTo>
                <a:pt x="270753" y="0"/>
              </a:lnTo>
              <a:lnTo>
                <a:pt x="270753" y="1746357"/>
              </a:lnTo>
              <a:lnTo>
                <a:pt x="541506" y="174635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CBE95D1-F96B-4934-9AF1-70D57387125C}">
      <dsp:nvSpPr>
        <dsp:cNvPr id="0" name=""/>
        <dsp:cNvSpPr/>
      </dsp:nvSpPr>
      <dsp:spPr>
        <a:xfrm>
          <a:off x="5960223" y="2805314"/>
          <a:ext cx="541506" cy="582119"/>
        </a:xfrm>
        <a:custGeom>
          <a:avLst/>
          <a:gdLst/>
          <a:ahLst/>
          <a:cxnLst/>
          <a:rect l="0" t="0" r="0" b="0"/>
          <a:pathLst>
            <a:path>
              <a:moveTo>
                <a:pt x="0" y="0"/>
              </a:moveTo>
              <a:lnTo>
                <a:pt x="270753" y="0"/>
              </a:lnTo>
              <a:lnTo>
                <a:pt x="270753" y="582119"/>
              </a:lnTo>
              <a:lnTo>
                <a:pt x="541506" y="58211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D3DE9D9-7D37-4586-A777-1E33B43A628A}">
      <dsp:nvSpPr>
        <dsp:cNvPr id="0" name=""/>
        <dsp:cNvSpPr/>
      </dsp:nvSpPr>
      <dsp:spPr>
        <a:xfrm>
          <a:off x="5960223" y="2223194"/>
          <a:ext cx="541506" cy="582119"/>
        </a:xfrm>
        <a:custGeom>
          <a:avLst/>
          <a:gdLst/>
          <a:ahLst/>
          <a:cxnLst/>
          <a:rect l="0" t="0" r="0" b="0"/>
          <a:pathLst>
            <a:path>
              <a:moveTo>
                <a:pt x="0" y="582119"/>
              </a:moveTo>
              <a:lnTo>
                <a:pt x="270753" y="582119"/>
              </a:lnTo>
              <a:lnTo>
                <a:pt x="270753" y="0"/>
              </a:lnTo>
              <a:lnTo>
                <a:pt x="541506" y="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CF10565-EC39-4005-843B-E353F1F71E33}">
      <dsp:nvSpPr>
        <dsp:cNvPr id="0" name=""/>
        <dsp:cNvSpPr/>
      </dsp:nvSpPr>
      <dsp:spPr>
        <a:xfrm>
          <a:off x="5960223" y="1058956"/>
          <a:ext cx="541506" cy="1746357"/>
        </a:xfrm>
        <a:custGeom>
          <a:avLst/>
          <a:gdLst/>
          <a:ahLst/>
          <a:cxnLst/>
          <a:rect l="0" t="0" r="0" b="0"/>
          <a:pathLst>
            <a:path>
              <a:moveTo>
                <a:pt x="0" y="1746357"/>
              </a:moveTo>
              <a:lnTo>
                <a:pt x="270753" y="1746357"/>
              </a:lnTo>
              <a:lnTo>
                <a:pt x="270753" y="0"/>
              </a:lnTo>
              <a:lnTo>
                <a:pt x="541506" y="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CC2B56F-2EF7-422D-888E-6079C18FF745}">
      <dsp:nvSpPr>
        <dsp:cNvPr id="0" name=""/>
        <dsp:cNvSpPr/>
      </dsp:nvSpPr>
      <dsp:spPr>
        <a:xfrm>
          <a:off x="2711186" y="2759594"/>
          <a:ext cx="541506" cy="91440"/>
        </a:xfrm>
        <a:custGeom>
          <a:avLst/>
          <a:gdLst/>
          <a:ahLst/>
          <a:cxnLst/>
          <a:rect l="0" t="0" r="0" b="0"/>
          <a:pathLst>
            <a:path>
              <a:moveTo>
                <a:pt x="0" y="45720"/>
              </a:moveTo>
              <a:lnTo>
                <a:pt x="541506" y="4572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767F70A-6846-400A-828D-591CA6266345}">
      <dsp:nvSpPr>
        <dsp:cNvPr id="0" name=""/>
        <dsp:cNvSpPr/>
      </dsp:nvSpPr>
      <dsp:spPr>
        <a:xfrm>
          <a:off x="3655" y="2392415"/>
          <a:ext cx="2707531" cy="825797"/>
        </a:xfrm>
        <a:prstGeom prst="rect">
          <a:avLst/>
        </a:prstGeom>
        <a:solidFill>
          <a:schemeClr val="accent5">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GB" sz="1200" kern="1200">
              <a:latin typeface="+mn-lt"/>
              <a:cs typeface="Arial" panose="020B0604020202020204" pitchFamily="34" charset="0"/>
            </a:rPr>
            <a:t>Director of Development</a:t>
          </a:r>
        </a:p>
      </dsp:txBody>
      <dsp:txXfrm>
        <a:off x="3655" y="2392415"/>
        <a:ext cx="2707531" cy="825797"/>
      </dsp:txXfrm>
    </dsp:sp>
    <dsp:sp modelId="{59BA7186-3C69-498F-ADEB-A5B759B932EE}">
      <dsp:nvSpPr>
        <dsp:cNvPr id="0" name=""/>
        <dsp:cNvSpPr/>
      </dsp:nvSpPr>
      <dsp:spPr>
        <a:xfrm>
          <a:off x="3252692" y="2392415"/>
          <a:ext cx="2707531" cy="825797"/>
        </a:xfrm>
        <a:prstGeom prst="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GB" sz="1200" b="1" kern="1200">
              <a:latin typeface="+mn-lt"/>
              <a:cs typeface="Arial" panose="020B0604020202020204" pitchFamily="34" charset="0"/>
            </a:rPr>
            <a:t>Vacancy</a:t>
          </a:r>
        </a:p>
        <a:p>
          <a:pPr marL="0" lvl="0" indent="0" algn="ctr" defTabSz="533400">
            <a:lnSpc>
              <a:spcPct val="90000"/>
            </a:lnSpc>
            <a:spcBef>
              <a:spcPct val="0"/>
            </a:spcBef>
            <a:spcAft>
              <a:spcPct val="35000"/>
            </a:spcAft>
            <a:buNone/>
          </a:pPr>
          <a:r>
            <a:rPr lang="en-GB" sz="1200" kern="1200">
              <a:latin typeface="+mn-lt"/>
              <a:cs typeface="Arial" panose="020B0604020202020204" pitchFamily="34" charset="0"/>
            </a:rPr>
            <a:t>Head of Scotland</a:t>
          </a:r>
        </a:p>
      </dsp:txBody>
      <dsp:txXfrm>
        <a:off x="3252692" y="2392415"/>
        <a:ext cx="2707531" cy="825797"/>
      </dsp:txXfrm>
    </dsp:sp>
    <dsp:sp modelId="{7981A29A-CC89-473F-B9A8-33F4779A1647}">
      <dsp:nvSpPr>
        <dsp:cNvPr id="0" name=""/>
        <dsp:cNvSpPr/>
      </dsp:nvSpPr>
      <dsp:spPr>
        <a:xfrm>
          <a:off x="6501729" y="646057"/>
          <a:ext cx="2707531" cy="82579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GB" sz="1200" kern="1200">
              <a:latin typeface="+mn-lt"/>
              <a:cs typeface="Arial" panose="020B0604020202020204" pitchFamily="34" charset="0"/>
            </a:rPr>
            <a:t>Regional Development Officer </a:t>
          </a:r>
          <a:br>
            <a:rPr lang="en-GB" sz="1200" kern="1200">
              <a:latin typeface="+mn-lt"/>
              <a:cs typeface="Arial" panose="020B0604020202020204" pitchFamily="34" charset="0"/>
            </a:rPr>
          </a:br>
          <a:r>
            <a:rPr lang="en-GB" sz="1200" kern="1200">
              <a:latin typeface="+mn-lt"/>
              <a:cs typeface="Arial" panose="020B0604020202020204" pitchFamily="34" charset="0"/>
            </a:rPr>
            <a:t>(West Scotland)</a:t>
          </a:r>
        </a:p>
      </dsp:txBody>
      <dsp:txXfrm>
        <a:off x="6501729" y="646057"/>
        <a:ext cx="2707531" cy="825797"/>
      </dsp:txXfrm>
    </dsp:sp>
    <dsp:sp modelId="{E4C176C2-E593-42FC-9E3D-D0E80832FC26}">
      <dsp:nvSpPr>
        <dsp:cNvPr id="0" name=""/>
        <dsp:cNvSpPr/>
      </dsp:nvSpPr>
      <dsp:spPr>
        <a:xfrm>
          <a:off x="6501729" y="1810296"/>
          <a:ext cx="2707531" cy="82579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GB" sz="1200" kern="1200">
              <a:latin typeface="+mn-lt"/>
              <a:cs typeface="Arial" panose="020B0604020202020204" pitchFamily="34" charset="0"/>
            </a:rPr>
            <a:t>Regional Development Officer </a:t>
          </a:r>
          <a:br>
            <a:rPr lang="en-GB" sz="1200" kern="1200">
              <a:latin typeface="+mn-lt"/>
              <a:cs typeface="Arial" panose="020B0604020202020204" pitchFamily="34" charset="0"/>
            </a:rPr>
          </a:br>
          <a:r>
            <a:rPr lang="en-GB" sz="1200" kern="1200">
              <a:latin typeface="+mn-lt"/>
              <a:cs typeface="Arial" panose="020B0604020202020204" pitchFamily="34" charset="0"/>
            </a:rPr>
            <a:t>(Glasgow)</a:t>
          </a:r>
        </a:p>
      </dsp:txBody>
      <dsp:txXfrm>
        <a:off x="6501729" y="1810296"/>
        <a:ext cx="2707531" cy="825797"/>
      </dsp:txXfrm>
    </dsp:sp>
    <dsp:sp modelId="{3DD7A89E-25D5-4546-A89A-05B6A6EB289B}">
      <dsp:nvSpPr>
        <dsp:cNvPr id="0" name=""/>
        <dsp:cNvSpPr/>
      </dsp:nvSpPr>
      <dsp:spPr>
        <a:xfrm>
          <a:off x="6501729" y="2974534"/>
          <a:ext cx="2707531" cy="82579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GB" sz="1200" kern="1200">
              <a:latin typeface="+mn-lt"/>
              <a:cs typeface="Arial" panose="020B0604020202020204" pitchFamily="34" charset="0"/>
            </a:rPr>
            <a:t>Regional Development Officer </a:t>
          </a:r>
          <a:br>
            <a:rPr lang="en-GB" sz="1200" kern="1200">
              <a:latin typeface="+mn-lt"/>
              <a:cs typeface="Arial" panose="020B0604020202020204" pitchFamily="34" charset="0"/>
            </a:rPr>
          </a:br>
          <a:r>
            <a:rPr lang="en-GB" sz="1200" kern="1200">
              <a:latin typeface="+mn-lt"/>
              <a:cs typeface="Arial" panose="020B0604020202020204" pitchFamily="34" charset="0"/>
            </a:rPr>
            <a:t>(Edinburgh &amp; Falkirk)</a:t>
          </a:r>
        </a:p>
      </dsp:txBody>
      <dsp:txXfrm>
        <a:off x="6501729" y="2974534"/>
        <a:ext cx="2707531" cy="825797"/>
      </dsp:txXfrm>
    </dsp:sp>
    <dsp:sp modelId="{3F61D09F-9F40-420B-8B15-19991E0FB8FE}">
      <dsp:nvSpPr>
        <dsp:cNvPr id="0" name=""/>
        <dsp:cNvSpPr/>
      </dsp:nvSpPr>
      <dsp:spPr>
        <a:xfrm>
          <a:off x="6501729" y="4138773"/>
          <a:ext cx="2707531" cy="825797"/>
        </a:xfrm>
        <a:prstGeom prst="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GB" sz="1200" kern="1200">
              <a:latin typeface="+mn-lt"/>
              <a:cs typeface="Arial" panose="020B0604020202020204" pitchFamily="34" charset="0"/>
            </a:rPr>
            <a:t>Regional Development Officer </a:t>
          </a:r>
          <a:br>
            <a:rPr lang="en-GB" sz="1200" kern="1200">
              <a:latin typeface="+mn-lt"/>
              <a:cs typeface="Arial" panose="020B0604020202020204" pitchFamily="34" charset="0"/>
            </a:rPr>
          </a:br>
          <a:r>
            <a:rPr lang="en-GB" sz="1200" kern="1200">
              <a:latin typeface="+mn-lt"/>
              <a:cs typeface="Arial" panose="020B0604020202020204" pitchFamily="34" charset="0"/>
            </a:rPr>
            <a:t>(North East, Scotland 0.6)</a:t>
          </a:r>
        </a:p>
      </dsp:txBody>
      <dsp:txXfrm>
        <a:off x="6501729" y="4138773"/>
        <a:ext cx="2707531" cy="825797"/>
      </dsp:txXfrm>
    </dsp:sp>
  </dsp:spTree>
</dsp:drawing>
</file>

<file path=ppt/diagrams/layout1.xml><?xml version="1.0" encoding="utf-8"?>
<dgm:layoutDef xmlns:dgm="http://schemas.openxmlformats.org/drawingml/2006/diagram" xmlns:a="http://schemas.openxmlformats.org/drawingml/2006/main" uniqueId="urn:microsoft.com/office/officeart/2009/3/layout/HorizontalOrganizationChart">
  <dgm:title val=""/>
  <dgm:desc val=""/>
  <dgm:catLst>
    <dgm:cat type="hierarchy" pri="43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305"/>
      <dgm:constr type="w" for="des" forName="rootComposite" refType="w" fact="10"/>
      <dgm:constr type="h" for="des" forName="rootComposite" refType="w" refFor="des" refForName="rootComposite1" fact="0.305"/>
      <dgm:constr type="w" for="des" forName="rootComposite3" refType="w" fact="10"/>
      <dgm:constr type="h" for="des" forName="rootComposite3" refType="w" refFor="des" refForName="rootComposite1" fact="0.305"/>
      <dgm:constr type="primFontSz" for="des" ptType="node" op="equ"/>
      <dgm:constr type="sp" for="des" op="equ"/>
      <dgm:constr type="sp" for="des" forName="hierRoot1" refType="w" refFor="des" refForName="rootComposite1" fact="0.2"/>
      <dgm:constr type="sp" for="des" forName="hierRoot2" refType="sp" refFor="des" refForName="hierRoot1"/>
      <dgm:constr type="sp" for="des" forName="hierRoot3" refType="sp" refFor="des" refForName="hierRoot1"/>
      <dgm:constr type="sibSp" refType="w" refFor="des" refForName="rootComposite1" fact="0.125"/>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125"/>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func="var" arg="dir" op="equ" val="norm">
                  <dgm:alg type="hierRoot">
                    <dgm:param type="hierAlign" val="lT"/>
                  </dgm:alg>
                  <dgm:constrLst>
                    <dgm:constr type="alignOff" val="0.75"/>
                  </dgm:constrLst>
                </dgm:if>
                <dgm:else name="Name9">
                  <dgm:alg type="hierRoot">
                    <dgm:param type="hierAlign" val="rT"/>
                  </dgm:alg>
                  <dgm:constrLst>
                    <dgm:constr type="alignOff" val="0.75"/>
                  </dgm:constrLst>
                </dgm:else>
              </dgm:choose>
            </dgm:if>
            <dgm:if name="Name10" func="var" arg="hierBranch" op="equ" val="r">
              <dgm:choose name="Name11">
                <dgm:if name="Name12" func="var" arg="dir" op="equ" val="norm">
                  <dgm:alg type="hierRoot">
                    <dgm:param type="hierAlign" val="lB"/>
                  </dgm:alg>
                  <dgm:constrLst>
                    <dgm:constr type="alignOff" val="0.75"/>
                  </dgm:constrLst>
                </dgm:if>
                <dgm:else name="Name13">
                  <dgm:alg type="hierRoot">
                    <dgm:param type="hierAlign" val="rB"/>
                  </dgm:alg>
                  <dgm:constrLst>
                    <dgm:constr type="alignOff" val="0.75"/>
                  </dgm:constrLst>
                </dgm:else>
              </dgm:choose>
            </dgm:if>
            <dgm:if name="Name14" func="var" arg="hierBranch" op="equ" val="hang">
              <dgm:choose name="Name15">
                <dgm:if name="Name16" func="var" arg="dir" op="equ" val="norm">
                  <dgm:alg type="hierRoot">
                    <dgm:param type="hierAlign" val="lCtrCh"/>
                  </dgm:alg>
                  <dgm:constrLst>
                    <dgm:constr type="alignOff" val="0.65"/>
                  </dgm:constrLst>
                </dgm:if>
                <dgm:else name="Name17">
                  <dgm:alg type="hierRoot">
                    <dgm:param type="hierAlign" val="rCtrCh"/>
                  </dgm:alg>
                  <dgm:constrLst>
                    <dgm:constr type="alignOff" val="0.65"/>
                  </dgm:constrLst>
                </dgm:else>
              </dgm:choose>
            </dgm:if>
            <dgm:else name="Name18">
              <dgm:choose name="Name19">
                <dgm:if name="Name20" func="var" arg="dir" op="equ" val="norm">
                  <dgm:alg type="hierRoot">
                    <dgm:param type="hierAlign" val="lCtrCh"/>
                  </dgm:alg>
                  <dgm:constrLst>
                    <dgm:constr type="alignOff"/>
                    <dgm:constr type="bendDist" for="des" ptType="parTrans" refType="sp" fact="0.5"/>
                  </dgm:constrLst>
                </dgm:if>
                <dgm:else name="Name21">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22">
              <dgm:if name="Name23"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24"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25"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6">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7">
              <dgm:if name="Name28" func="var" arg="hierBranch" op="equ" val="l">
                <dgm:choose name="Name29">
                  <dgm:if name="Name30" func="var" arg="dir" op="equ" val="norm">
                    <dgm:alg type="hierChild">
                      <dgm:param type="chAlign" val="t"/>
                      <dgm:param type="linDir" val="fromL"/>
                    </dgm:alg>
                  </dgm:if>
                  <dgm:else name="Name31">
                    <dgm:alg type="hierChild">
                      <dgm:param type="chAlign" val="t"/>
                      <dgm:param type="linDir" val="fromR"/>
                    </dgm:alg>
                  </dgm:else>
                </dgm:choose>
              </dgm:if>
              <dgm:if name="Name32" func="var" arg="hierBranch" op="equ" val="r">
                <dgm:choose name="Name33">
                  <dgm:if name="Name34" func="var" arg="dir" op="equ" val="norm">
                    <dgm:alg type="hierChild">
                      <dgm:param type="chAlign" val="b"/>
                      <dgm:param type="linDir" val="fromL"/>
                    </dgm:alg>
                  </dgm:if>
                  <dgm:else name="Name35">
                    <dgm:alg type="hierChild">
                      <dgm:param type="chAlign" val="b"/>
                      <dgm:param type="linDir" val="fromR"/>
                    </dgm:alg>
                  </dgm:else>
                </dgm:choose>
              </dgm:if>
              <dgm:if name="Name36" func="var" arg="hierBranch" op="equ" val="hang">
                <dgm:choose name="Name37">
                  <dgm:if name="Name38" func="var" arg="dir" op="equ" val="norm">
                    <dgm:alg type="hierChild">
                      <dgm:param type="chAlign" val="l"/>
                      <dgm:param type="linDir" val="fromT"/>
                      <dgm:param type="secChAlign" val="t"/>
                      <dgm:param type="secLinDir" val="fromL"/>
                    </dgm:alg>
                  </dgm:if>
                  <dgm:else name="Name39">
                    <dgm:alg type="hierChild">
                      <dgm:param type="chAlign" val="r"/>
                      <dgm:param type="linDir" val="fromT"/>
                      <dgm:param type="secChAlign" val="t"/>
                      <dgm:param type="secLinDir" val="fromR"/>
                    </dgm:alg>
                  </dgm:else>
                </dgm:choose>
              </dgm:if>
              <dgm:else name="Name40">
                <dgm:choose name="Name41">
                  <dgm:if name="Name42" func="var" arg="dir" op="equ" val="norm">
                    <dgm:alg type="hierChild">
                      <dgm:param type="linDir" val="fromT"/>
                      <dgm:param type="chAlign" val="l"/>
                    </dgm:alg>
                  </dgm:if>
                  <dgm:else name="Name43">
                    <dgm:alg type="hierChild">
                      <dgm:param type="linDir" val="fromT"/>
                      <dgm:param type="chAlign" val="r"/>
                    </dgm:alg>
                  </dgm:else>
                </dgm:choose>
              </dgm:else>
            </dgm:choose>
            <dgm:shape xmlns:r="http://schemas.openxmlformats.org/officeDocument/2006/relationships" r:blip="">
              <dgm:adjLst/>
            </dgm:shape>
            <dgm:presOf/>
            <dgm:constrLst/>
            <dgm:ruleLst/>
            <dgm:forEach name="rep2a" axis="ch" ptType="nonAsst">
              <dgm:forEach name="Name44" axis="precedSib" ptType="parTrans" st="-1" cnt="1">
                <dgm:choose name="Name45">
                  <dgm:if name="Name46" func="var" arg="hierBranch" op="equ" val="hang">
                    <dgm:layoutNode name="Name47">
                      <dgm:choose name="Name48">
                        <dgm:if name="Name49" func="var" arg="dir" op="equ" val="norm">
                          <dgm:alg type="conn">
                            <dgm:param type="connRout" val="bend"/>
                            <dgm:param type="dim" val="1D"/>
                            <dgm:param type="endSty" val="noArr"/>
                            <dgm:param type="begPts" val="midR"/>
                            <dgm:param type="endPts" val="bCtr tCtr"/>
                          </dgm:alg>
                        </dgm:if>
                        <dgm:else name="Name50">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1" func="var" arg="hierBranch" op="equ" val="l">
                    <dgm:layoutNode name="Name52">
                      <dgm:choose name="Name53">
                        <dgm:if name="Name54" func="var" arg="dir" op="equ" val="norm">
                          <dgm:alg type="conn">
                            <dgm:param type="connRout" val="bend"/>
                            <dgm:param type="dim" val="1D"/>
                            <dgm:param type="endSty" val="noArr"/>
                            <dgm:param type="begPts" val="midR"/>
                            <dgm:param type="endPts" val="tCtr"/>
                          </dgm:alg>
                        </dgm:if>
                        <dgm:else name="Name55">
                          <dgm:alg type="conn">
                            <dgm:param type="connRout" val="bend"/>
                            <dgm:param type="dim" val="1D"/>
                            <dgm:param type="endSty" val="noArr"/>
                            <dgm:param type="begPts" val="midL"/>
                            <dgm:param type="endPts" val="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6" func="var" arg="hierBranch" op="equ" val="r">
                    <dgm:layoutNode name="Name57">
                      <dgm:choose name="Name58">
                        <dgm:if name="Name59" func="var" arg="dir" op="equ" val="norm">
                          <dgm:alg type="conn">
                            <dgm:param type="connRout" val="bend"/>
                            <dgm:param type="dim" val="1D"/>
                            <dgm:param type="endSty" val="noArr"/>
                            <dgm:param type="begPts" val="midR"/>
                            <dgm:param type="endPts" val="bCtr"/>
                          </dgm:alg>
                        </dgm:if>
                        <dgm:else name="Name60">
                          <dgm:alg type="conn">
                            <dgm:param type="connRout" val="bend"/>
                            <dgm:param type="dim" val="1D"/>
                            <dgm:param type="endSty" val="noArr"/>
                            <dgm:param type="begPts" val="midL"/>
                            <dgm:param type="endPts" val="bCtr"/>
                          </dgm:alg>
                        </dgm:else>
                      </dgm:choose>
                      <dgm:shape xmlns:r="http://schemas.openxmlformats.org/officeDocument/2006/relationships" type="conn" r:blip="" zOrderOff="-99999">
                        <dgm:adjLst/>
                      </dgm:shape>
                      <dgm:presOf axis="self"/>
                      <dgm:constrLst>
                        <dgm:constr type="begPad"/>
                        <dgm:constr type="endPad"/>
                      </dgm:constrLst>
                      <dgm:ruleLst/>
                    </dgm:layoutNode>
                  </dgm:if>
                  <dgm:else name="Name61">
                    <dgm:choose name="Name62">
                      <dgm:if name="Name63" func="var" arg="dir" op="equ" val="norm">
                        <dgm:layoutNode name="Name64">
                          <dgm:alg type="conn">
                            <dgm:param type="connRout" val="bend"/>
                            <dgm:param type="dim" val="1D"/>
                            <dgm:param type="endSty" val="noArr"/>
                            <dgm:param type="begPts" val="midR"/>
                            <dgm:param type="endPts" val="midL"/>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else name="Name65">
                        <dgm:layoutNode name="Name66">
                          <dgm:alg type="conn">
                            <dgm:param type="connRout" val="bend"/>
                            <dgm:param type="dim" val="1D"/>
                            <dgm:param type="endSty" val="noArr"/>
                            <dgm:param type="begPts" val="midL"/>
                            <dgm:param type="endPts" val="midR"/>
                            <dgm:param type="bendPt" val="end"/>
                          </dgm:alg>
                          <dgm:shape xmlns:r="http://schemas.openxmlformats.org/officeDocument/2006/relationships" type="conn" r:blip="" zOrderOff="-99999">
                            <dgm:adjLst/>
                          </dgm:shape>
                          <dgm:presOf axis="self"/>
                          <dgm:constrLst>
                            <dgm:constr type="begPad"/>
                            <dgm:constr type="endPad"/>
                          </dgm:constrLst>
                          <dgm:ruleLst/>
                        </dgm:layoutNode>
                      </dgm:else>
                    </dgm:choose>
                  </dgm:else>
                </dgm:choose>
              </dgm:forEach>
              <dgm:layoutNode name="hierRoot2">
                <dgm:varLst>
                  <dgm:hierBranch val="init"/>
                </dgm:varLst>
                <dgm:choose name="Name67">
                  <dgm:if name="Name68" func="var" arg="hierBranch" op="equ" val="l">
                    <dgm:choose name="Name69">
                      <dgm:if name="Name70" func="var" arg="dir" op="equ" val="norm">
                        <dgm:alg type="hierRoot">
                          <dgm:param type="hierAlign" val="lT"/>
                        </dgm:alg>
                        <dgm:constrLst>
                          <dgm:constr type="alignOff" val="0.75"/>
                        </dgm:constrLst>
                      </dgm:if>
                      <dgm:else name="Name71">
                        <dgm:alg type="hierRoot">
                          <dgm:param type="hierAlign" val="rT"/>
                        </dgm:alg>
                        <dgm:constrLst>
                          <dgm:constr type="alignOff" val="0.75"/>
                        </dgm:constrLst>
                      </dgm:else>
                    </dgm:choose>
                  </dgm:if>
                  <dgm:if name="Name72" func="var" arg="hierBranch" op="equ" val="r">
                    <dgm:choose name="Name73">
                      <dgm:if name="Name74" func="var" arg="dir" op="equ" val="norm">
                        <dgm:alg type="hierRoot">
                          <dgm:param type="hierAlign" val="lB"/>
                        </dgm:alg>
                        <dgm:constrLst>
                          <dgm:constr type="alignOff" val="0.75"/>
                        </dgm:constrLst>
                      </dgm:if>
                      <dgm:else name="Name75">
                        <dgm:alg type="hierRoot">
                          <dgm:param type="hierAlign" val="rB"/>
                        </dgm:alg>
                        <dgm:constrLst>
                          <dgm:constr type="alignOff" val="0.75"/>
                        </dgm:constrLst>
                      </dgm:else>
                    </dgm:choose>
                  </dgm:if>
                  <dgm:if name="Name76" func="var" arg="hierBranch" op="equ" val="hang">
                    <dgm:choose name="Name77">
                      <dgm:if name="Name78" func="var" arg="dir" op="equ" val="norm">
                        <dgm:alg type="hierRoot">
                          <dgm:param type="hierAlign" val="lCtrCh"/>
                        </dgm:alg>
                        <dgm:constrLst>
                          <dgm:constr type="alignOff" val="0.65"/>
                        </dgm:constrLst>
                      </dgm:if>
                      <dgm:else name="Name79">
                        <dgm:alg type="hierRoot">
                          <dgm:param type="hierAlign" val="rCtrCh"/>
                        </dgm:alg>
                        <dgm:constrLst>
                          <dgm:constr type="alignOff" val="0.65"/>
                        </dgm:constrLst>
                      </dgm:else>
                    </dgm:choose>
                  </dgm:if>
                  <dgm:else name="Name80">
                    <dgm:choose name="Name81">
                      <dgm:if name="Name82" func="var" arg="dir" op="equ" val="norm">
                        <dgm:alg type="hierRoot">
                          <dgm:param type="hierAlign" val="lCtrCh"/>
                        </dgm:alg>
                        <dgm:constrLst>
                          <dgm:constr type="alignOff"/>
                          <dgm:constr type="bendDist" for="des" ptType="parTrans" refType="sp" fact="0.5"/>
                        </dgm:constrLst>
                      </dgm:if>
                      <dgm:else name="Name83">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
                  <dgm:alg type="composite"/>
                  <dgm:shape xmlns:r="http://schemas.openxmlformats.org/officeDocument/2006/relationships" r:blip="">
                    <dgm:adjLst/>
                  </dgm:shape>
                  <dgm:presOf axis="self" ptType="node" cnt="1"/>
                  <dgm:choose name="Name84">
                    <dgm:if name="Name85"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6"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7"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8">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9">
                    <dgm:if name="Name90" func="var" arg="hierBranch" op="equ" val="l">
                      <dgm:choose name="Name91">
                        <dgm:if name="Name92" func="var" arg="dir" op="equ" val="norm">
                          <dgm:alg type="hierChild">
                            <dgm:param type="chAlign" val="t"/>
                            <dgm:param type="linDir" val="fromL"/>
                          </dgm:alg>
                        </dgm:if>
                        <dgm:else name="Name93">
                          <dgm:alg type="hierChild">
                            <dgm:param type="chAlign" val="t"/>
                            <dgm:param type="linDir" val="fromR"/>
                          </dgm:alg>
                        </dgm:else>
                      </dgm:choose>
                    </dgm:if>
                    <dgm:if name="Name94" func="var" arg="hierBranch" op="equ" val="r">
                      <dgm:choose name="Name95">
                        <dgm:if name="Name96" func="var" arg="dir" op="equ" val="norm">
                          <dgm:alg type="hierChild">
                            <dgm:param type="chAlign" val="b"/>
                            <dgm:param type="linDir" val="fromL"/>
                          </dgm:alg>
                        </dgm:if>
                        <dgm:else name="Name97">
                          <dgm:alg type="hierChild">
                            <dgm:param type="chAlign" val="b"/>
                            <dgm:param type="linDir" val="fromR"/>
                          </dgm:alg>
                        </dgm:else>
                      </dgm:choose>
                    </dgm:if>
                    <dgm:if name="Name98" func="var" arg="hierBranch" op="equ" val="hang">
                      <dgm:choose name="Name99">
                        <dgm:if name="Name100" func="var" arg="dir" op="equ" val="norm">
                          <dgm:alg type="hierChild">
                            <dgm:param type="chAlign" val="l"/>
                            <dgm:param type="linDir" val="fromT"/>
                            <dgm:param type="secChAlign" val="t"/>
                            <dgm:param type="secLinDir" val="fromL"/>
                          </dgm:alg>
                        </dgm:if>
                        <dgm:else name="Name101">
                          <dgm:alg type="hierChild">
                            <dgm:param type="chAlign" val="r"/>
                            <dgm:param type="linDir" val="fromT"/>
                            <dgm:param type="secChAlign" val="t"/>
                            <dgm:param type="secLinDir" val="fromR"/>
                          </dgm:alg>
                        </dgm:else>
                      </dgm:choose>
                    </dgm:if>
                    <dgm:else name="Name102">
                      <dgm:choose name="Name103">
                        <dgm:if name="Name104" func="var" arg="dir" op="equ" val="norm">
                          <dgm:alg type="hierChild">
                            <dgm:param type="linDir" val="fromT"/>
                            <dgm:param type="chAlign" val="l"/>
                          </dgm:alg>
                        </dgm:if>
                        <dgm:else name="Name105">
                          <dgm:alg type="hierChild">
                            <dgm:param type="linDir" val="fromT"/>
                            <dgm:param type="chAlign" val="r"/>
                          </dgm:alg>
                        </dgm:else>
                      </dgm:choose>
                    </dgm:else>
                  </dgm:choose>
                  <dgm:shape xmlns:r="http://schemas.openxmlformats.org/officeDocument/2006/relationships" r:blip="">
                    <dgm:adjLst/>
                  </dgm:shape>
                  <dgm:presOf/>
                  <dgm:constrLst/>
                  <dgm:ruleLst/>
                  <dgm:forEach name="Name106" ref="rep2a"/>
                </dgm:layoutNode>
                <dgm:layoutNode name="hierChild5">
                  <dgm:choose name="Name107">
                    <dgm:if name="Name108" func="var" arg="dir" op="equ" val="norm">
                      <dgm:alg type="hierChild">
                        <dgm:param type="chAlign" val="l"/>
                        <dgm:param type="linDir" val="fromT"/>
                        <dgm:param type="secChAlign" val="t"/>
                        <dgm:param type="secLinDir" val="fromL"/>
                      </dgm:alg>
                    </dgm:if>
                    <dgm:else name="Name109">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10" ref="rep2b"/>
                </dgm:layoutNode>
              </dgm:layoutNode>
            </dgm:forEach>
          </dgm:layoutNode>
          <dgm:layoutNode name="hierChild3">
            <dgm:choose name="Name111">
              <dgm:if name="Name112" func="var" arg="dir" op="equ" val="norm">
                <dgm:alg type="hierChild">
                  <dgm:param type="chAlign" val="l"/>
                  <dgm:param type="linDir" val="fromT"/>
                  <dgm:param type="secChAlign" val="t"/>
                  <dgm:param type="secLinDir" val="fromL"/>
                </dgm:alg>
              </dgm:if>
              <dgm:else name="Name113">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rep2b" axis="ch" ptType="asst">
              <dgm:forEach name="Name114" axis="precedSib" ptType="parTrans" st="-1" cnt="1">
                <dgm:layoutNode name="Name115">
                  <dgm:choose name="Name116">
                    <dgm:if name="Name117" func="var" arg="dir" op="equ" val="norm">
                      <dgm:alg type="conn">
                        <dgm:param type="connRout" val="bend"/>
                        <dgm:param type="dim" val="1D"/>
                        <dgm:param type="endSty" val="noArr"/>
                        <dgm:param type="begPts" val="midR"/>
                        <dgm:param type="endPts" val="bCtr tCtr"/>
                      </dgm:alg>
                    </dgm:if>
                    <dgm:else name="Name118">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9">
                  <dgm:if name="Name120" func="var" arg="hierBranch" op="equ" val="l">
                    <dgm:choose name="Name121">
                      <dgm:if name="Name122" func="var" arg="dir" op="equ" val="norm">
                        <dgm:alg type="hierRoot">
                          <dgm:param type="hierAlign" val="lT"/>
                        </dgm:alg>
                        <dgm:constrLst>
                          <dgm:constr type="alignOff" val="0.75"/>
                        </dgm:constrLst>
                      </dgm:if>
                      <dgm:else name="Name123">
                        <dgm:alg type="hierRoot">
                          <dgm:param type="hierAlign" val="rT"/>
                        </dgm:alg>
                        <dgm:constrLst>
                          <dgm:constr type="alignOff" val="0.75"/>
                        </dgm:constrLst>
                      </dgm:else>
                    </dgm:choose>
                  </dgm:if>
                  <dgm:if name="Name124" func="var" arg="hierBranch" op="equ" val="r">
                    <dgm:choose name="Name125">
                      <dgm:if name="Name126" func="var" arg="dir" op="equ" val="norm">
                        <dgm:alg type="hierRoot">
                          <dgm:param type="hierAlign" val="lB"/>
                        </dgm:alg>
                        <dgm:constrLst>
                          <dgm:constr type="alignOff" val="0.75"/>
                        </dgm:constrLst>
                      </dgm:if>
                      <dgm:else name="Name127">
                        <dgm:alg type="hierRoot">
                          <dgm:param type="hierAlign" val="rB"/>
                        </dgm:alg>
                        <dgm:constrLst>
                          <dgm:constr type="alignOff" val="0.75"/>
                        </dgm:constrLst>
                      </dgm:else>
                    </dgm:choose>
                  </dgm:if>
                  <dgm:if name="Name128" func="var" arg="hierBranch" op="equ" val="hang">
                    <dgm:choose name="Name129">
                      <dgm:if name="Name130" func="var" arg="dir" op="equ" val="norm">
                        <dgm:alg type="hierRoot">
                          <dgm:param type="hierAlign" val="lCtrCh"/>
                        </dgm:alg>
                        <dgm:constrLst>
                          <dgm:constr type="alignOff" val="0.65"/>
                        </dgm:constrLst>
                      </dgm:if>
                      <dgm:else name="Name131">
                        <dgm:alg type="hierRoot">
                          <dgm:param type="hierAlign" val="rCtrCh"/>
                        </dgm:alg>
                        <dgm:constrLst>
                          <dgm:constr type="alignOff" val="0.65"/>
                        </dgm:constrLst>
                      </dgm:else>
                    </dgm:choose>
                  </dgm:if>
                  <dgm:else name="Name132">
                    <dgm:choose name="Name133">
                      <dgm:if name="Name134" func="var" arg="dir" op="equ" val="norm">
                        <dgm:alg type="hierRoot">
                          <dgm:param type="hierAlign" val="lCtrCh"/>
                        </dgm:alg>
                        <dgm:constrLst>
                          <dgm:constr type="alignOff"/>
                          <dgm:constr type="bendDist" for="des" ptType="parTrans" refType="sp" fact="0.5"/>
                        </dgm:constrLst>
                      </dgm:if>
                      <dgm:else name="Name135">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3">
                  <dgm:alg type="composite"/>
                  <dgm:shape xmlns:r="http://schemas.openxmlformats.org/officeDocument/2006/relationships" r:blip="">
                    <dgm:adjLst/>
                  </dgm:shape>
                  <dgm:presOf axis="self" ptType="node" cnt="1"/>
                  <dgm:choose name="Name136">
                    <dgm:if name="Name137"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38"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39"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40">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41">
                    <dgm:if name="Name142" func="var" arg="hierBranch" op="equ" val="l">
                      <dgm:choose name="Name143">
                        <dgm:if name="Name144" func="var" arg="dir" op="equ" val="norm">
                          <dgm:alg type="hierChild">
                            <dgm:param type="chAlign" val="t"/>
                            <dgm:param type="linDir" val="fromL"/>
                          </dgm:alg>
                        </dgm:if>
                        <dgm:else name="Name145">
                          <dgm:alg type="hierChild">
                            <dgm:param type="chAlign" val="t"/>
                            <dgm:param type="linDir" val="fromR"/>
                          </dgm:alg>
                        </dgm:else>
                      </dgm:choose>
                    </dgm:if>
                    <dgm:if name="Name146" func="var" arg="hierBranch" op="equ" val="r">
                      <dgm:choose name="Name147">
                        <dgm:if name="Name148" func="var" arg="dir" op="equ" val="norm">
                          <dgm:alg type="hierChild">
                            <dgm:param type="chAlign" val="b"/>
                            <dgm:param type="linDir" val="fromL"/>
                          </dgm:alg>
                        </dgm:if>
                        <dgm:else name="Name149">
                          <dgm:alg type="hierChild">
                            <dgm:param type="chAlign" val="b"/>
                            <dgm:param type="linDir" val="fromR"/>
                          </dgm:alg>
                        </dgm:else>
                      </dgm:choose>
                    </dgm:if>
                    <dgm:if name="Name150" func="var" arg="hierBranch" op="equ" val="hang">
                      <dgm:choose name="Name151">
                        <dgm:if name="Name152" func="var" arg="dir" op="equ" val="norm">
                          <dgm:alg type="hierChild">
                            <dgm:param type="chAlign" val="l"/>
                            <dgm:param type="linDir" val="fromT"/>
                            <dgm:param type="secChAlign" val="t"/>
                            <dgm:param type="secLinDir" val="fromL"/>
                          </dgm:alg>
                        </dgm:if>
                        <dgm:else name="Name153">
                          <dgm:alg type="hierChild">
                            <dgm:param type="chAlign" val="r"/>
                            <dgm:param type="linDir" val="fromT"/>
                            <dgm:param type="secChAlign" val="t"/>
                            <dgm:param type="secLinDir" val="fromR"/>
                          </dgm:alg>
                        </dgm:else>
                      </dgm:choose>
                    </dgm:if>
                    <dgm:else name="Name154">
                      <dgm:choose name="Name155">
                        <dgm:if name="Name156" func="var" arg="dir" op="equ" val="norm">
                          <dgm:alg type="hierChild">
                            <dgm:param type="linDir" val="fromT"/>
                            <dgm:param type="chAlign" val="l"/>
                          </dgm:alg>
                        </dgm:if>
                        <dgm:else name="Name157">
                          <dgm:alg type="hierChild">
                            <dgm:param type="linDir" val="fromT"/>
                            <dgm:param type="chAlign" val="r"/>
                          </dgm:alg>
                        </dgm:else>
                      </dgm:choose>
                    </dgm:else>
                  </dgm:choose>
                  <dgm:shape xmlns:r="http://schemas.openxmlformats.org/officeDocument/2006/relationships" r:blip="">
                    <dgm:adjLst/>
                  </dgm:shape>
                  <dgm:presOf/>
                  <dgm:constrLst/>
                  <dgm:ruleLst/>
                  <dgm:forEach name="Name158" ref="rep2a"/>
                </dgm:layoutNode>
                <dgm:layoutNode name="hierChild7">
                  <dgm:choose name="Name159">
                    <dgm:if name="Name160" func="var" arg="dir" op="equ" val="norm">
                      <dgm:alg type="hierChild">
                        <dgm:param type="chAlign" val="l"/>
                        <dgm:param type="linDir" val="fromT"/>
                        <dgm:param type="secChAlign" val="t"/>
                        <dgm:param type="secLinDir" val="fromL"/>
                      </dgm:alg>
                    </dgm:if>
                    <dgm:else name="Name161">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62"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7186" cy="49805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774010" y="0"/>
            <a:ext cx="2887186" cy="498056"/>
          </a:xfrm>
          <a:prstGeom prst="rect">
            <a:avLst/>
          </a:prstGeom>
        </p:spPr>
        <p:txBody>
          <a:bodyPr vert="horz" lIns="91440" tIns="45720" rIns="91440" bIns="45720" rtlCol="0"/>
          <a:lstStyle>
            <a:lvl1pPr algn="r">
              <a:defRPr sz="1200"/>
            </a:lvl1pPr>
          </a:lstStyle>
          <a:p>
            <a:fld id="{D6570BA2-846B-4F0F-9A77-B98625F60CB6}" type="datetimeFigureOut">
              <a:rPr lang="en-GB" smtClean="0"/>
              <a:t>20/03/2026</a:t>
            </a:fld>
            <a:endParaRPr lang="en-GB"/>
          </a:p>
        </p:txBody>
      </p:sp>
      <p:sp>
        <p:nvSpPr>
          <p:cNvPr id="4" name="Footer Placeholder 3"/>
          <p:cNvSpPr>
            <a:spLocks noGrp="1"/>
          </p:cNvSpPr>
          <p:nvPr>
            <p:ph type="ftr" sz="quarter" idx="2"/>
          </p:nvPr>
        </p:nvSpPr>
        <p:spPr>
          <a:xfrm>
            <a:off x="0" y="9428585"/>
            <a:ext cx="2887186" cy="498055"/>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774010" y="9428585"/>
            <a:ext cx="2887186" cy="498055"/>
          </a:xfrm>
          <a:prstGeom prst="rect">
            <a:avLst/>
          </a:prstGeom>
        </p:spPr>
        <p:txBody>
          <a:bodyPr vert="horz" lIns="91440" tIns="45720" rIns="91440" bIns="45720" rtlCol="0" anchor="b"/>
          <a:lstStyle>
            <a:lvl1pPr algn="r">
              <a:defRPr sz="1200"/>
            </a:lvl1pPr>
          </a:lstStyle>
          <a:p>
            <a:fld id="{896E5447-47A2-45DD-BA48-ED3DD2BC3A14}" type="slidenum">
              <a:rPr lang="en-GB" smtClean="0"/>
              <a:t>‹#›</a:t>
            </a:fld>
            <a:endParaRPr lang="en-GB"/>
          </a:p>
        </p:txBody>
      </p:sp>
    </p:spTree>
    <p:extLst>
      <p:ext uri="{BB962C8B-B14F-4D97-AF65-F5344CB8AC3E}">
        <p14:creationId xmlns:p14="http://schemas.microsoft.com/office/powerpoint/2010/main" val="417896409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7186" cy="49805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774010" y="0"/>
            <a:ext cx="2887186" cy="498056"/>
          </a:xfrm>
          <a:prstGeom prst="rect">
            <a:avLst/>
          </a:prstGeom>
        </p:spPr>
        <p:txBody>
          <a:bodyPr vert="horz" lIns="91440" tIns="45720" rIns="91440" bIns="45720" rtlCol="0"/>
          <a:lstStyle>
            <a:lvl1pPr algn="r">
              <a:defRPr sz="1200"/>
            </a:lvl1pPr>
          </a:lstStyle>
          <a:p>
            <a:fld id="{7788C81D-1B4B-4209-85EB-EF929A7BEE14}" type="datetimeFigureOut">
              <a:rPr lang="en-GB" smtClean="0"/>
              <a:t>20/03/2026</a:t>
            </a:fld>
            <a:endParaRPr lang="en-GB"/>
          </a:p>
        </p:txBody>
      </p:sp>
      <p:sp>
        <p:nvSpPr>
          <p:cNvPr id="4" name="Slide Image Placeholder 3"/>
          <p:cNvSpPr>
            <a:spLocks noGrp="1" noRot="1" noChangeAspect="1"/>
          </p:cNvSpPr>
          <p:nvPr>
            <p:ph type="sldImg" idx="2"/>
          </p:nvPr>
        </p:nvSpPr>
        <p:spPr>
          <a:xfrm>
            <a:off x="1098550" y="1241425"/>
            <a:ext cx="4465638"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66274" y="4777194"/>
            <a:ext cx="5330190" cy="3908614"/>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5"/>
            <a:ext cx="2887186" cy="498055"/>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774010" y="9428585"/>
            <a:ext cx="2887186" cy="498055"/>
          </a:xfrm>
          <a:prstGeom prst="rect">
            <a:avLst/>
          </a:prstGeom>
        </p:spPr>
        <p:txBody>
          <a:bodyPr vert="horz" lIns="91440" tIns="45720" rIns="91440" bIns="45720" rtlCol="0" anchor="b"/>
          <a:lstStyle>
            <a:lvl1pPr algn="r">
              <a:defRPr sz="1200"/>
            </a:lvl1pPr>
          </a:lstStyle>
          <a:p>
            <a:fld id="{C7537C1E-0D74-48B2-B8D6-53F338B09B81}" type="slidenum">
              <a:rPr lang="en-GB" smtClean="0"/>
              <a:t>‹#›</a:t>
            </a:fld>
            <a:endParaRPr lang="en-GB"/>
          </a:p>
        </p:txBody>
      </p:sp>
    </p:spTree>
    <p:extLst>
      <p:ext uri="{BB962C8B-B14F-4D97-AF65-F5344CB8AC3E}">
        <p14:creationId xmlns:p14="http://schemas.microsoft.com/office/powerpoint/2010/main" val="28079206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7537C1E-0D74-48B2-B8D6-53F338B09B81}" type="slidenum">
              <a:rPr lang="en-GB" smtClean="0"/>
              <a:t>2</a:t>
            </a:fld>
            <a:endParaRPr lang="en-GB"/>
          </a:p>
        </p:txBody>
      </p:sp>
    </p:spTree>
    <p:extLst>
      <p:ext uri="{BB962C8B-B14F-4D97-AF65-F5344CB8AC3E}">
        <p14:creationId xmlns:p14="http://schemas.microsoft.com/office/powerpoint/2010/main" val="29641437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7537C1E-0D74-48B2-B8D6-53F338B09B81}" type="slidenum">
              <a:rPr lang="en-GB" smtClean="0"/>
              <a:t>11</a:t>
            </a:fld>
            <a:endParaRPr lang="en-GB"/>
          </a:p>
        </p:txBody>
      </p:sp>
    </p:spTree>
    <p:extLst>
      <p:ext uri="{BB962C8B-B14F-4D97-AF65-F5344CB8AC3E}">
        <p14:creationId xmlns:p14="http://schemas.microsoft.com/office/powerpoint/2010/main" val="20297602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7537C1E-0D74-48B2-B8D6-53F338B09B81}" type="slidenum">
              <a:rPr lang="en-GB" smtClean="0"/>
              <a:t>12</a:t>
            </a:fld>
            <a:endParaRPr lang="en-GB"/>
          </a:p>
        </p:txBody>
      </p:sp>
    </p:spTree>
    <p:extLst>
      <p:ext uri="{BB962C8B-B14F-4D97-AF65-F5344CB8AC3E}">
        <p14:creationId xmlns:p14="http://schemas.microsoft.com/office/powerpoint/2010/main" val="18127853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7537C1E-0D74-48B2-B8D6-53F338B09B81}" type="slidenum">
              <a:rPr lang="en-GB" smtClean="0"/>
              <a:t>13</a:t>
            </a:fld>
            <a:endParaRPr lang="en-GB"/>
          </a:p>
        </p:txBody>
      </p:sp>
    </p:spTree>
    <p:extLst>
      <p:ext uri="{BB962C8B-B14F-4D97-AF65-F5344CB8AC3E}">
        <p14:creationId xmlns:p14="http://schemas.microsoft.com/office/powerpoint/2010/main" val="18807100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7537C1E-0D74-48B2-B8D6-53F338B09B81}" type="slidenum">
              <a:rPr lang="en-GB" smtClean="0"/>
              <a:t>14</a:t>
            </a:fld>
            <a:endParaRPr lang="en-GB"/>
          </a:p>
        </p:txBody>
      </p:sp>
    </p:spTree>
    <p:extLst>
      <p:ext uri="{BB962C8B-B14F-4D97-AF65-F5344CB8AC3E}">
        <p14:creationId xmlns:p14="http://schemas.microsoft.com/office/powerpoint/2010/main" val="29328600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7537C1E-0D74-48B2-B8D6-53F338B09B81}" type="slidenum">
              <a:rPr lang="en-GB" smtClean="0"/>
              <a:t>16</a:t>
            </a:fld>
            <a:endParaRPr lang="en-GB"/>
          </a:p>
        </p:txBody>
      </p:sp>
    </p:spTree>
    <p:extLst>
      <p:ext uri="{BB962C8B-B14F-4D97-AF65-F5344CB8AC3E}">
        <p14:creationId xmlns:p14="http://schemas.microsoft.com/office/powerpoint/2010/main" val="30350651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7537C1E-0D74-48B2-B8D6-53F338B09B81}" type="slidenum">
              <a:rPr lang="en-GB" smtClean="0"/>
              <a:t>18</a:t>
            </a:fld>
            <a:endParaRPr lang="en-GB"/>
          </a:p>
        </p:txBody>
      </p:sp>
    </p:spTree>
    <p:extLst>
      <p:ext uri="{BB962C8B-B14F-4D97-AF65-F5344CB8AC3E}">
        <p14:creationId xmlns:p14="http://schemas.microsoft.com/office/powerpoint/2010/main" val="8404305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7537C1E-0D74-48B2-B8D6-53F338B09B81}" type="slidenum">
              <a:rPr lang="en-GB" smtClean="0"/>
              <a:t>19</a:t>
            </a:fld>
            <a:endParaRPr lang="en-GB"/>
          </a:p>
        </p:txBody>
      </p:sp>
    </p:spTree>
    <p:extLst>
      <p:ext uri="{BB962C8B-B14F-4D97-AF65-F5344CB8AC3E}">
        <p14:creationId xmlns:p14="http://schemas.microsoft.com/office/powerpoint/2010/main" val="14802409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 </a:t>
            </a:r>
          </a:p>
        </p:txBody>
      </p:sp>
      <p:sp>
        <p:nvSpPr>
          <p:cNvPr id="4" name="Slide Number Placeholder 3"/>
          <p:cNvSpPr>
            <a:spLocks noGrp="1"/>
          </p:cNvSpPr>
          <p:nvPr>
            <p:ph type="sldNum" sz="quarter" idx="10"/>
          </p:nvPr>
        </p:nvSpPr>
        <p:spPr/>
        <p:txBody>
          <a:bodyPr/>
          <a:lstStyle/>
          <a:p>
            <a:fld id="{C7537C1E-0D74-48B2-B8D6-53F338B09B81}" type="slidenum">
              <a:rPr lang="en-GB" smtClean="0"/>
              <a:t>3</a:t>
            </a:fld>
            <a:endParaRPr lang="en-GB"/>
          </a:p>
        </p:txBody>
      </p:sp>
    </p:spTree>
    <p:extLst>
      <p:ext uri="{BB962C8B-B14F-4D97-AF65-F5344CB8AC3E}">
        <p14:creationId xmlns:p14="http://schemas.microsoft.com/office/powerpoint/2010/main" val="3769022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306D58-A419-5B7F-D7CB-EA6D3323228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6F075CA-F7C1-4EB4-2D98-292462C8312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922FC9D-7FAF-4A9D-371A-0E4D98042CA5}"/>
              </a:ext>
            </a:extLst>
          </p:cNvPr>
          <p:cNvSpPr>
            <a:spLocks noGrp="1"/>
          </p:cNvSpPr>
          <p:nvPr>
            <p:ph type="body" idx="1"/>
          </p:nvPr>
        </p:nvSpPr>
        <p:spPr/>
        <p:txBody>
          <a:bodyPr/>
          <a:lstStyle/>
          <a:p>
            <a:r>
              <a:rPr lang="en-GB"/>
              <a:t> </a:t>
            </a:r>
          </a:p>
        </p:txBody>
      </p:sp>
      <p:sp>
        <p:nvSpPr>
          <p:cNvPr id="4" name="Slide Number Placeholder 3">
            <a:extLst>
              <a:ext uri="{FF2B5EF4-FFF2-40B4-BE49-F238E27FC236}">
                <a16:creationId xmlns:a16="http://schemas.microsoft.com/office/drawing/2014/main" id="{A2AADB5C-66E2-CA04-C805-566B825E9C82}"/>
              </a:ext>
            </a:extLst>
          </p:cNvPr>
          <p:cNvSpPr>
            <a:spLocks noGrp="1"/>
          </p:cNvSpPr>
          <p:nvPr>
            <p:ph type="sldNum" sz="quarter" idx="10"/>
          </p:nvPr>
        </p:nvSpPr>
        <p:spPr/>
        <p:txBody>
          <a:bodyPr/>
          <a:lstStyle/>
          <a:p>
            <a:fld id="{C7537C1E-0D74-48B2-B8D6-53F338B09B81}" type="slidenum">
              <a:rPr lang="en-GB" smtClean="0"/>
              <a:t>4</a:t>
            </a:fld>
            <a:endParaRPr lang="en-GB"/>
          </a:p>
        </p:txBody>
      </p:sp>
    </p:spTree>
    <p:extLst>
      <p:ext uri="{BB962C8B-B14F-4D97-AF65-F5344CB8AC3E}">
        <p14:creationId xmlns:p14="http://schemas.microsoft.com/office/powerpoint/2010/main" val="8213714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7537C1E-0D74-48B2-B8D6-53F338B09B81}" type="slidenum">
              <a:rPr lang="en-GB" smtClean="0"/>
              <a:t>5</a:t>
            </a:fld>
            <a:endParaRPr lang="en-GB"/>
          </a:p>
        </p:txBody>
      </p:sp>
    </p:spTree>
    <p:extLst>
      <p:ext uri="{BB962C8B-B14F-4D97-AF65-F5344CB8AC3E}">
        <p14:creationId xmlns:p14="http://schemas.microsoft.com/office/powerpoint/2010/main" val="40018010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7537C1E-0D74-48B2-B8D6-53F338B09B81}" type="slidenum">
              <a:rPr lang="en-GB" smtClean="0"/>
              <a:t>6</a:t>
            </a:fld>
            <a:endParaRPr lang="en-GB"/>
          </a:p>
        </p:txBody>
      </p:sp>
    </p:spTree>
    <p:extLst>
      <p:ext uri="{BB962C8B-B14F-4D97-AF65-F5344CB8AC3E}">
        <p14:creationId xmlns:p14="http://schemas.microsoft.com/office/powerpoint/2010/main" val="13129941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7537C1E-0D74-48B2-B8D6-53F338B09B81}" type="slidenum">
              <a:rPr lang="en-GB" smtClean="0"/>
              <a:t>7</a:t>
            </a:fld>
            <a:endParaRPr lang="en-GB"/>
          </a:p>
        </p:txBody>
      </p:sp>
    </p:spTree>
    <p:extLst>
      <p:ext uri="{BB962C8B-B14F-4D97-AF65-F5344CB8AC3E}">
        <p14:creationId xmlns:p14="http://schemas.microsoft.com/office/powerpoint/2010/main" val="17488909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BCB084-7474-EA65-DC34-331A6197F5B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1481F75-0301-8260-EE94-ED139B5909E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7B74189-9831-8769-0BB8-CA5B8816FD6D}"/>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7B00B470-4DBD-4597-B6B1-A40C7F66306E}"/>
              </a:ext>
            </a:extLst>
          </p:cNvPr>
          <p:cNvSpPr>
            <a:spLocks noGrp="1"/>
          </p:cNvSpPr>
          <p:nvPr>
            <p:ph type="sldNum" sz="quarter" idx="10"/>
          </p:nvPr>
        </p:nvSpPr>
        <p:spPr/>
        <p:txBody>
          <a:bodyPr/>
          <a:lstStyle/>
          <a:p>
            <a:fld id="{C7537C1E-0D74-48B2-B8D6-53F338B09B81}" type="slidenum">
              <a:rPr lang="en-GB" smtClean="0"/>
              <a:t>8</a:t>
            </a:fld>
            <a:endParaRPr lang="en-GB"/>
          </a:p>
        </p:txBody>
      </p:sp>
    </p:spTree>
    <p:extLst>
      <p:ext uri="{BB962C8B-B14F-4D97-AF65-F5344CB8AC3E}">
        <p14:creationId xmlns:p14="http://schemas.microsoft.com/office/powerpoint/2010/main" val="14361748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989DC1-3D3D-EB05-B1B7-F8779BF11D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6C505EB-3037-7C3A-7DA8-CB4C3C198C8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4C3F054-A5CA-4053-64A7-7899607FEC31}"/>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22B76E43-C1D4-9845-A99F-10DC026B0572}"/>
              </a:ext>
            </a:extLst>
          </p:cNvPr>
          <p:cNvSpPr>
            <a:spLocks noGrp="1"/>
          </p:cNvSpPr>
          <p:nvPr>
            <p:ph type="sldNum" sz="quarter" idx="10"/>
          </p:nvPr>
        </p:nvSpPr>
        <p:spPr/>
        <p:txBody>
          <a:bodyPr/>
          <a:lstStyle/>
          <a:p>
            <a:fld id="{C7537C1E-0D74-48B2-B8D6-53F338B09B81}" type="slidenum">
              <a:rPr lang="en-GB" smtClean="0"/>
              <a:t>9</a:t>
            </a:fld>
            <a:endParaRPr lang="en-GB"/>
          </a:p>
        </p:txBody>
      </p:sp>
    </p:spTree>
    <p:extLst>
      <p:ext uri="{BB962C8B-B14F-4D97-AF65-F5344CB8AC3E}">
        <p14:creationId xmlns:p14="http://schemas.microsoft.com/office/powerpoint/2010/main" val="40143532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C4E904-00F7-2420-923C-9D14D1CEDC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A8A28B1-8458-3E1D-7148-72D16D7350D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9F6A08B-6048-12D0-3FCD-979DA88F5A99}"/>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26D6A369-E0AA-AC42-77A0-2A4C4F1CFEB8}"/>
              </a:ext>
            </a:extLst>
          </p:cNvPr>
          <p:cNvSpPr>
            <a:spLocks noGrp="1"/>
          </p:cNvSpPr>
          <p:nvPr>
            <p:ph type="sldNum" sz="quarter" idx="10"/>
          </p:nvPr>
        </p:nvSpPr>
        <p:spPr/>
        <p:txBody>
          <a:bodyPr/>
          <a:lstStyle/>
          <a:p>
            <a:fld id="{C7537C1E-0D74-48B2-B8D6-53F338B09B81}" type="slidenum">
              <a:rPr lang="en-GB" smtClean="0"/>
              <a:t>10</a:t>
            </a:fld>
            <a:endParaRPr lang="en-GB"/>
          </a:p>
        </p:txBody>
      </p:sp>
    </p:spTree>
    <p:extLst>
      <p:ext uri="{BB962C8B-B14F-4D97-AF65-F5344CB8AC3E}">
        <p14:creationId xmlns:p14="http://schemas.microsoft.com/office/powerpoint/2010/main" val="17379064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4C5269E-3D8B-47EA-B343-544FD655E10D}" type="datetimeFigureOut">
              <a:rPr lang="en-GB" smtClean="0"/>
              <a:t>20/03/2026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8720DA5-A11B-4409-A926-CB7BD51E3548}" type="slidenum">
              <a:rPr lang="en-GB" smtClean="0"/>
              <a:t>‹#›</a:t>
            </a:fld>
            <a:endParaRPr lang="en-GB"/>
          </a:p>
        </p:txBody>
      </p:sp>
    </p:spTree>
    <p:extLst>
      <p:ext uri="{BB962C8B-B14F-4D97-AF65-F5344CB8AC3E}">
        <p14:creationId xmlns:p14="http://schemas.microsoft.com/office/powerpoint/2010/main" val="34756574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4C5269E-3D8B-47EA-B343-544FD655E10D}" type="datetimeFigureOut">
              <a:rPr lang="en-GB" smtClean="0"/>
              <a:t>20/03/2026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8720DA5-A11B-4409-A926-CB7BD51E3548}" type="slidenum">
              <a:rPr lang="en-GB" smtClean="0"/>
              <a:t>‹#›</a:t>
            </a:fld>
            <a:endParaRPr lang="en-GB"/>
          </a:p>
        </p:txBody>
      </p:sp>
    </p:spTree>
    <p:extLst>
      <p:ext uri="{BB962C8B-B14F-4D97-AF65-F5344CB8AC3E}">
        <p14:creationId xmlns:p14="http://schemas.microsoft.com/office/powerpoint/2010/main" val="29535391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4C5269E-3D8B-47EA-B343-544FD655E10D}" type="datetimeFigureOut">
              <a:rPr lang="en-GB" smtClean="0"/>
              <a:t>20/03/2026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8720DA5-A11B-4409-A926-CB7BD51E3548}" type="slidenum">
              <a:rPr lang="en-GB" smtClean="0"/>
              <a:t>‹#›</a:t>
            </a:fld>
            <a:endParaRPr lang="en-GB"/>
          </a:p>
        </p:txBody>
      </p:sp>
    </p:spTree>
    <p:extLst>
      <p:ext uri="{BB962C8B-B14F-4D97-AF65-F5344CB8AC3E}">
        <p14:creationId xmlns:p14="http://schemas.microsoft.com/office/powerpoint/2010/main" val="35624799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4C5269E-3D8B-47EA-B343-544FD655E10D}" type="datetimeFigureOut">
              <a:rPr lang="en-GB" smtClean="0"/>
              <a:t>20/03/2026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8720DA5-A11B-4409-A926-CB7BD51E3548}" type="slidenum">
              <a:rPr lang="en-GB" smtClean="0"/>
              <a:t>‹#›</a:t>
            </a:fld>
            <a:endParaRPr lang="en-GB"/>
          </a:p>
        </p:txBody>
      </p:sp>
    </p:spTree>
    <p:extLst>
      <p:ext uri="{BB962C8B-B14F-4D97-AF65-F5344CB8AC3E}">
        <p14:creationId xmlns:p14="http://schemas.microsoft.com/office/powerpoint/2010/main" val="1397154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4C5269E-3D8B-47EA-B343-544FD655E10D}" type="datetimeFigureOut">
              <a:rPr lang="en-GB" smtClean="0"/>
              <a:t>20/03/2026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8720DA5-A11B-4409-A926-CB7BD51E3548}" type="slidenum">
              <a:rPr lang="en-GB" smtClean="0"/>
              <a:t>‹#›</a:t>
            </a:fld>
            <a:endParaRPr lang="en-GB"/>
          </a:p>
        </p:txBody>
      </p:sp>
    </p:spTree>
    <p:extLst>
      <p:ext uri="{BB962C8B-B14F-4D97-AF65-F5344CB8AC3E}">
        <p14:creationId xmlns:p14="http://schemas.microsoft.com/office/powerpoint/2010/main" val="20947277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4C5269E-3D8B-47EA-B343-544FD655E10D}" type="datetimeFigureOut">
              <a:rPr lang="en-GB" smtClean="0"/>
              <a:t>20/03/2026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8720DA5-A11B-4409-A926-CB7BD51E3548}" type="slidenum">
              <a:rPr lang="en-GB" smtClean="0"/>
              <a:t>‹#›</a:t>
            </a:fld>
            <a:endParaRPr lang="en-GB"/>
          </a:p>
        </p:txBody>
      </p:sp>
    </p:spTree>
    <p:extLst>
      <p:ext uri="{BB962C8B-B14F-4D97-AF65-F5344CB8AC3E}">
        <p14:creationId xmlns:p14="http://schemas.microsoft.com/office/powerpoint/2010/main" val="22953860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4C5269E-3D8B-47EA-B343-544FD655E10D}" type="datetimeFigureOut">
              <a:rPr lang="en-GB" smtClean="0"/>
              <a:t>20/03/2026</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18720DA5-A11B-4409-A926-CB7BD51E3548}" type="slidenum">
              <a:rPr lang="en-GB" smtClean="0"/>
              <a:t>‹#›</a:t>
            </a:fld>
            <a:endParaRPr lang="en-GB"/>
          </a:p>
        </p:txBody>
      </p:sp>
    </p:spTree>
    <p:extLst>
      <p:ext uri="{BB962C8B-B14F-4D97-AF65-F5344CB8AC3E}">
        <p14:creationId xmlns:p14="http://schemas.microsoft.com/office/powerpoint/2010/main" val="41498011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4C5269E-3D8B-47EA-B343-544FD655E10D}" type="datetimeFigureOut">
              <a:rPr lang="en-GB" smtClean="0"/>
              <a:t>20/03/2026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18720DA5-A11B-4409-A926-CB7BD51E3548}" type="slidenum">
              <a:rPr lang="en-GB" smtClean="0"/>
              <a:t>‹#›</a:t>
            </a:fld>
            <a:endParaRPr lang="en-GB"/>
          </a:p>
        </p:txBody>
      </p:sp>
    </p:spTree>
    <p:extLst>
      <p:ext uri="{BB962C8B-B14F-4D97-AF65-F5344CB8AC3E}">
        <p14:creationId xmlns:p14="http://schemas.microsoft.com/office/powerpoint/2010/main" val="17027214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4C5269E-3D8B-47EA-B343-544FD655E10D}" type="datetimeFigureOut">
              <a:rPr lang="en-GB" smtClean="0"/>
              <a:t>20/03/2026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18720DA5-A11B-4409-A926-CB7BD51E3548}" type="slidenum">
              <a:rPr lang="en-GB" smtClean="0"/>
              <a:t>‹#›</a:t>
            </a:fld>
            <a:endParaRPr lang="en-GB"/>
          </a:p>
        </p:txBody>
      </p:sp>
    </p:spTree>
    <p:extLst>
      <p:ext uri="{BB962C8B-B14F-4D97-AF65-F5344CB8AC3E}">
        <p14:creationId xmlns:p14="http://schemas.microsoft.com/office/powerpoint/2010/main" val="4346724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4C5269E-3D8B-47EA-B343-544FD655E10D}" type="datetimeFigureOut">
              <a:rPr lang="en-GB" smtClean="0"/>
              <a:t>20/03/2026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8720DA5-A11B-4409-A926-CB7BD51E3548}" type="slidenum">
              <a:rPr lang="en-GB" smtClean="0"/>
              <a:t>‹#›</a:t>
            </a:fld>
            <a:endParaRPr lang="en-GB"/>
          </a:p>
        </p:txBody>
      </p:sp>
    </p:spTree>
    <p:extLst>
      <p:ext uri="{BB962C8B-B14F-4D97-AF65-F5344CB8AC3E}">
        <p14:creationId xmlns:p14="http://schemas.microsoft.com/office/powerpoint/2010/main" val="33199115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4C5269E-3D8B-47EA-B343-544FD655E10D}" type="datetimeFigureOut">
              <a:rPr lang="en-GB" smtClean="0"/>
              <a:t>20/03/2026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8720DA5-A11B-4409-A926-CB7BD51E3548}" type="slidenum">
              <a:rPr lang="en-GB" smtClean="0"/>
              <a:t>‹#›</a:t>
            </a:fld>
            <a:endParaRPr lang="en-GB"/>
          </a:p>
        </p:txBody>
      </p:sp>
    </p:spTree>
    <p:extLst>
      <p:ext uri="{BB962C8B-B14F-4D97-AF65-F5344CB8AC3E}">
        <p14:creationId xmlns:p14="http://schemas.microsoft.com/office/powerpoint/2010/main" val="6030993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4C5269E-3D8B-47EA-B343-544FD655E10D}" type="datetimeFigureOut">
              <a:rPr lang="en-GB" smtClean="0"/>
              <a:t>20/03/2026</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720DA5-A11B-4409-A926-CB7BD51E3548}" type="slidenum">
              <a:rPr lang="en-GB" smtClean="0"/>
              <a:t>‹#›</a:t>
            </a:fld>
            <a:endParaRPr lang="en-GB"/>
          </a:p>
        </p:txBody>
      </p:sp>
    </p:spTree>
    <p:extLst>
      <p:ext uri="{BB962C8B-B14F-4D97-AF65-F5344CB8AC3E}">
        <p14:creationId xmlns:p14="http://schemas.microsoft.com/office/powerpoint/2010/main" val="136979255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5.jpeg"/></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hyperlink" Target="https://www.marysmeals.org.uk/sites/uk/files/2022-03/Marys%20Meals%20vision%20mission%20and%20values.pdf" TargetMode="External"/><Relationship Id="rId4" Type="http://schemas.openxmlformats.org/officeDocument/2006/relationships/image" Target="../media/image16.jpeg"/></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22.jpeg"/><Relationship Id="rId4" Type="http://schemas.openxmlformats.org/officeDocument/2006/relationships/hyperlink" Target="mailto:Jobs@marysmeals.org"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24.jpe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9.jpe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11.jpeg"/><Relationship Id="rId4" Type="http://schemas.openxmlformats.org/officeDocument/2006/relationships/image" Target="../media/image10.emf"/></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8.png"/><Relationship Id="rId7" Type="http://schemas.openxmlformats.org/officeDocument/2006/relationships/diagramColors" Target="../diagrams/colors1.xml"/><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910859E-3621-4C5C-9F4A-A035557CBF42}"/>
              </a:ext>
            </a:extLst>
          </p:cNvPr>
          <p:cNvSpPr/>
          <p:nvPr/>
        </p:nvSpPr>
        <p:spPr>
          <a:xfrm>
            <a:off x="-2" y="5958349"/>
            <a:ext cx="9144000" cy="917604"/>
          </a:xfrm>
          <a:prstGeom prst="rect">
            <a:avLst/>
          </a:prstGeom>
          <a:solidFill>
            <a:srgbClr val="019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D56D035D-0F8A-8604-0624-70AD545E4821}"/>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7230274" y="4733803"/>
            <a:ext cx="1892292" cy="800985"/>
          </a:xfrm>
          <a:prstGeom prst="rect">
            <a:avLst/>
          </a:prstGeom>
          <a:noFill/>
          <a:ln>
            <a:noFill/>
          </a:ln>
        </p:spPr>
      </p:pic>
      <p:pic>
        <p:nvPicPr>
          <p:cNvPr id="11" name="Picture 10">
            <a:extLst>
              <a:ext uri="{FF2B5EF4-FFF2-40B4-BE49-F238E27FC236}">
                <a16:creationId xmlns:a16="http://schemas.microsoft.com/office/drawing/2014/main" id="{C2932F36-A11D-E693-DDB4-9BB60F50DF61}"/>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65885"/>
          <a:stretch/>
        </p:blipFill>
        <p:spPr>
          <a:xfrm>
            <a:off x="7757652" y="6010700"/>
            <a:ext cx="1262579" cy="750406"/>
          </a:xfrm>
          <a:prstGeom prst="rect">
            <a:avLst/>
          </a:prstGeom>
        </p:spPr>
      </p:pic>
      <p:pic>
        <p:nvPicPr>
          <p:cNvPr id="3" name="Picture 2">
            <a:extLst>
              <a:ext uri="{FF2B5EF4-FFF2-40B4-BE49-F238E27FC236}">
                <a16:creationId xmlns:a16="http://schemas.microsoft.com/office/drawing/2014/main" id="{1F414016-85A3-6C73-00A4-B35A922893AB}"/>
              </a:ext>
            </a:extLst>
          </p:cNvPr>
          <p:cNvPicPr>
            <a:picLocks noChangeAspect="1"/>
          </p:cNvPicPr>
          <p:nvPr/>
        </p:nvPicPr>
        <p:blipFill>
          <a:blip r:embed="rId4"/>
          <a:stretch>
            <a:fillRect/>
          </a:stretch>
        </p:blipFill>
        <p:spPr>
          <a:xfrm>
            <a:off x="7243523" y="1724398"/>
            <a:ext cx="1712719" cy="1065328"/>
          </a:xfrm>
          <a:prstGeom prst="rect">
            <a:avLst/>
          </a:prstGeom>
        </p:spPr>
      </p:pic>
      <p:pic>
        <p:nvPicPr>
          <p:cNvPr id="2" name="Picture 1" descr="A black background with purple and green squares&#10;&#10;Description automatically generated">
            <a:extLst>
              <a:ext uri="{FF2B5EF4-FFF2-40B4-BE49-F238E27FC236}">
                <a16:creationId xmlns:a16="http://schemas.microsoft.com/office/drawing/2014/main" id="{20A99F9C-2764-C4EE-0357-DA3E4C2CE050}"/>
              </a:ext>
            </a:extLst>
          </p:cNvPr>
          <p:cNvPicPr>
            <a:picLocks noChangeAspect="1"/>
          </p:cNvPicPr>
          <p:nvPr/>
        </p:nvPicPr>
        <p:blipFill>
          <a:blip r:embed="rId5"/>
          <a:stretch>
            <a:fillRect/>
          </a:stretch>
        </p:blipFill>
        <p:spPr>
          <a:xfrm>
            <a:off x="7285617" y="192822"/>
            <a:ext cx="1779983" cy="857952"/>
          </a:xfrm>
          <a:prstGeom prst="rect">
            <a:avLst/>
          </a:prstGeom>
        </p:spPr>
      </p:pic>
      <p:pic>
        <p:nvPicPr>
          <p:cNvPr id="4" name="Picture 3" descr="A white background with black text&#10;&#10;AI-generated content may be incorrect.">
            <a:extLst>
              <a:ext uri="{FF2B5EF4-FFF2-40B4-BE49-F238E27FC236}">
                <a16:creationId xmlns:a16="http://schemas.microsoft.com/office/drawing/2014/main" id="{6B50FCBB-AC89-2295-EBB5-3723CE45E48B}"/>
              </a:ext>
            </a:extLst>
          </p:cNvPr>
          <p:cNvPicPr>
            <a:picLocks noChangeAspect="1"/>
          </p:cNvPicPr>
          <p:nvPr/>
        </p:nvPicPr>
        <p:blipFill>
          <a:blip r:embed="rId6">
            <a:extLst>
              <a:ext uri="{28A0092B-C50C-407E-A947-70E740481C1C}">
                <a14:useLocalDpi xmlns:a14="http://schemas.microsoft.com/office/drawing/2010/main" val="0"/>
              </a:ext>
            </a:extLst>
          </a:blip>
          <a:srcRect l="28156" r="32272" b="72337"/>
          <a:stretch>
            <a:fillRect/>
          </a:stretch>
        </p:blipFill>
        <p:spPr>
          <a:xfrm>
            <a:off x="7472336" y="3213287"/>
            <a:ext cx="1260529" cy="881171"/>
          </a:xfrm>
          <a:prstGeom prst="rect">
            <a:avLst/>
          </a:prstGeom>
        </p:spPr>
      </p:pic>
      <p:pic>
        <p:nvPicPr>
          <p:cNvPr id="10" name="Picture 9">
            <a:extLst>
              <a:ext uri="{FF2B5EF4-FFF2-40B4-BE49-F238E27FC236}">
                <a16:creationId xmlns:a16="http://schemas.microsoft.com/office/drawing/2014/main" id="{024CBC46-8979-AAF7-5294-A575D53160FA}"/>
              </a:ext>
            </a:extLst>
          </p:cNvPr>
          <p:cNvPicPr>
            <a:picLocks noChangeAspect="1"/>
          </p:cNvPicPr>
          <p:nvPr/>
        </p:nvPicPr>
        <p:blipFill>
          <a:blip r:embed="rId7">
            <a:alphaModFix amt="38000"/>
          </a:blip>
          <a:stretch>
            <a:fillRect/>
          </a:stretch>
        </p:blipFill>
        <p:spPr>
          <a:xfrm>
            <a:off x="0" y="-1"/>
            <a:ext cx="7230274" cy="5958349"/>
          </a:xfrm>
          <a:prstGeom prst="rect">
            <a:avLst/>
          </a:prstGeom>
        </p:spPr>
      </p:pic>
      <p:sp>
        <p:nvSpPr>
          <p:cNvPr id="12" name="TextBox 11">
            <a:extLst>
              <a:ext uri="{FF2B5EF4-FFF2-40B4-BE49-F238E27FC236}">
                <a16:creationId xmlns:a16="http://schemas.microsoft.com/office/drawing/2014/main" id="{DAC2DC1D-590B-599F-1F71-7020E2D91B73}"/>
              </a:ext>
            </a:extLst>
          </p:cNvPr>
          <p:cNvSpPr txBox="1"/>
          <p:nvPr/>
        </p:nvSpPr>
        <p:spPr>
          <a:xfrm>
            <a:off x="123769" y="2821566"/>
            <a:ext cx="3976182" cy="3939540"/>
          </a:xfrm>
          <a:prstGeom prst="rect">
            <a:avLst/>
          </a:prstGeom>
          <a:noFill/>
        </p:spPr>
        <p:txBody>
          <a:bodyPr wrap="square">
            <a:spAutoFit/>
          </a:bodyPr>
          <a:lstStyle/>
          <a:p>
            <a:r>
              <a:rPr lang="en-GB" sz="2000" b="1">
                <a:solidFill>
                  <a:schemeClr val="bg1"/>
                </a:solidFill>
                <a:latin typeface="Arial" panose="020B0604020202020204" pitchFamily="34" charset="0"/>
                <a:cs typeface="Arial" panose="020B0604020202020204" pitchFamily="34" charset="0"/>
              </a:rPr>
              <a:t>Recruitment pack for:</a:t>
            </a:r>
          </a:p>
          <a:p>
            <a:r>
              <a:rPr lang="en-GB" sz="2000" b="1">
                <a:solidFill>
                  <a:schemeClr val="bg1"/>
                </a:solidFill>
                <a:latin typeface="Arial" panose="020B0604020202020204" pitchFamily="34" charset="0"/>
                <a:cs typeface="Arial" panose="020B0604020202020204" pitchFamily="34" charset="0"/>
              </a:rPr>
              <a:t>Head of Scotland</a:t>
            </a:r>
            <a:br>
              <a:rPr lang="en-GB" sz="2000" b="1">
                <a:solidFill>
                  <a:schemeClr val="bg1"/>
                </a:solidFill>
                <a:latin typeface="Arial" panose="020B0604020202020204" pitchFamily="34" charset="0"/>
                <a:cs typeface="Arial" panose="020B0604020202020204" pitchFamily="34" charset="0"/>
              </a:rPr>
            </a:br>
            <a:endParaRPr lang="en-GB" sz="2000" b="1">
              <a:solidFill>
                <a:schemeClr val="bg1"/>
              </a:solidFill>
              <a:latin typeface="Arial" panose="020B0604020202020204" pitchFamily="34" charset="0"/>
              <a:cs typeface="Arial" panose="020B0604020202020204" pitchFamily="34" charset="0"/>
            </a:endParaRPr>
          </a:p>
          <a:p>
            <a:r>
              <a:rPr lang="en-GB" sz="2000" b="1">
                <a:solidFill>
                  <a:schemeClr val="bg1"/>
                </a:solidFill>
                <a:latin typeface="Arial" panose="020B0604020202020204" pitchFamily="34" charset="0"/>
                <a:cs typeface="Arial" panose="020B0604020202020204" pitchFamily="34" charset="0"/>
              </a:rPr>
              <a:t>Remote working from anywhere in Scotland</a:t>
            </a:r>
          </a:p>
          <a:p>
            <a:r>
              <a:rPr lang="en-GB" sz="2000" b="1">
                <a:solidFill>
                  <a:schemeClr val="bg1"/>
                </a:solidFill>
                <a:latin typeface="Arial" panose="020B0604020202020204" pitchFamily="34" charset="0"/>
                <a:cs typeface="Arial" panose="020B0604020202020204" pitchFamily="34" charset="0"/>
              </a:rPr>
              <a:t>Mary’s Meals UK</a:t>
            </a:r>
          </a:p>
          <a:p>
            <a:br>
              <a:rPr lang="en-GB" sz="2000" b="1">
                <a:solidFill>
                  <a:schemeClr val="bg1"/>
                </a:solidFill>
                <a:latin typeface="Arial" panose="020B0604020202020204" pitchFamily="34" charset="0"/>
                <a:cs typeface="Arial" panose="020B0604020202020204" pitchFamily="34" charset="0"/>
              </a:rPr>
            </a:br>
            <a:r>
              <a:rPr lang="en-GB" sz="2000" b="1">
                <a:solidFill>
                  <a:schemeClr val="bg1"/>
                </a:solidFill>
                <a:latin typeface="Arial" panose="020B0604020202020204" pitchFamily="34" charset="0"/>
                <a:cs typeface="Arial" panose="020B0604020202020204" pitchFamily="34" charset="0"/>
              </a:rPr>
              <a:t>March 2026</a:t>
            </a:r>
            <a:br>
              <a:rPr lang="en-GB" sz="2000" b="1">
                <a:latin typeface="Arial" panose="020B0604020202020204" pitchFamily="34" charset="0"/>
                <a:cs typeface="Arial" panose="020B0604020202020204" pitchFamily="34" charset="0"/>
              </a:rPr>
            </a:br>
            <a:br>
              <a:rPr lang="en-GB" b="1">
                <a:latin typeface="Arial" panose="020B0604020202020204" pitchFamily="34" charset="0"/>
                <a:cs typeface="Arial" panose="020B0604020202020204" pitchFamily="34" charset="0"/>
              </a:rPr>
            </a:br>
            <a:br>
              <a:rPr lang="en-GB" b="1">
                <a:latin typeface="Arial" panose="020B0604020202020204" pitchFamily="34" charset="0"/>
                <a:cs typeface="Arial" panose="020B0604020202020204" pitchFamily="34" charset="0"/>
              </a:rPr>
            </a:br>
            <a:br>
              <a:rPr lang="en-GB" b="1">
                <a:latin typeface="Arial" panose="020B0604020202020204" pitchFamily="34" charset="0"/>
                <a:cs typeface="Arial" panose="020B0604020202020204" pitchFamily="34" charset="0"/>
              </a:rPr>
            </a:br>
            <a:br>
              <a:rPr lang="en-GB" b="1">
                <a:latin typeface="Arial" panose="020B0604020202020204" pitchFamily="34" charset="0"/>
                <a:cs typeface="Arial" panose="020B0604020202020204" pitchFamily="34" charset="0"/>
              </a:rPr>
            </a:br>
            <a:endParaRPr lang="en-GB" b="1">
              <a:latin typeface="Arial" panose="020B060402020202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D3303131-2B15-CBFD-CE08-09B00F6B8578}"/>
              </a:ext>
            </a:extLst>
          </p:cNvPr>
          <p:cNvPicPr>
            <a:picLocks noChangeAspect="1"/>
          </p:cNvPicPr>
          <p:nvPr/>
        </p:nvPicPr>
        <p:blipFill>
          <a:blip r:embed="rId8"/>
          <a:stretch>
            <a:fillRect/>
          </a:stretch>
        </p:blipFill>
        <p:spPr>
          <a:xfrm>
            <a:off x="78400" y="171544"/>
            <a:ext cx="1537581" cy="1758459"/>
          </a:xfrm>
          <a:prstGeom prst="rect">
            <a:avLst/>
          </a:prstGeom>
        </p:spPr>
      </p:pic>
    </p:spTree>
    <p:extLst>
      <p:ext uri="{BB962C8B-B14F-4D97-AF65-F5344CB8AC3E}">
        <p14:creationId xmlns:p14="http://schemas.microsoft.com/office/powerpoint/2010/main" val="20609684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F8BBAE-2AF8-5AEC-EAC9-8B0666343046}"/>
            </a:ext>
          </a:extLst>
        </p:cNvPr>
        <p:cNvGrpSpPr/>
        <p:nvPr/>
      </p:nvGrpSpPr>
      <p:grpSpPr>
        <a:xfrm>
          <a:off x="0" y="0"/>
          <a:ext cx="0" cy="0"/>
          <a:chOff x="0" y="0"/>
          <a:chExt cx="0" cy="0"/>
        </a:xfrm>
      </p:grpSpPr>
      <p:sp>
        <p:nvSpPr>
          <p:cNvPr id="20" name="Rectangle 19">
            <a:extLst>
              <a:ext uri="{FF2B5EF4-FFF2-40B4-BE49-F238E27FC236}">
                <a16:creationId xmlns:a16="http://schemas.microsoft.com/office/drawing/2014/main" id="{74131D67-7157-534E-9D8D-85D1AEF6071B}"/>
              </a:ext>
            </a:extLst>
          </p:cNvPr>
          <p:cNvSpPr/>
          <p:nvPr/>
        </p:nvSpPr>
        <p:spPr>
          <a:xfrm>
            <a:off x="0" y="0"/>
            <a:ext cx="9144000" cy="776377"/>
          </a:xfrm>
          <a:prstGeom prst="rect">
            <a:avLst/>
          </a:prstGeom>
          <a:solidFill>
            <a:srgbClr val="019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E9A6ECDD-FA86-BAEC-0B28-A7386E8732CD}"/>
              </a:ext>
            </a:extLst>
          </p:cNvPr>
          <p:cNvSpPr txBox="1"/>
          <p:nvPr/>
        </p:nvSpPr>
        <p:spPr>
          <a:xfrm>
            <a:off x="71021" y="133286"/>
            <a:ext cx="7185803" cy="477054"/>
          </a:xfrm>
          <a:prstGeom prst="rect">
            <a:avLst/>
          </a:prstGeom>
          <a:noFill/>
        </p:spPr>
        <p:txBody>
          <a:bodyPr wrap="square" rtlCol="0">
            <a:spAutoFit/>
          </a:bodyPr>
          <a:lstStyle/>
          <a:p>
            <a:r>
              <a:rPr lang="en-GB" sz="2500">
                <a:solidFill>
                  <a:schemeClr val="bg1"/>
                </a:solidFill>
                <a:latin typeface="Arial" panose="020B0604020202020204" pitchFamily="34" charset="0"/>
                <a:cs typeface="Arial" panose="020B0604020202020204" pitchFamily="34" charset="0"/>
              </a:rPr>
              <a:t>Duties and responsibilities</a:t>
            </a:r>
          </a:p>
        </p:txBody>
      </p:sp>
      <p:grpSp>
        <p:nvGrpSpPr>
          <p:cNvPr id="5" name="Group 4">
            <a:extLst>
              <a:ext uri="{FF2B5EF4-FFF2-40B4-BE49-F238E27FC236}">
                <a16:creationId xmlns:a16="http://schemas.microsoft.com/office/drawing/2014/main" id="{B26DFBDA-5192-A94E-B747-FD123CD9865D}"/>
              </a:ext>
            </a:extLst>
          </p:cNvPr>
          <p:cNvGrpSpPr/>
          <p:nvPr/>
        </p:nvGrpSpPr>
        <p:grpSpPr>
          <a:xfrm>
            <a:off x="0" y="6360139"/>
            <a:ext cx="9149758" cy="643815"/>
            <a:chOff x="0" y="6240063"/>
            <a:chExt cx="9149758" cy="643815"/>
          </a:xfrm>
        </p:grpSpPr>
        <p:sp>
          <p:nvSpPr>
            <p:cNvPr id="18" name="Rectangle 17">
              <a:extLst>
                <a:ext uri="{FF2B5EF4-FFF2-40B4-BE49-F238E27FC236}">
                  <a16:creationId xmlns:a16="http://schemas.microsoft.com/office/drawing/2014/main" id="{58092808-D38A-D160-DBAA-973FF4DE9158}"/>
                </a:ext>
              </a:extLst>
            </p:cNvPr>
            <p:cNvSpPr/>
            <p:nvPr/>
          </p:nvSpPr>
          <p:spPr>
            <a:xfrm>
              <a:off x="0" y="6374921"/>
              <a:ext cx="9144000" cy="508957"/>
            </a:xfrm>
            <a:prstGeom prst="rect">
              <a:avLst/>
            </a:prstGeom>
            <a:solidFill>
              <a:srgbClr val="F3A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CF7C0460-A701-FEC0-466B-6A8460716844}"/>
                </a:ext>
              </a:extLst>
            </p:cNvPr>
            <p:cNvSpPr/>
            <p:nvPr/>
          </p:nvSpPr>
          <p:spPr>
            <a:xfrm>
              <a:off x="0" y="6240063"/>
              <a:ext cx="9149758" cy="134862"/>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Rectangle 11">
            <a:extLst>
              <a:ext uri="{FF2B5EF4-FFF2-40B4-BE49-F238E27FC236}">
                <a16:creationId xmlns:a16="http://schemas.microsoft.com/office/drawing/2014/main" id="{7AA5E42D-E721-9023-97E3-32246B53F8F4}"/>
              </a:ext>
            </a:extLst>
          </p:cNvPr>
          <p:cNvSpPr/>
          <p:nvPr/>
        </p:nvSpPr>
        <p:spPr>
          <a:xfrm>
            <a:off x="133599" y="750493"/>
            <a:ext cx="4456532" cy="4493538"/>
          </a:xfrm>
          <a:prstGeom prst="rect">
            <a:avLst/>
          </a:prstGeom>
        </p:spPr>
        <p:txBody>
          <a:bodyPr wrap="square" anchor="t">
            <a:spAutoFit/>
          </a:bodyPr>
          <a:lstStyle/>
          <a:p>
            <a:endParaRPr lang="en-GB" sz="1200">
              <a:latin typeface="Arial" panose="020B0604020202020204" pitchFamily="34" charset="0"/>
              <a:cs typeface="Arial" panose="020B0604020202020204" pitchFamily="34" charset="0"/>
            </a:endParaRPr>
          </a:p>
          <a:p>
            <a:r>
              <a:rPr lang="en-GB" sz="1200" b="1">
                <a:solidFill>
                  <a:srgbClr val="F3A909"/>
                </a:solidFill>
                <a:latin typeface="Arial" panose="020B0604020202020204" pitchFamily="34" charset="0"/>
                <a:cs typeface="Arial" panose="020B0604020202020204" pitchFamily="34" charset="0"/>
              </a:rPr>
              <a:t>Media, Messaging &amp; Storytelling</a:t>
            </a:r>
            <a:br>
              <a:rPr lang="en-GB" sz="1200" b="1">
                <a:solidFill>
                  <a:srgbClr val="F3A909"/>
                </a:solidFill>
                <a:latin typeface="Arial" panose="020B0604020202020204" pitchFamily="34" charset="0"/>
                <a:cs typeface="Arial" panose="020B0604020202020204" pitchFamily="34" charset="0"/>
              </a:rPr>
            </a:br>
            <a:endParaRPr lang="en-GB" sz="1200" b="1">
              <a:solidFill>
                <a:srgbClr val="F3A909"/>
              </a:solidFill>
              <a:latin typeface="Arial" panose="020B0604020202020204" pitchFamily="34" charset="0"/>
              <a:cs typeface="Arial" panose="020B0604020202020204" pitchFamily="34" charset="0"/>
            </a:endParaRPr>
          </a:p>
          <a:p>
            <a:pPr marL="342900" lvl="0" indent="-342900" algn="just">
              <a:lnSpc>
                <a:spcPct val="120000"/>
              </a:lnSpc>
              <a:spcAft>
                <a:spcPts val="800"/>
              </a:spcAft>
              <a:buClr>
                <a:srgbClr val="F3A909"/>
              </a:buClr>
              <a:buSzPts val="1000"/>
              <a:buFont typeface="Symbol" panose="05050102010706020507" pitchFamily="18" charset="2"/>
              <a:buChar char=""/>
              <a:tabLst>
                <a:tab pos="457200" algn="l"/>
              </a:tabLst>
            </a:pPr>
            <a:r>
              <a:rPr lang="en-GB" sz="1200" kern="100">
                <a:solidFill>
                  <a:srgbClr val="333333"/>
                </a:solidFill>
                <a:effectLst/>
                <a:latin typeface="Arial" panose="020B0604020202020204" pitchFamily="34" charset="0"/>
                <a:ea typeface="Aptos" panose="020B0004020202020204" pitchFamily="34" charset="0"/>
                <a:cs typeface="Times New Roman" panose="02020603050405020304" pitchFamily="18" charset="0"/>
              </a:rPr>
              <a:t>Serve as a trusted media spokesperson for press, broadcast, and faith media when required.</a:t>
            </a:r>
            <a:endParaRPr lang="en-GB" sz="1200" kern="10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gn="just">
              <a:lnSpc>
                <a:spcPct val="120000"/>
              </a:lnSpc>
              <a:spcAft>
                <a:spcPts val="800"/>
              </a:spcAft>
              <a:buClr>
                <a:srgbClr val="F3A909"/>
              </a:buClr>
              <a:buSzPts val="1000"/>
              <a:buFont typeface="Symbol" panose="05050102010706020507" pitchFamily="18" charset="2"/>
              <a:buChar char=""/>
              <a:tabLst>
                <a:tab pos="457200" algn="l"/>
              </a:tabLst>
            </a:pPr>
            <a:r>
              <a:rPr lang="en-GB" sz="1200" kern="100">
                <a:solidFill>
                  <a:srgbClr val="333333"/>
                </a:solidFill>
                <a:effectLst/>
                <a:latin typeface="Arial" panose="020B0604020202020204" pitchFamily="34" charset="0"/>
                <a:ea typeface="Aptos" panose="020B0004020202020204" pitchFamily="34" charset="0"/>
                <a:cs typeface="Times New Roman" panose="02020603050405020304" pitchFamily="18" charset="0"/>
              </a:rPr>
              <a:t>Work closely with the Communications team to provide compelling Scottish supporter stories, impactful moments, and local activity to showcase.</a:t>
            </a:r>
            <a:endParaRPr lang="en-GB" sz="1200" kern="10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gn="just">
              <a:lnSpc>
                <a:spcPct val="120000"/>
              </a:lnSpc>
              <a:spcAft>
                <a:spcPts val="800"/>
              </a:spcAft>
              <a:buClr>
                <a:srgbClr val="F3A909"/>
              </a:buClr>
              <a:buSzPts val="1000"/>
              <a:buFont typeface="Symbol" panose="05050102010706020507" pitchFamily="18" charset="2"/>
              <a:buChar char=""/>
              <a:tabLst>
                <a:tab pos="457200" algn="l"/>
              </a:tabLst>
            </a:pPr>
            <a:r>
              <a:rPr lang="en-GB" sz="1200" kern="100">
                <a:solidFill>
                  <a:srgbClr val="333333"/>
                </a:solidFill>
                <a:effectLst/>
                <a:latin typeface="Arial" panose="020B0604020202020204" pitchFamily="34" charset="0"/>
                <a:ea typeface="Aptos" panose="020B0004020202020204" pitchFamily="34" charset="0"/>
                <a:cs typeface="Times New Roman" panose="02020603050405020304" pitchFamily="18" charset="0"/>
              </a:rPr>
              <a:t>Shape national‑to‑local messaging so that campaigns resonate with Scottish audiences.</a:t>
            </a:r>
            <a:endParaRPr lang="en-GB" sz="1200" kern="10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gn="just">
              <a:lnSpc>
                <a:spcPct val="120000"/>
              </a:lnSpc>
              <a:spcAft>
                <a:spcPts val="800"/>
              </a:spcAft>
              <a:buClr>
                <a:srgbClr val="F3A909"/>
              </a:buClr>
              <a:buSzPts val="1000"/>
              <a:buFont typeface="Symbol" panose="05050102010706020507" pitchFamily="18" charset="2"/>
              <a:buChar char=""/>
              <a:tabLst>
                <a:tab pos="457200" algn="l"/>
              </a:tabLst>
            </a:pPr>
            <a:r>
              <a:rPr lang="en-GB" sz="1200" kern="100">
                <a:solidFill>
                  <a:srgbClr val="333333"/>
                </a:solidFill>
                <a:effectLst/>
                <a:latin typeface="Arial" panose="020B0604020202020204" pitchFamily="34" charset="0"/>
                <a:ea typeface="Aptos" panose="020B0004020202020204" pitchFamily="34" charset="0"/>
                <a:cs typeface="Times New Roman" panose="02020603050405020304" pitchFamily="18" charset="0"/>
              </a:rPr>
              <a:t>Work with your regional team and support appropriate local media coverage to raise profile and strengthen regional engagement.</a:t>
            </a:r>
            <a:endParaRPr lang="en-GB" sz="1200" kern="100">
              <a:effectLst/>
              <a:latin typeface="Aptos" panose="020B0004020202020204" pitchFamily="34" charset="0"/>
              <a:ea typeface="Aptos" panose="020B0004020202020204" pitchFamily="34" charset="0"/>
              <a:cs typeface="Times New Roman" panose="02020603050405020304" pitchFamily="18" charset="0"/>
            </a:endParaRPr>
          </a:p>
          <a:p>
            <a:br>
              <a:rPr lang="en-GB" sz="1200">
                <a:latin typeface="Arial" panose="020B0604020202020204" pitchFamily="34" charset="0"/>
                <a:cs typeface="Arial" panose="020B0604020202020204" pitchFamily="34" charset="0"/>
              </a:rPr>
            </a:br>
            <a:endParaRPr lang="en-GB" sz="1200">
              <a:latin typeface="Arial" panose="020B0604020202020204" pitchFamily="34" charset="0"/>
              <a:cs typeface="Arial" panose="020B0604020202020204" pitchFamily="34" charset="0"/>
            </a:endParaRPr>
          </a:p>
          <a:p>
            <a:pPr marL="171450" lvl="0" indent="-171450">
              <a:buClr>
                <a:srgbClr val="F3A909"/>
              </a:buClr>
              <a:buFont typeface="Arial" panose="020B0604020202020204" pitchFamily="34" charset="0"/>
              <a:buChar char="•"/>
            </a:pPr>
            <a:endParaRPr lang="en-GB" sz="1200">
              <a:latin typeface="Arial" panose="020B0604020202020204" pitchFamily="34" charset="0"/>
              <a:cs typeface="Arial" panose="020B0604020202020204" pitchFamily="34" charset="0"/>
            </a:endParaRPr>
          </a:p>
          <a:p>
            <a:pPr lvl="0"/>
            <a:endParaRPr lang="en-GB" sz="1200">
              <a:latin typeface="Arial" panose="020B0604020202020204" pitchFamily="34" charset="0"/>
              <a:cs typeface="Arial" panose="020B0604020202020204" pitchFamily="34" charset="0"/>
            </a:endParaRPr>
          </a:p>
          <a:p>
            <a:pPr>
              <a:spcAft>
                <a:spcPts val="400"/>
              </a:spcAft>
            </a:pPr>
            <a:endParaRPr lang="en-GB" sz="1400" b="1">
              <a:solidFill>
                <a:srgbClr val="019CDC"/>
              </a:solidFill>
              <a:latin typeface="Arial" panose="020B0604020202020204" pitchFamily="34" charset="0"/>
              <a:cs typeface="Arial" panose="020B0604020202020204" pitchFamily="34" charset="0"/>
            </a:endParaRPr>
          </a:p>
          <a:p>
            <a:endParaRPr lang="en-GB" sz="1400" b="1">
              <a:solidFill>
                <a:srgbClr val="019CDC"/>
              </a:solidFill>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3F4290E3-D6A0-8039-2F90-65E9DD854C46}"/>
              </a:ext>
            </a:extLst>
          </p:cNvPr>
          <p:cNvSpPr/>
          <p:nvPr/>
        </p:nvSpPr>
        <p:spPr>
          <a:xfrm>
            <a:off x="8770373" y="6502869"/>
            <a:ext cx="402495" cy="276999"/>
          </a:xfrm>
          <a:prstGeom prst="rect">
            <a:avLst/>
          </a:prstGeom>
        </p:spPr>
        <p:txBody>
          <a:bodyPr wrap="square">
            <a:spAutoFit/>
          </a:bodyPr>
          <a:lstStyle/>
          <a:p>
            <a:pPr>
              <a:spcAft>
                <a:spcPts val="0"/>
              </a:spcAft>
            </a:pPr>
            <a:r>
              <a:rPr lang="en-GB" sz="1200">
                <a:latin typeface="Arial" panose="020B0604020202020204" pitchFamily="34" charset="0"/>
                <a:ea typeface="Calibri" panose="020F0502020204030204" pitchFamily="34" charset="0"/>
                <a:cs typeface="Times New Roman" panose="02020603050405020304" pitchFamily="18" charset="0"/>
              </a:rPr>
              <a:t>10</a:t>
            </a:r>
          </a:p>
        </p:txBody>
      </p:sp>
      <p:pic>
        <p:nvPicPr>
          <p:cNvPr id="13" name="Picture 12">
            <a:extLst>
              <a:ext uri="{FF2B5EF4-FFF2-40B4-BE49-F238E27FC236}">
                <a16:creationId xmlns:a16="http://schemas.microsoft.com/office/drawing/2014/main" id="{ADD427D6-E590-C2CE-0F25-EE60CC38FF51}"/>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65628"/>
          <a:stretch/>
        </p:blipFill>
        <p:spPr>
          <a:xfrm>
            <a:off x="7944465" y="75882"/>
            <a:ext cx="1065936" cy="628798"/>
          </a:xfrm>
          <a:prstGeom prst="rect">
            <a:avLst/>
          </a:prstGeom>
        </p:spPr>
      </p:pic>
      <p:sp>
        <p:nvSpPr>
          <p:cNvPr id="3" name="Rectangle 2">
            <a:extLst>
              <a:ext uri="{FF2B5EF4-FFF2-40B4-BE49-F238E27FC236}">
                <a16:creationId xmlns:a16="http://schemas.microsoft.com/office/drawing/2014/main" id="{DE9819DB-9F97-24A2-197C-FDD37016D3C1}"/>
              </a:ext>
            </a:extLst>
          </p:cNvPr>
          <p:cNvSpPr/>
          <p:nvPr/>
        </p:nvSpPr>
        <p:spPr>
          <a:xfrm>
            <a:off x="4399620" y="960262"/>
            <a:ext cx="4572000" cy="1149097"/>
          </a:xfrm>
          <a:prstGeom prst="rect">
            <a:avLst/>
          </a:prstGeom>
        </p:spPr>
        <p:txBody>
          <a:bodyPr>
            <a:spAutoFit/>
          </a:bodyPr>
          <a:lstStyle/>
          <a:p>
            <a:pPr algn="just">
              <a:lnSpc>
                <a:spcPct val="107000"/>
              </a:lnSpc>
              <a:spcAft>
                <a:spcPts val="800"/>
              </a:spcAft>
            </a:pPr>
            <a:endParaRPr lang="en-GB" sz="1150">
              <a:latin typeface="Arial" panose="020B0604020202020204" pitchFamily="34" charset="0"/>
              <a:cs typeface="Arial" panose="020B0604020202020204" pitchFamily="34" charset="0"/>
            </a:endParaRPr>
          </a:p>
          <a:p>
            <a:pPr marL="171450" indent="-171450" algn="just">
              <a:lnSpc>
                <a:spcPct val="107000"/>
              </a:lnSpc>
              <a:spcAft>
                <a:spcPts val="800"/>
              </a:spcAft>
              <a:buFont typeface="Arial" panose="020B0604020202020204" pitchFamily="34" charset="0"/>
              <a:buChar char="•"/>
            </a:pPr>
            <a:endParaRPr lang="en-GB" sz="1150">
              <a:latin typeface="Arial" panose="020B0604020202020204" pitchFamily="34" charset="0"/>
              <a:cs typeface="Arial" panose="020B0604020202020204" pitchFamily="34" charset="0"/>
            </a:endParaRPr>
          </a:p>
          <a:p>
            <a:pPr marL="171450" indent="-171450" algn="just">
              <a:lnSpc>
                <a:spcPct val="107000"/>
              </a:lnSpc>
              <a:spcAft>
                <a:spcPts val="800"/>
              </a:spcAft>
              <a:buFont typeface="Arial" panose="020B0604020202020204" pitchFamily="34" charset="0"/>
              <a:buChar char="•"/>
            </a:pPr>
            <a:endParaRPr lang="en-GB" sz="1150">
              <a:latin typeface="Arial" panose="020B0604020202020204" pitchFamily="34" charset="0"/>
              <a:cs typeface="Arial" panose="020B0604020202020204" pitchFamily="34" charset="0"/>
            </a:endParaRPr>
          </a:p>
          <a:p>
            <a:pPr marL="171450" indent="-171450" algn="just">
              <a:lnSpc>
                <a:spcPct val="107000"/>
              </a:lnSpc>
              <a:spcAft>
                <a:spcPts val="800"/>
              </a:spcAft>
              <a:buFont typeface="Arial" panose="020B0604020202020204" pitchFamily="34" charset="0"/>
              <a:buChar char="•"/>
            </a:pPr>
            <a:endParaRPr lang="en-GB" sz="1150">
              <a:latin typeface="Calibri" panose="020F0502020204030204" pitchFamily="34"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0A903253-514E-4218-AF34-AA407724CABA}"/>
              </a:ext>
            </a:extLst>
          </p:cNvPr>
          <p:cNvSpPr txBox="1"/>
          <p:nvPr/>
        </p:nvSpPr>
        <p:spPr>
          <a:xfrm>
            <a:off x="4807974" y="918802"/>
            <a:ext cx="4226023" cy="4380686"/>
          </a:xfrm>
          <a:prstGeom prst="rect">
            <a:avLst/>
          </a:prstGeom>
          <a:noFill/>
        </p:spPr>
        <p:txBody>
          <a:bodyPr wrap="square">
            <a:spAutoFit/>
          </a:bodyPr>
          <a:lstStyle/>
          <a:p>
            <a:pPr lvl="0">
              <a:buClr>
                <a:srgbClr val="F3A909"/>
              </a:buClr>
            </a:pPr>
            <a:r>
              <a:rPr lang="en-GB" sz="1200" b="1">
                <a:solidFill>
                  <a:srgbClr val="F3A909"/>
                </a:solidFill>
                <a:latin typeface="Arial" panose="020B0604020202020204" pitchFamily="34" charset="0"/>
                <a:cs typeface="Arial" panose="020B0604020202020204" pitchFamily="34" charset="0"/>
              </a:rPr>
              <a:t>Stewardship, Budget &amp; Governance</a:t>
            </a:r>
            <a:br>
              <a:rPr lang="en-GB" sz="1200" b="1">
                <a:solidFill>
                  <a:srgbClr val="F3A909"/>
                </a:solidFill>
                <a:latin typeface="Arial" panose="020B0604020202020204" pitchFamily="34" charset="0"/>
                <a:cs typeface="Arial" panose="020B0604020202020204" pitchFamily="34" charset="0"/>
              </a:rPr>
            </a:br>
            <a:endParaRPr lang="en-GB" sz="1200" b="1">
              <a:solidFill>
                <a:srgbClr val="F3A909"/>
              </a:solidFill>
              <a:latin typeface="Arial" panose="020B0604020202020204" pitchFamily="34" charset="0"/>
              <a:cs typeface="Arial" panose="020B0604020202020204" pitchFamily="34" charset="0"/>
            </a:endParaRPr>
          </a:p>
          <a:p>
            <a:pPr marL="342900" lvl="0" indent="-342900" algn="just">
              <a:lnSpc>
                <a:spcPct val="120000"/>
              </a:lnSpc>
              <a:spcAft>
                <a:spcPts val="800"/>
              </a:spcAft>
              <a:buClr>
                <a:srgbClr val="F3A909"/>
              </a:buClr>
              <a:buSzPts val="1000"/>
              <a:buFont typeface="Symbol" panose="05050102010706020507" pitchFamily="18" charset="2"/>
              <a:buChar char=""/>
              <a:tabLst>
                <a:tab pos="457200" algn="l"/>
              </a:tabLst>
            </a:pPr>
            <a:r>
              <a:rPr lang="en-GB" sz="1200" kern="100">
                <a:solidFill>
                  <a:srgbClr val="333333"/>
                </a:solidFill>
                <a:effectLst/>
                <a:latin typeface="Arial" panose="020B0604020202020204" pitchFamily="34" charset="0"/>
                <a:ea typeface="Aptos" panose="020B0004020202020204" pitchFamily="34" charset="0"/>
                <a:cs typeface="Times New Roman" panose="02020603050405020304" pitchFamily="18" charset="0"/>
              </a:rPr>
              <a:t>Hold and manage the Scotland income and expenditure budget with clarity, transparency, and strong stewardship.</a:t>
            </a:r>
            <a:endParaRPr lang="en-GB" sz="1200" kern="100">
              <a:solidFill>
                <a:srgbClr val="333333"/>
              </a:solidFill>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gn="just">
              <a:lnSpc>
                <a:spcPct val="120000"/>
              </a:lnSpc>
              <a:spcAft>
                <a:spcPts val="800"/>
              </a:spcAft>
              <a:buClr>
                <a:srgbClr val="F3A909"/>
              </a:buClr>
              <a:buSzPts val="1000"/>
              <a:buFont typeface="Symbol" panose="05050102010706020507" pitchFamily="18" charset="2"/>
              <a:buChar char=""/>
              <a:tabLst>
                <a:tab pos="457200" algn="l"/>
              </a:tabLst>
            </a:pPr>
            <a:r>
              <a:rPr lang="en-GB" sz="1200" kern="100">
                <a:solidFill>
                  <a:srgbClr val="333333"/>
                </a:solidFill>
                <a:effectLst/>
                <a:latin typeface="Arial" panose="020B0604020202020204" pitchFamily="34" charset="0"/>
                <a:ea typeface="Aptos" panose="020B0004020202020204" pitchFamily="34" charset="0"/>
                <a:cs typeface="Times New Roman" panose="02020603050405020304" pitchFamily="18" charset="0"/>
              </a:rPr>
              <a:t>Support compliance with all safeguarding, representation, and brand standards across Scotland.</a:t>
            </a:r>
            <a:endParaRPr lang="en-GB" sz="1200" kern="100">
              <a:solidFill>
                <a:srgbClr val="333333"/>
              </a:solidFill>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gn="just">
              <a:lnSpc>
                <a:spcPct val="120000"/>
              </a:lnSpc>
              <a:spcAft>
                <a:spcPts val="800"/>
              </a:spcAft>
              <a:buClr>
                <a:srgbClr val="F3A909"/>
              </a:buClr>
              <a:buSzPts val="1000"/>
              <a:buFont typeface="Symbol" panose="05050102010706020507" pitchFamily="18" charset="2"/>
              <a:buChar char=""/>
              <a:tabLst>
                <a:tab pos="457200" algn="l"/>
              </a:tabLst>
            </a:pPr>
            <a:r>
              <a:rPr lang="en-GB" sz="1200" kern="100">
                <a:solidFill>
                  <a:srgbClr val="333333"/>
                </a:solidFill>
                <a:effectLst/>
                <a:latin typeface="Arial" panose="020B0604020202020204" pitchFamily="34" charset="0"/>
                <a:ea typeface="Aptos" panose="020B0004020202020204" pitchFamily="34" charset="0"/>
                <a:cs typeface="Times New Roman" panose="02020603050405020304" pitchFamily="18" charset="0"/>
              </a:rPr>
              <a:t>Model and uphold Mary’s Meals’ core values – dignity, simplicity, respect, and good stewardship.</a:t>
            </a:r>
            <a:endParaRPr lang="en-GB" sz="1200" kern="100">
              <a:solidFill>
                <a:srgbClr val="333333"/>
              </a:solidFill>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gn="just">
              <a:lnSpc>
                <a:spcPct val="120000"/>
              </a:lnSpc>
              <a:buClr>
                <a:srgbClr val="F3A909"/>
              </a:buClr>
              <a:buSzPts val="1000"/>
              <a:buFont typeface="Symbol" panose="05050102010706020507" pitchFamily="18" charset="2"/>
              <a:buChar char=""/>
              <a:tabLst>
                <a:tab pos="457200" algn="l"/>
              </a:tabLst>
            </a:pPr>
            <a:r>
              <a:rPr lang="en-GB" sz="1200" kern="100">
                <a:effectLst/>
                <a:latin typeface="Arial" panose="020B0604020202020204" pitchFamily="34" charset="0"/>
                <a:ea typeface="Aptos" panose="020B0004020202020204" pitchFamily="34" charset="0"/>
                <a:cs typeface="Times New Roman" panose="02020603050405020304" pitchFamily="18" charset="0"/>
              </a:rPr>
              <a:t>Ensure that the Mary’s Meals approach is adopted in all activities and that there is shared understanding in the team of how to build and retain support. </a:t>
            </a:r>
          </a:p>
          <a:p>
            <a:pPr marL="342900" lvl="0" indent="-342900" algn="just">
              <a:lnSpc>
                <a:spcPct val="120000"/>
              </a:lnSpc>
              <a:buClr>
                <a:srgbClr val="F3A909"/>
              </a:buClr>
              <a:buSzPts val="1000"/>
              <a:buFont typeface="Symbol" panose="05050102010706020507" pitchFamily="18" charset="2"/>
              <a:buChar char=""/>
              <a:tabLst>
                <a:tab pos="457200" algn="l"/>
              </a:tabLst>
            </a:pPr>
            <a:endParaRPr lang="en-GB" sz="1200" kern="10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gn="just">
              <a:lnSpc>
                <a:spcPct val="120000"/>
              </a:lnSpc>
              <a:spcAft>
                <a:spcPts val="800"/>
              </a:spcAft>
              <a:buClr>
                <a:srgbClr val="F3A909"/>
              </a:buClr>
              <a:buSzPts val="1000"/>
              <a:buFont typeface="Symbol" panose="05050102010706020507" pitchFamily="18" charset="2"/>
              <a:buChar char=""/>
              <a:tabLst>
                <a:tab pos="457200" algn="l"/>
              </a:tabLst>
            </a:pPr>
            <a:r>
              <a:rPr lang="en-GB" sz="1200" kern="100">
                <a:effectLst/>
                <a:latin typeface="Arial" panose="020B0604020202020204" pitchFamily="34" charset="0"/>
                <a:ea typeface="Aptos" panose="020B0004020202020204" pitchFamily="34" charset="0"/>
                <a:cs typeface="Times New Roman" panose="02020603050405020304" pitchFamily="18" charset="0"/>
              </a:rPr>
              <a:t>Ensure all activity has the necessary checks in place to protect the name and values of Mary’s Meals, including adherence to all compliance and legislative requirements. </a:t>
            </a:r>
            <a:endParaRPr lang="en-GB" sz="1200" kern="100">
              <a:effectLst/>
              <a:latin typeface="Aptos" panose="020B0004020202020204" pitchFamily="34" charset="0"/>
              <a:ea typeface="Aptos" panose="020B0004020202020204" pitchFamily="34" charset="0"/>
              <a:cs typeface="Times New Roman" panose="02020603050405020304" pitchFamily="18" charset="0"/>
            </a:endParaRPr>
          </a:p>
          <a:p>
            <a:pPr marL="171450" lvl="0" indent="-171450">
              <a:buClr>
                <a:srgbClr val="F3A909"/>
              </a:buClr>
              <a:buFont typeface="Arial" panose="020B0604020202020204" pitchFamily="34" charset="0"/>
              <a:buChar char="•"/>
            </a:pPr>
            <a:endParaRPr lang="en-GB" sz="1200">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B217C0CE-A3C0-034E-29A3-7E26EDEC9D0A}"/>
              </a:ext>
            </a:extLst>
          </p:cNvPr>
          <p:cNvPicPr>
            <a:picLocks noChangeAspect="1"/>
          </p:cNvPicPr>
          <p:nvPr/>
        </p:nvPicPr>
        <p:blipFill>
          <a:blip r:embed="rId4"/>
          <a:stretch>
            <a:fillRect/>
          </a:stretch>
        </p:blipFill>
        <p:spPr>
          <a:xfrm>
            <a:off x="1009708" y="4153046"/>
            <a:ext cx="2901224" cy="2175918"/>
          </a:xfrm>
          <a:prstGeom prst="rect">
            <a:avLst/>
          </a:prstGeom>
        </p:spPr>
      </p:pic>
    </p:spTree>
    <p:extLst>
      <p:ext uri="{BB962C8B-B14F-4D97-AF65-F5344CB8AC3E}">
        <p14:creationId xmlns:p14="http://schemas.microsoft.com/office/powerpoint/2010/main" val="25198886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C3A6F02C-BB7A-4F88-A59D-141C4F660C86}"/>
              </a:ext>
            </a:extLst>
          </p:cNvPr>
          <p:cNvSpPr/>
          <p:nvPr/>
        </p:nvSpPr>
        <p:spPr>
          <a:xfrm>
            <a:off x="0" y="0"/>
            <a:ext cx="9144000" cy="776377"/>
          </a:xfrm>
          <a:prstGeom prst="rect">
            <a:avLst/>
          </a:prstGeom>
          <a:solidFill>
            <a:srgbClr val="019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p:cNvSpPr txBox="1"/>
          <p:nvPr/>
        </p:nvSpPr>
        <p:spPr>
          <a:xfrm>
            <a:off x="133599" y="161717"/>
            <a:ext cx="7185803" cy="861774"/>
          </a:xfrm>
          <a:prstGeom prst="rect">
            <a:avLst/>
          </a:prstGeom>
          <a:noFill/>
        </p:spPr>
        <p:txBody>
          <a:bodyPr wrap="square" rtlCol="0">
            <a:spAutoFit/>
          </a:bodyPr>
          <a:lstStyle/>
          <a:p>
            <a:r>
              <a:rPr lang="en-GB" sz="2500">
                <a:solidFill>
                  <a:schemeClr val="bg1"/>
                </a:solidFill>
                <a:latin typeface="Arial" panose="020B0604020202020204" pitchFamily="34" charset="0"/>
                <a:cs typeface="Arial" panose="020B0604020202020204" pitchFamily="34" charset="0"/>
              </a:rPr>
              <a:t>Essential Qualifications, experience and skills</a:t>
            </a:r>
          </a:p>
          <a:p>
            <a:endParaRPr lang="en-GB" sz="2500">
              <a:solidFill>
                <a:schemeClr val="bg1"/>
              </a:solidFill>
              <a:latin typeface="Arial" panose="020B0604020202020204" pitchFamily="34" charset="0"/>
              <a:cs typeface="Arial" panose="020B0604020202020204" pitchFamily="34" charset="0"/>
            </a:endParaRPr>
          </a:p>
        </p:txBody>
      </p:sp>
      <p:grpSp>
        <p:nvGrpSpPr>
          <p:cNvPr id="5" name="Group 4">
            <a:extLst>
              <a:ext uri="{FF2B5EF4-FFF2-40B4-BE49-F238E27FC236}">
                <a16:creationId xmlns:a16="http://schemas.microsoft.com/office/drawing/2014/main" id="{50F524CA-D3B0-4AE5-AA0F-1BD7E9E05743}"/>
              </a:ext>
            </a:extLst>
          </p:cNvPr>
          <p:cNvGrpSpPr/>
          <p:nvPr/>
        </p:nvGrpSpPr>
        <p:grpSpPr>
          <a:xfrm>
            <a:off x="0" y="6240063"/>
            <a:ext cx="9149758" cy="643815"/>
            <a:chOff x="0" y="6240063"/>
            <a:chExt cx="9149758" cy="643815"/>
          </a:xfrm>
        </p:grpSpPr>
        <p:sp>
          <p:nvSpPr>
            <p:cNvPr id="18" name="Rectangle 17">
              <a:extLst>
                <a:ext uri="{FF2B5EF4-FFF2-40B4-BE49-F238E27FC236}">
                  <a16:creationId xmlns:a16="http://schemas.microsoft.com/office/drawing/2014/main" id="{D0D70A2B-F29A-40CF-AE23-982664FC4697}"/>
                </a:ext>
              </a:extLst>
            </p:cNvPr>
            <p:cNvSpPr/>
            <p:nvPr/>
          </p:nvSpPr>
          <p:spPr>
            <a:xfrm>
              <a:off x="0" y="6374921"/>
              <a:ext cx="9144000" cy="508957"/>
            </a:xfrm>
            <a:prstGeom prst="rect">
              <a:avLst/>
            </a:prstGeom>
            <a:solidFill>
              <a:srgbClr val="F3A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0D975B5C-73F8-4ABF-88B3-29E28EB91C4A}"/>
                </a:ext>
              </a:extLst>
            </p:cNvPr>
            <p:cNvSpPr/>
            <p:nvPr/>
          </p:nvSpPr>
          <p:spPr>
            <a:xfrm>
              <a:off x="0" y="6240063"/>
              <a:ext cx="9149758" cy="134862"/>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 name="Rectangle 1">
            <a:extLst>
              <a:ext uri="{FF2B5EF4-FFF2-40B4-BE49-F238E27FC236}">
                <a16:creationId xmlns:a16="http://schemas.microsoft.com/office/drawing/2014/main" id="{319A5F65-4A88-4CF2-A5CA-4C3B0B345455}"/>
              </a:ext>
            </a:extLst>
          </p:cNvPr>
          <p:cNvSpPr/>
          <p:nvPr/>
        </p:nvSpPr>
        <p:spPr>
          <a:xfrm>
            <a:off x="4262184" y="797674"/>
            <a:ext cx="4910684" cy="1545038"/>
          </a:xfrm>
          <a:prstGeom prst="rect">
            <a:avLst/>
          </a:prstGeom>
        </p:spPr>
        <p:txBody>
          <a:bodyPr wrap="square">
            <a:spAutoFit/>
          </a:bodyPr>
          <a:lstStyle/>
          <a:p>
            <a:endParaRPr lang="en-GB" sz="1200" b="1">
              <a:solidFill>
                <a:srgbClr val="019CDC"/>
              </a:solidFill>
              <a:latin typeface="Arial" panose="020B0604020202020204" pitchFamily="34" charset="0"/>
              <a:cs typeface="Arial" panose="020B0604020202020204" pitchFamily="34" charset="0"/>
            </a:endParaRPr>
          </a:p>
          <a:p>
            <a:endParaRPr lang="en-GB" sz="1200" b="1">
              <a:solidFill>
                <a:srgbClr val="019CDC"/>
              </a:solidFill>
              <a:latin typeface="Arial" panose="020B0604020202020204" pitchFamily="34" charset="0"/>
              <a:cs typeface="Arial" panose="020B0604020202020204" pitchFamily="34" charset="0"/>
            </a:endParaRPr>
          </a:p>
          <a:p>
            <a:endParaRPr lang="en-GB" sz="1200" b="1">
              <a:solidFill>
                <a:srgbClr val="019CDC"/>
              </a:solidFill>
              <a:latin typeface="Arial" panose="020B0604020202020204" pitchFamily="34" charset="0"/>
              <a:cs typeface="Arial" panose="020B0604020202020204" pitchFamily="34" charset="0"/>
            </a:endParaRPr>
          </a:p>
          <a:p>
            <a:endParaRPr lang="en-GB" sz="1200">
              <a:latin typeface="Arial" panose="020B0604020202020204" pitchFamily="34" charset="0"/>
              <a:cs typeface="Arial" panose="020B0604020202020204" pitchFamily="34" charset="0"/>
            </a:endParaRPr>
          </a:p>
          <a:p>
            <a:endParaRPr lang="en-GB" sz="114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GB" sz="1100">
              <a:latin typeface="Arial" panose="020B0604020202020204" pitchFamily="34" charset="0"/>
              <a:cs typeface="Arial" panose="020B0604020202020204" pitchFamily="34" charset="0"/>
            </a:endParaRPr>
          </a:p>
          <a:p>
            <a:endParaRPr lang="en-GB" sz="1200">
              <a:latin typeface="Arial" panose="020B0604020202020204" pitchFamily="34" charset="0"/>
              <a:cs typeface="Arial" panose="020B0604020202020204" pitchFamily="34" charset="0"/>
            </a:endParaRPr>
          </a:p>
          <a:p>
            <a:endParaRPr lang="en-GB" sz="1200">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3C9052E3-CD6F-4790-A970-79A449E1DB96}"/>
              </a:ext>
            </a:extLst>
          </p:cNvPr>
          <p:cNvSpPr/>
          <p:nvPr/>
        </p:nvSpPr>
        <p:spPr>
          <a:xfrm>
            <a:off x="8699080" y="6505119"/>
            <a:ext cx="402495" cy="276999"/>
          </a:xfrm>
          <a:prstGeom prst="rect">
            <a:avLst/>
          </a:prstGeom>
        </p:spPr>
        <p:txBody>
          <a:bodyPr wrap="square">
            <a:spAutoFit/>
          </a:bodyPr>
          <a:lstStyle/>
          <a:p>
            <a:pPr>
              <a:spcAft>
                <a:spcPts val="0"/>
              </a:spcAft>
            </a:pPr>
            <a:r>
              <a:rPr lang="en-GB" sz="1200">
                <a:latin typeface="Arial" panose="020B0604020202020204" pitchFamily="34" charset="0"/>
                <a:ea typeface="Calibri" panose="020F0502020204030204" pitchFamily="34" charset="0"/>
                <a:cs typeface="Times New Roman" panose="02020603050405020304" pitchFamily="18" charset="0"/>
              </a:rPr>
              <a:t>11</a:t>
            </a:r>
          </a:p>
        </p:txBody>
      </p:sp>
      <p:pic>
        <p:nvPicPr>
          <p:cNvPr id="13" name="Picture 12">
            <a:extLst>
              <a:ext uri="{FF2B5EF4-FFF2-40B4-BE49-F238E27FC236}">
                <a16:creationId xmlns:a16="http://schemas.microsoft.com/office/drawing/2014/main" id="{87CFE58B-852D-4E2E-BB6A-1CE46294867B}"/>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65628"/>
          <a:stretch/>
        </p:blipFill>
        <p:spPr>
          <a:xfrm>
            <a:off x="7944465" y="75882"/>
            <a:ext cx="1065936" cy="628798"/>
          </a:xfrm>
          <a:prstGeom prst="rect">
            <a:avLst/>
          </a:prstGeom>
        </p:spPr>
      </p:pic>
      <p:sp>
        <p:nvSpPr>
          <p:cNvPr id="16" name="TextBox 15">
            <a:extLst>
              <a:ext uri="{FF2B5EF4-FFF2-40B4-BE49-F238E27FC236}">
                <a16:creationId xmlns:a16="http://schemas.microsoft.com/office/drawing/2014/main" id="{C8153E93-2E1D-4A66-80D0-68DA8605B18D}"/>
              </a:ext>
            </a:extLst>
          </p:cNvPr>
          <p:cNvSpPr txBox="1"/>
          <p:nvPr/>
        </p:nvSpPr>
        <p:spPr>
          <a:xfrm>
            <a:off x="122426" y="861193"/>
            <a:ext cx="4285814" cy="5446299"/>
          </a:xfrm>
          <a:prstGeom prst="rect">
            <a:avLst/>
          </a:prstGeom>
          <a:noFill/>
        </p:spPr>
        <p:txBody>
          <a:bodyPr wrap="square">
            <a:spAutoFit/>
          </a:bodyPr>
          <a:lstStyle/>
          <a:p>
            <a:pPr marL="171450" indent="-171450">
              <a:buClr>
                <a:srgbClr val="F3A909"/>
              </a:buClr>
              <a:buFont typeface="Arial" panose="020B0604020202020204" pitchFamily="34" charset="0"/>
              <a:buChar char="•"/>
            </a:pPr>
            <a:r>
              <a:rPr lang="en-GB" sz="1200">
                <a:latin typeface="Arial" panose="020B0604020202020204" pitchFamily="34" charset="0"/>
                <a:cs typeface="Arial" panose="020B0604020202020204" pitchFamily="34" charset="0"/>
              </a:rPr>
              <a:t>Based in Scotland. Willing and able to be visible across the nation, with regular travel and some evening or weekend work.</a:t>
            </a:r>
          </a:p>
          <a:p>
            <a:pPr marL="171450" indent="-171450">
              <a:buClr>
                <a:srgbClr val="F3A909"/>
              </a:buClr>
              <a:buFont typeface="Arial" panose="020B0604020202020204" pitchFamily="34" charset="0"/>
              <a:buChar char="•"/>
            </a:pPr>
            <a:endParaRPr lang="en-GB" sz="1200">
              <a:latin typeface="Arial" panose="020B0604020202020204" pitchFamily="34" charset="0"/>
              <a:cs typeface="Arial" panose="020B0604020202020204" pitchFamily="34" charset="0"/>
            </a:endParaRPr>
          </a:p>
          <a:p>
            <a:pPr marL="171450" indent="-171450">
              <a:buClr>
                <a:srgbClr val="F3A909"/>
              </a:buClr>
              <a:buFont typeface="Arial" panose="020B0604020202020204" pitchFamily="34" charset="0"/>
              <a:buChar char="•"/>
            </a:pPr>
            <a:r>
              <a:rPr lang="en-GB" sz="1200">
                <a:latin typeface="Arial" panose="020B0604020202020204" pitchFamily="34" charset="0"/>
                <a:cs typeface="Arial" panose="020B0604020202020204" pitchFamily="34" charset="0"/>
              </a:rPr>
              <a:t>Proven record of leading external-facing growth or fundraising in a region or nation, with clear income or partnership results.</a:t>
            </a:r>
            <a:br>
              <a:rPr lang="en-GB" sz="1200">
                <a:latin typeface="Arial" panose="020B0604020202020204" pitchFamily="34" charset="0"/>
                <a:cs typeface="Arial" panose="020B0604020202020204" pitchFamily="34" charset="0"/>
              </a:rPr>
            </a:br>
            <a:endParaRPr lang="en-GB" sz="1200">
              <a:latin typeface="Arial" panose="020B0604020202020204" pitchFamily="34" charset="0"/>
              <a:cs typeface="Arial" panose="020B0604020202020204" pitchFamily="34" charset="0"/>
            </a:endParaRPr>
          </a:p>
          <a:p>
            <a:pPr marL="171450" indent="-171450">
              <a:buClr>
                <a:srgbClr val="F3A909"/>
              </a:buClr>
              <a:buFont typeface="Arial" panose="020B0604020202020204" pitchFamily="34" charset="0"/>
              <a:buChar char="•"/>
            </a:pPr>
            <a:r>
              <a:rPr lang="en-GB" sz="1200">
                <a:latin typeface="Arial" panose="020B0604020202020204" pitchFamily="34" charset="0"/>
                <a:cs typeface="Arial" panose="020B0604020202020204" pitchFamily="34" charset="0"/>
              </a:rPr>
              <a:t>Strategic planner who can translate vision into a focused regional plan for your team.</a:t>
            </a:r>
            <a:br>
              <a:rPr lang="en-GB" sz="1200">
                <a:latin typeface="Arial" panose="020B0604020202020204" pitchFamily="34" charset="0"/>
                <a:cs typeface="Arial" panose="020B0604020202020204" pitchFamily="34" charset="0"/>
              </a:rPr>
            </a:br>
            <a:endParaRPr lang="en-GB" sz="1200">
              <a:latin typeface="Arial" panose="020B0604020202020204" pitchFamily="34" charset="0"/>
              <a:cs typeface="Arial" panose="020B0604020202020204" pitchFamily="34" charset="0"/>
            </a:endParaRPr>
          </a:p>
          <a:p>
            <a:pPr marL="171450" indent="-171450">
              <a:buClr>
                <a:srgbClr val="F3A909"/>
              </a:buClr>
              <a:buFont typeface="Arial" panose="020B0604020202020204" pitchFamily="34" charset="0"/>
              <a:buChar char="•"/>
            </a:pPr>
            <a:r>
              <a:rPr lang="en-GB" sz="1200">
                <a:latin typeface="Arial" panose="020B0604020202020204" pitchFamily="34" charset="0"/>
                <a:cs typeface="Arial" panose="020B0604020202020204" pitchFamily="34" charset="0"/>
              </a:rPr>
              <a:t>Experience in Volunteer mobilisation, including recruiting and directing volunteers to extend reach.</a:t>
            </a:r>
            <a:br>
              <a:rPr lang="en-GB" sz="1200">
                <a:latin typeface="Arial" panose="020B0604020202020204" pitchFamily="34" charset="0"/>
                <a:cs typeface="Arial" panose="020B0604020202020204" pitchFamily="34" charset="0"/>
              </a:rPr>
            </a:br>
            <a:endParaRPr lang="en-GB" sz="1200">
              <a:latin typeface="Arial" panose="020B0604020202020204" pitchFamily="34" charset="0"/>
              <a:cs typeface="Arial" panose="020B0604020202020204" pitchFamily="34" charset="0"/>
            </a:endParaRPr>
          </a:p>
          <a:p>
            <a:pPr marL="171450" indent="-171450">
              <a:buClr>
                <a:srgbClr val="F3A909"/>
              </a:buClr>
              <a:buFont typeface="Arial" panose="020B0604020202020204" pitchFamily="34" charset="0"/>
              <a:buChar char="•"/>
            </a:pPr>
            <a:r>
              <a:rPr lang="en-GB" sz="1200">
                <a:latin typeface="Arial" panose="020B0604020202020204" pitchFamily="34" charset="0"/>
                <a:cs typeface="Arial" panose="020B0604020202020204" pitchFamily="34" charset="0"/>
              </a:rPr>
              <a:t>Experienced in creating, developing and deepening relationships with individuals and organisations.</a:t>
            </a:r>
            <a:br>
              <a:rPr lang="en-GB" sz="1200">
                <a:latin typeface="Arial" panose="020B0604020202020204" pitchFamily="34" charset="0"/>
                <a:cs typeface="Arial" panose="020B0604020202020204" pitchFamily="34" charset="0"/>
              </a:rPr>
            </a:br>
            <a:endParaRPr lang="en-GB" sz="1200">
              <a:latin typeface="Arial" panose="020B0604020202020204" pitchFamily="34" charset="0"/>
              <a:cs typeface="Arial" panose="020B0604020202020204" pitchFamily="34" charset="0"/>
            </a:endParaRPr>
          </a:p>
          <a:p>
            <a:pPr marL="171450" indent="-171450">
              <a:buClr>
                <a:srgbClr val="F3A909"/>
              </a:buClr>
              <a:buFont typeface="Arial" panose="020B0604020202020204" pitchFamily="34" charset="0"/>
              <a:buChar char="•"/>
            </a:pPr>
            <a:r>
              <a:rPr lang="en-GB" sz="1200">
                <a:latin typeface="Arial" panose="020B0604020202020204" pitchFamily="34" charset="0"/>
                <a:cs typeface="Arial" panose="020B0604020202020204" pitchFamily="34" charset="0"/>
              </a:rPr>
              <a:t>Experience of developing first-class supporter journeys, products and propositions.</a:t>
            </a:r>
            <a:br>
              <a:rPr lang="en-GB" sz="1200">
                <a:latin typeface="Arial" panose="020B0604020202020204" pitchFamily="34" charset="0"/>
                <a:cs typeface="Arial" panose="020B0604020202020204" pitchFamily="34" charset="0"/>
              </a:rPr>
            </a:br>
            <a:endParaRPr lang="en-GB" sz="1200">
              <a:latin typeface="Arial" panose="020B0604020202020204" pitchFamily="34" charset="0"/>
              <a:cs typeface="Arial" panose="020B0604020202020204" pitchFamily="34" charset="0"/>
            </a:endParaRPr>
          </a:p>
          <a:p>
            <a:pPr marL="171450" indent="-171450">
              <a:buClr>
                <a:srgbClr val="F3A909"/>
              </a:buClr>
              <a:buFont typeface="Arial" panose="020B0604020202020204" pitchFamily="34" charset="0"/>
              <a:buChar char="•"/>
            </a:pPr>
            <a:r>
              <a:rPr lang="en-GB" sz="1200">
                <a:latin typeface="Arial" panose="020B0604020202020204" pitchFamily="34" charset="0"/>
                <a:cs typeface="Arial" panose="020B0604020202020204" pitchFamily="34" charset="0"/>
              </a:rPr>
              <a:t>Good knowledge of the faith landscape and confidence in engaging faith leaders.</a:t>
            </a:r>
            <a:br>
              <a:rPr lang="en-GB" sz="1200">
                <a:latin typeface="Arial" panose="020B0604020202020204" pitchFamily="34" charset="0"/>
                <a:cs typeface="Arial" panose="020B0604020202020204" pitchFamily="34" charset="0"/>
              </a:rPr>
            </a:br>
            <a:endParaRPr lang="en-GB" sz="1200">
              <a:latin typeface="Arial" panose="020B0604020202020204" pitchFamily="34" charset="0"/>
              <a:cs typeface="Arial" panose="020B0604020202020204" pitchFamily="34" charset="0"/>
            </a:endParaRPr>
          </a:p>
          <a:p>
            <a:pPr marL="171450" indent="-171450">
              <a:buClr>
                <a:srgbClr val="F3A909"/>
              </a:buClr>
              <a:buFont typeface="Arial" panose="020B0604020202020204" pitchFamily="34" charset="0"/>
              <a:buChar char="•"/>
            </a:pPr>
            <a:r>
              <a:rPr lang="en-GB" sz="1200">
                <a:latin typeface="Arial" panose="020B0604020202020204" pitchFamily="34" charset="0"/>
                <a:cs typeface="Arial" panose="020B0604020202020204" pitchFamily="34" charset="0"/>
              </a:rPr>
              <a:t>Sound knowledge of legislation, regulations and financial issues related to fundraising.</a:t>
            </a:r>
            <a:br>
              <a:rPr lang="en-GB" sz="1200">
                <a:latin typeface="Arial" panose="020B0604020202020204" pitchFamily="34" charset="0"/>
                <a:cs typeface="Arial" panose="020B0604020202020204" pitchFamily="34" charset="0"/>
              </a:rPr>
            </a:br>
            <a:endParaRPr lang="en-GB" sz="1200">
              <a:latin typeface="Arial" panose="020B0604020202020204" pitchFamily="34" charset="0"/>
              <a:cs typeface="Arial" panose="020B0604020202020204" pitchFamily="34" charset="0"/>
            </a:endParaRPr>
          </a:p>
          <a:p>
            <a:pPr marL="171450" indent="-171450">
              <a:buClr>
                <a:srgbClr val="F3A909"/>
              </a:buClr>
              <a:buFont typeface="Arial" panose="020B0604020202020204" pitchFamily="34" charset="0"/>
              <a:buChar char="•"/>
            </a:pPr>
            <a:r>
              <a:rPr lang="en-GB" sz="1200">
                <a:latin typeface="Arial" panose="020B0604020202020204" pitchFamily="34" charset="0"/>
                <a:cs typeface="Arial" panose="020B0604020202020204" pitchFamily="34" charset="0"/>
              </a:rPr>
              <a:t>Ability to establish, develop and nurture collaborative relationships at all levels.</a:t>
            </a:r>
          </a:p>
          <a:p>
            <a:pPr marL="68580">
              <a:lnSpc>
                <a:spcPct val="107000"/>
              </a:lnSpc>
              <a:spcAft>
                <a:spcPts val="800"/>
              </a:spcAft>
            </a:pPr>
            <a:endParaRPr lang="en-GB" sz="1200">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069D1382-EB1C-4976-9C23-853DE36657AE}"/>
              </a:ext>
            </a:extLst>
          </p:cNvPr>
          <p:cNvSpPr txBox="1"/>
          <p:nvPr/>
        </p:nvSpPr>
        <p:spPr>
          <a:xfrm>
            <a:off x="4837815" y="962104"/>
            <a:ext cx="4269768" cy="276999"/>
          </a:xfrm>
          <a:prstGeom prst="rect">
            <a:avLst/>
          </a:prstGeom>
          <a:noFill/>
        </p:spPr>
        <p:txBody>
          <a:bodyPr wrap="square">
            <a:spAutoFit/>
          </a:bodyPr>
          <a:lstStyle/>
          <a:p>
            <a:endParaRPr lang="en-GB" sz="120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C81E0B5C-87C3-4D3B-4A83-E71EAB1DBD8E}"/>
              </a:ext>
            </a:extLst>
          </p:cNvPr>
          <p:cNvSpPr txBox="1"/>
          <p:nvPr/>
        </p:nvSpPr>
        <p:spPr>
          <a:xfrm>
            <a:off x="4262184" y="804783"/>
            <a:ext cx="4839391" cy="5632311"/>
          </a:xfrm>
          <a:prstGeom prst="rect">
            <a:avLst/>
          </a:prstGeom>
          <a:noFill/>
        </p:spPr>
        <p:txBody>
          <a:bodyPr wrap="square">
            <a:spAutoFit/>
          </a:bodyPr>
          <a:lstStyle/>
          <a:p>
            <a:pPr marL="171450" indent="-171450">
              <a:buClr>
                <a:srgbClr val="F3A909"/>
              </a:buClr>
              <a:buFont typeface="Arial" panose="020B0604020202020204" pitchFamily="34" charset="0"/>
              <a:buChar char="•"/>
            </a:pPr>
            <a:r>
              <a:rPr lang="en-GB" sz="1200">
                <a:latin typeface="Arial" panose="020B0604020202020204" pitchFamily="34" charset="0"/>
                <a:cs typeface="Arial" panose="020B0604020202020204" pitchFamily="34" charset="0"/>
              </a:rPr>
              <a:t>Proven experience acting as a visible and credible spokesperson and can confidently represent Mary’s Meals across all media channels, and in person. </a:t>
            </a:r>
            <a:br>
              <a:rPr lang="en-GB" sz="1200">
                <a:latin typeface="Arial" panose="020B0604020202020204" pitchFamily="34" charset="0"/>
                <a:cs typeface="Arial" panose="020B0604020202020204" pitchFamily="34" charset="0"/>
              </a:rPr>
            </a:br>
            <a:endParaRPr lang="en-GB" sz="1200">
              <a:latin typeface="Arial" panose="020B0604020202020204" pitchFamily="34" charset="0"/>
              <a:cs typeface="Arial" panose="020B0604020202020204" pitchFamily="34" charset="0"/>
            </a:endParaRPr>
          </a:p>
          <a:p>
            <a:pPr marL="171450" indent="-171450">
              <a:buClr>
                <a:srgbClr val="F3A909"/>
              </a:buClr>
              <a:buFont typeface="Arial" panose="020B0604020202020204" pitchFamily="34" charset="0"/>
              <a:buChar char="•"/>
            </a:pPr>
            <a:r>
              <a:rPr lang="en-GB" sz="1200">
                <a:latin typeface="Arial" panose="020B0604020202020204" pitchFamily="34" charset="0"/>
                <a:cs typeface="Arial" panose="020B0604020202020204" pitchFamily="34" charset="0"/>
              </a:rPr>
              <a:t>Confident making values-led asks and stewarding high-value relationships, with strong public speaking and media comfort.</a:t>
            </a:r>
            <a:br>
              <a:rPr lang="en-GB" sz="1200">
                <a:latin typeface="Arial" panose="020B0604020202020204" pitchFamily="34" charset="0"/>
                <a:cs typeface="Arial" panose="020B0604020202020204" pitchFamily="34" charset="0"/>
              </a:rPr>
            </a:br>
            <a:r>
              <a:rPr lang="en-GB" sz="1200">
                <a:latin typeface="Arial" panose="020B0604020202020204" pitchFamily="34" charset="0"/>
                <a:cs typeface="Arial" panose="020B0604020202020204" pitchFamily="34" charset="0"/>
              </a:rPr>
              <a:t> </a:t>
            </a:r>
          </a:p>
          <a:p>
            <a:pPr marL="171450" indent="-171450">
              <a:buClr>
                <a:srgbClr val="F3A909"/>
              </a:buClr>
              <a:buFont typeface="Arial" panose="020B0604020202020204" pitchFamily="34" charset="0"/>
              <a:buChar char="•"/>
            </a:pPr>
            <a:r>
              <a:rPr lang="en-GB" sz="1200">
                <a:latin typeface="Arial" panose="020B0604020202020204" pitchFamily="34" charset="0"/>
                <a:cs typeface="Arial" panose="020B0604020202020204" pitchFamily="34" charset="0"/>
              </a:rPr>
              <a:t>Strong people leader and coach, able to build a confident asking culture and raise performance across a geographically dispersed team. </a:t>
            </a:r>
            <a:br>
              <a:rPr lang="en-GB" sz="1200">
                <a:latin typeface="Arial" panose="020B0604020202020204" pitchFamily="34" charset="0"/>
                <a:cs typeface="Arial" panose="020B0604020202020204" pitchFamily="34" charset="0"/>
              </a:rPr>
            </a:br>
            <a:endParaRPr lang="en-GB" sz="1200">
              <a:latin typeface="Arial" panose="020B0604020202020204" pitchFamily="34" charset="0"/>
              <a:cs typeface="Arial" panose="020B0604020202020204" pitchFamily="34" charset="0"/>
            </a:endParaRPr>
          </a:p>
          <a:p>
            <a:pPr marL="171450" indent="-171450">
              <a:buClr>
                <a:srgbClr val="F3A909"/>
              </a:buClr>
              <a:buFont typeface="Arial" panose="020B0604020202020204" pitchFamily="34" charset="0"/>
              <a:buChar char="•"/>
            </a:pPr>
            <a:r>
              <a:rPr lang="en-GB" sz="1200">
                <a:latin typeface="Arial" panose="020B0604020202020204" pitchFamily="34" charset="0"/>
                <a:cs typeface="Arial" panose="020B0604020202020204" pitchFamily="34" charset="0"/>
              </a:rPr>
              <a:t>Confident in engaging with a wide range of people and organisations, including faith groups, schools, community groups, businesses and more.  </a:t>
            </a:r>
            <a:br>
              <a:rPr lang="en-GB" sz="1200">
                <a:latin typeface="Arial" panose="020B0604020202020204" pitchFamily="34" charset="0"/>
                <a:cs typeface="Arial" panose="020B0604020202020204" pitchFamily="34" charset="0"/>
              </a:rPr>
            </a:br>
            <a:endParaRPr lang="en-GB" sz="1200">
              <a:latin typeface="Arial" panose="020B0604020202020204" pitchFamily="34" charset="0"/>
              <a:cs typeface="Arial" panose="020B0604020202020204" pitchFamily="34" charset="0"/>
            </a:endParaRPr>
          </a:p>
          <a:p>
            <a:pPr marL="171450" indent="-171450">
              <a:buClr>
                <a:srgbClr val="F3A909"/>
              </a:buClr>
              <a:buFont typeface="Arial" panose="020B0604020202020204" pitchFamily="34" charset="0"/>
              <a:buChar char="•"/>
            </a:pPr>
            <a:r>
              <a:rPr lang="en-GB" sz="1200">
                <a:latin typeface="Arial" panose="020B0604020202020204" pitchFamily="34" charset="0"/>
                <a:cs typeface="Arial" panose="020B0604020202020204" pitchFamily="34" charset="0"/>
              </a:rPr>
              <a:t>Deep alignment with Mary’s Meals’ values and relationship-led approach.</a:t>
            </a:r>
            <a:br>
              <a:rPr lang="en-GB" sz="1200">
                <a:latin typeface="Arial" panose="020B0604020202020204" pitchFamily="34" charset="0"/>
                <a:cs typeface="Arial" panose="020B0604020202020204" pitchFamily="34" charset="0"/>
              </a:rPr>
            </a:br>
            <a:endParaRPr lang="en-GB" sz="1200">
              <a:latin typeface="Arial" panose="020B0604020202020204" pitchFamily="34" charset="0"/>
              <a:cs typeface="Arial" panose="020B0604020202020204" pitchFamily="34" charset="0"/>
            </a:endParaRPr>
          </a:p>
          <a:p>
            <a:pPr marL="171450" indent="-171450">
              <a:buClr>
                <a:srgbClr val="F3A909"/>
              </a:buClr>
              <a:buFont typeface="Arial" panose="020B0604020202020204" pitchFamily="34" charset="0"/>
              <a:buChar char="•"/>
            </a:pPr>
            <a:r>
              <a:rPr lang="en-GB" sz="1200">
                <a:latin typeface="Arial" panose="020B0604020202020204" pitchFamily="34" charset="0"/>
                <a:cs typeface="Arial" panose="020B0604020202020204" pitchFamily="34" charset="0"/>
              </a:rPr>
              <a:t>Driven fundraiser, capable of cultivating, identifying and developing opportunities from nothing, working proactively with an entrepreneurial approach to network building and engagement of new supporters.</a:t>
            </a:r>
            <a:br>
              <a:rPr lang="en-GB" sz="1200">
                <a:latin typeface="Arial" panose="020B0604020202020204" pitchFamily="34" charset="0"/>
                <a:cs typeface="Arial" panose="020B0604020202020204" pitchFamily="34" charset="0"/>
              </a:rPr>
            </a:br>
            <a:endParaRPr lang="en-GB" sz="1200">
              <a:latin typeface="Arial" panose="020B0604020202020204" pitchFamily="34" charset="0"/>
              <a:cs typeface="Arial" panose="020B0604020202020204" pitchFamily="34" charset="0"/>
            </a:endParaRPr>
          </a:p>
          <a:p>
            <a:pPr marL="171450" indent="-171450">
              <a:buClr>
                <a:srgbClr val="F3A909"/>
              </a:buClr>
              <a:buFont typeface="Arial" panose="020B0604020202020204" pitchFamily="34" charset="0"/>
              <a:buChar char="•"/>
            </a:pPr>
            <a:r>
              <a:rPr lang="en-GB" sz="1200">
                <a:latin typeface="Arial" panose="020B0604020202020204" pitchFamily="34" charset="0"/>
                <a:cs typeface="Arial" panose="020B0604020202020204" pitchFamily="34" charset="0"/>
              </a:rPr>
              <a:t>Comfortable networking, acting as Mary’s Meals spokesperson.</a:t>
            </a:r>
            <a:br>
              <a:rPr lang="en-GB" sz="1200">
                <a:latin typeface="Arial" panose="020B0604020202020204" pitchFamily="34" charset="0"/>
                <a:cs typeface="Arial" panose="020B0604020202020204" pitchFamily="34" charset="0"/>
              </a:rPr>
            </a:br>
            <a:endParaRPr lang="en-GB" sz="1200">
              <a:latin typeface="Arial" panose="020B0604020202020204" pitchFamily="34" charset="0"/>
              <a:cs typeface="Arial" panose="020B0604020202020204" pitchFamily="34" charset="0"/>
            </a:endParaRPr>
          </a:p>
          <a:p>
            <a:pPr marL="171450" indent="-171450">
              <a:buClr>
                <a:srgbClr val="F3A909"/>
              </a:buClr>
              <a:buFont typeface="Arial" panose="020B0604020202020204" pitchFamily="34" charset="0"/>
              <a:buChar char="•"/>
            </a:pPr>
            <a:r>
              <a:rPr lang="en-GB" sz="1200">
                <a:latin typeface="Arial" panose="020B0604020202020204" pitchFamily="34" charset="0"/>
                <a:cs typeface="Arial" panose="020B0604020202020204" pitchFamily="34" charset="0"/>
              </a:rPr>
              <a:t>Experience cultivating opportunities into active supporters.</a:t>
            </a:r>
            <a:br>
              <a:rPr lang="en-GB" sz="1200">
                <a:latin typeface="Arial" panose="020B0604020202020204" pitchFamily="34" charset="0"/>
                <a:cs typeface="Arial" panose="020B0604020202020204" pitchFamily="34" charset="0"/>
              </a:rPr>
            </a:br>
            <a:endParaRPr lang="en-GB" sz="1200">
              <a:latin typeface="Arial" panose="020B0604020202020204" pitchFamily="34" charset="0"/>
              <a:cs typeface="Arial" panose="020B0604020202020204" pitchFamily="34" charset="0"/>
            </a:endParaRPr>
          </a:p>
          <a:p>
            <a:pPr marL="171450" indent="-171450">
              <a:buClr>
                <a:srgbClr val="F3A909"/>
              </a:buClr>
              <a:buFont typeface="Arial" panose="020B0604020202020204" pitchFamily="34" charset="0"/>
              <a:buChar char="•"/>
            </a:pPr>
            <a:r>
              <a:rPr lang="en-GB" sz="1200">
                <a:latin typeface="Arial" panose="020B0604020202020204" pitchFamily="34" charset="0"/>
                <a:cs typeface="Arial" panose="020B0604020202020204" pitchFamily="34" charset="0"/>
              </a:rPr>
              <a:t>Motivated to deliver the growth needed to enable us to reach more children, while working collaboratively and in keeping with values.</a:t>
            </a:r>
          </a:p>
        </p:txBody>
      </p:sp>
    </p:spTree>
    <p:extLst>
      <p:ext uri="{BB962C8B-B14F-4D97-AF65-F5344CB8AC3E}">
        <p14:creationId xmlns:p14="http://schemas.microsoft.com/office/powerpoint/2010/main" val="9863990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C3A6F02C-BB7A-4F88-A59D-141C4F660C86}"/>
              </a:ext>
            </a:extLst>
          </p:cNvPr>
          <p:cNvSpPr/>
          <p:nvPr/>
        </p:nvSpPr>
        <p:spPr>
          <a:xfrm>
            <a:off x="0" y="0"/>
            <a:ext cx="9144000" cy="776377"/>
          </a:xfrm>
          <a:prstGeom prst="rect">
            <a:avLst/>
          </a:prstGeom>
          <a:solidFill>
            <a:srgbClr val="019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p:cNvSpPr txBox="1"/>
          <p:nvPr/>
        </p:nvSpPr>
        <p:spPr>
          <a:xfrm>
            <a:off x="132265" y="175953"/>
            <a:ext cx="7185803" cy="477054"/>
          </a:xfrm>
          <a:prstGeom prst="rect">
            <a:avLst/>
          </a:prstGeom>
          <a:noFill/>
        </p:spPr>
        <p:txBody>
          <a:bodyPr wrap="square" rtlCol="0">
            <a:spAutoFit/>
          </a:bodyPr>
          <a:lstStyle/>
          <a:p>
            <a:r>
              <a:rPr lang="en-GB" sz="2500">
                <a:solidFill>
                  <a:schemeClr val="bg1"/>
                </a:solidFill>
                <a:latin typeface="Arial" panose="020B0604020202020204" pitchFamily="34" charset="0"/>
                <a:cs typeface="Arial" panose="020B0604020202020204" pitchFamily="34" charset="0"/>
              </a:rPr>
              <a:t>Our vision and mission</a:t>
            </a:r>
          </a:p>
        </p:txBody>
      </p:sp>
      <p:grpSp>
        <p:nvGrpSpPr>
          <p:cNvPr id="5" name="Group 4">
            <a:extLst>
              <a:ext uri="{FF2B5EF4-FFF2-40B4-BE49-F238E27FC236}">
                <a16:creationId xmlns:a16="http://schemas.microsoft.com/office/drawing/2014/main" id="{50F524CA-D3B0-4AE5-AA0F-1BD7E9E05743}"/>
              </a:ext>
            </a:extLst>
          </p:cNvPr>
          <p:cNvGrpSpPr/>
          <p:nvPr/>
        </p:nvGrpSpPr>
        <p:grpSpPr>
          <a:xfrm>
            <a:off x="0" y="6340256"/>
            <a:ext cx="9149758" cy="622678"/>
            <a:chOff x="0" y="6240062"/>
            <a:chExt cx="9149758" cy="508957"/>
          </a:xfrm>
        </p:grpSpPr>
        <p:sp>
          <p:nvSpPr>
            <p:cNvPr id="18" name="Rectangle 17">
              <a:extLst>
                <a:ext uri="{FF2B5EF4-FFF2-40B4-BE49-F238E27FC236}">
                  <a16:creationId xmlns:a16="http://schemas.microsoft.com/office/drawing/2014/main" id="{D0D70A2B-F29A-40CF-AE23-982664FC4697}"/>
                </a:ext>
              </a:extLst>
            </p:cNvPr>
            <p:cNvSpPr/>
            <p:nvPr/>
          </p:nvSpPr>
          <p:spPr>
            <a:xfrm>
              <a:off x="0" y="6240062"/>
              <a:ext cx="9144000" cy="508957"/>
            </a:xfrm>
            <a:prstGeom prst="rect">
              <a:avLst/>
            </a:prstGeom>
            <a:solidFill>
              <a:srgbClr val="F3A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0D975B5C-73F8-4ABF-88B3-29E28EB91C4A}"/>
                </a:ext>
              </a:extLst>
            </p:cNvPr>
            <p:cNvSpPr/>
            <p:nvPr/>
          </p:nvSpPr>
          <p:spPr>
            <a:xfrm>
              <a:off x="0" y="6240063"/>
              <a:ext cx="9149758" cy="134862"/>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0" name="Rectangle 9">
            <a:extLst>
              <a:ext uri="{FF2B5EF4-FFF2-40B4-BE49-F238E27FC236}">
                <a16:creationId xmlns:a16="http://schemas.microsoft.com/office/drawing/2014/main" id="{6C56141A-593B-4A21-940E-295BCF1CFB31}"/>
              </a:ext>
            </a:extLst>
          </p:cNvPr>
          <p:cNvSpPr/>
          <p:nvPr/>
        </p:nvSpPr>
        <p:spPr>
          <a:xfrm>
            <a:off x="8770375" y="6685935"/>
            <a:ext cx="373626" cy="276999"/>
          </a:xfrm>
          <a:prstGeom prst="rect">
            <a:avLst/>
          </a:prstGeom>
        </p:spPr>
        <p:txBody>
          <a:bodyPr wrap="square">
            <a:spAutoFit/>
          </a:bodyPr>
          <a:lstStyle/>
          <a:p>
            <a:pPr>
              <a:spcAft>
                <a:spcPts val="0"/>
              </a:spcAft>
            </a:pPr>
            <a:r>
              <a:rPr lang="en-GB" sz="1200">
                <a:latin typeface="Arial" panose="020B0604020202020204" pitchFamily="34" charset="0"/>
                <a:ea typeface="Calibri" panose="020F0502020204030204" pitchFamily="34" charset="0"/>
                <a:cs typeface="Times New Roman" panose="02020603050405020304" pitchFamily="18" charset="0"/>
              </a:rPr>
              <a:t>12</a:t>
            </a:r>
          </a:p>
        </p:txBody>
      </p:sp>
      <p:pic>
        <p:nvPicPr>
          <p:cNvPr id="12" name="Picture 11">
            <a:extLst>
              <a:ext uri="{FF2B5EF4-FFF2-40B4-BE49-F238E27FC236}">
                <a16:creationId xmlns:a16="http://schemas.microsoft.com/office/drawing/2014/main" id="{E054DD5B-695C-4E0E-BC5F-A7946B98A158}"/>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65628"/>
          <a:stretch/>
        </p:blipFill>
        <p:spPr>
          <a:xfrm>
            <a:off x="7944465" y="75882"/>
            <a:ext cx="1065936" cy="628798"/>
          </a:xfrm>
          <a:prstGeom prst="rect">
            <a:avLst/>
          </a:prstGeom>
        </p:spPr>
      </p:pic>
      <p:pic>
        <p:nvPicPr>
          <p:cNvPr id="15" name="Picture 14" descr="A young child in a classroom&#10;&#10;AI-generated content may be incorrect.">
            <a:extLst>
              <a:ext uri="{FF2B5EF4-FFF2-40B4-BE49-F238E27FC236}">
                <a16:creationId xmlns:a16="http://schemas.microsoft.com/office/drawing/2014/main" id="{E57225C3-974B-BB9E-A3B3-3B48D569CA71}"/>
              </a:ext>
            </a:extLst>
          </p:cNvPr>
          <p:cNvPicPr>
            <a:picLocks noChangeAspect="1"/>
          </p:cNvPicPr>
          <p:nvPr/>
        </p:nvPicPr>
        <p:blipFill>
          <a:blip r:embed="rId4"/>
          <a:stretch>
            <a:fillRect/>
          </a:stretch>
        </p:blipFill>
        <p:spPr>
          <a:xfrm>
            <a:off x="0" y="776376"/>
            <a:ext cx="9144000" cy="5700623"/>
          </a:xfrm>
          <a:prstGeom prst="rect">
            <a:avLst/>
          </a:prstGeom>
        </p:spPr>
      </p:pic>
      <p:sp>
        <p:nvSpPr>
          <p:cNvPr id="16" name="Rectangle 15">
            <a:extLst>
              <a:ext uri="{FF2B5EF4-FFF2-40B4-BE49-F238E27FC236}">
                <a16:creationId xmlns:a16="http://schemas.microsoft.com/office/drawing/2014/main" id="{870F0C2E-EEF4-3334-0A3F-BA4847FC81F7}"/>
              </a:ext>
            </a:extLst>
          </p:cNvPr>
          <p:cNvSpPr/>
          <p:nvPr/>
        </p:nvSpPr>
        <p:spPr>
          <a:xfrm>
            <a:off x="-231899" y="1153963"/>
            <a:ext cx="4372466" cy="5062924"/>
          </a:xfrm>
          <a:prstGeom prst="rect">
            <a:avLst/>
          </a:prstGeom>
        </p:spPr>
        <p:txBody>
          <a:bodyPr wrap="square">
            <a:spAutoFit/>
          </a:bodyPr>
          <a:lstStyle/>
          <a:p>
            <a:pPr marL="742950" indent="-285750">
              <a:buClr>
                <a:schemeClr val="bg1"/>
              </a:buClr>
              <a:buFont typeface="Arial" panose="020B0604020202020204" pitchFamily="34" charset="0"/>
              <a:buChar char="•"/>
            </a:pPr>
            <a:r>
              <a:rPr lang="en-GB" sz="1900" b="1">
                <a:solidFill>
                  <a:srgbClr val="F3A909"/>
                </a:solidFill>
                <a:effectLst>
                  <a:outerShdw blurRad="50800" dist="38100" dir="2700000" algn="tl" rotWithShape="0">
                    <a:prstClr val="black">
                      <a:alpha val="40000"/>
                    </a:prstClr>
                  </a:outerShdw>
                </a:effectLst>
                <a:latin typeface="Arial" panose="020B0604020202020204" pitchFamily="34" charset="0"/>
                <a:ea typeface="Arial" panose="020B0604020202020204" pitchFamily="34" charset="0"/>
                <a:cs typeface="Arial" panose="020B0604020202020204" pitchFamily="34" charset="0"/>
              </a:rPr>
              <a:t>Our vision </a:t>
            </a:r>
            <a:r>
              <a:rPr lang="en-GB" sz="1900" b="1">
                <a:solidFill>
                  <a:schemeClr val="bg1"/>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is that every child receives one daily meal in their place of education and that all those who have more than they need, share with those who lack even the most basic things.</a:t>
            </a:r>
          </a:p>
          <a:p>
            <a:pPr marL="742950" indent="-285750">
              <a:buClr>
                <a:schemeClr val="bg1"/>
              </a:buClr>
              <a:buFont typeface="Arial" panose="020B0604020202020204" pitchFamily="34" charset="0"/>
              <a:buChar char="•"/>
            </a:pPr>
            <a:endParaRPr lang="en-GB" sz="1900" b="1">
              <a:solidFill>
                <a:schemeClr val="bg1"/>
              </a:solidFill>
              <a:effectLst>
                <a:outerShdw blurRad="50800" dist="38100" dir="2700000" algn="tl" rotWithShape="0">
                  <a:prstClr val="black">
                    <a:alpha val="40000"/>
                  </a:prstClr>
                </a:outerShdw>
              </a:effectLst>
              <a:latin typeface="Arial" panose="020B0604020202020204" pitchFamily="34" charset="0"/>
              <a:ea typeface="Arial" panose="020B0604020202020204" pitchFamily="34" charset="0"/>
              <a:cs typeface="Arial" panose="020B0604020202020204" pitchFamily="34" charset="0"/>
            </a:endParaRPr>
          </a:p>
          <a:p>
            <a:pPr marL="742950" indent="-285750">
              <a:buClr>
                <a:schemeClr val="bg1"/>
              </a:buClr>
              <a:buFont typeface="Arial" panose="020B0604020202020204" pitchFamily="34" charset="0"/>
              <a:buChar char="•"/>
            </a:pPr>
            <a:r>
              <a:rPr lang="en-GB" sz="1900" b="1">
                <a:solidFill>
                  <a:srgbClr val="F3A909"/>
                </a:solidFill>
                <a:effectLst>
                  <a:outerShdw blurRad="50800" dist="38100" dir="2700000" algn="tl" rotWithShape="0">
                    <a:prstClr val="black">
                      <a:alpha val="40000"/>
                    </a:prstClr>
                  </a:outerShdw>
                </a:effectLst>
                <a:latin typeface="Arial" panose="020B0604020202020204" pitchFamily="34" charset="0"/>
                <a:ea typeface="Arial" panose="020B0604020202020204" pitchFamily="34" charset="0"/>
                <a:cs typeface="Arial" panose="020B0604020202020204" pitchFamily="34" charset="0"/>
              </a:rPr>
              <a:t>Our mission </a:t>
            </a:r>
            <a:r>
              <a:rPr lang="en-GB" sz="1900" b="1">
                <a:solidFill>
                  <a:schemeClr val="bg1"/>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is to enable people to offer their money, goods, skills, time, or prayer, and through this involvement, provide the most effective help to those suffering the effects of extreme poverty in the world’s poorest communities.</a:t>
            </a:r>
          </a:p>
        </p:txBody>
      </p:sp>
    </p:spTree>
    <p:extLst>
      <p:ext uri="{BB962C8B-B14F-4D97-AF65-F5344CB8AC3E}">
        <p14:creationId xmlns:p14="http://schemas.microsoft.com/office/powerpoint/2010/main" val="25584411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C3A6F02C-BB7A-4F88-A59D-141C4F660C86}"/>
              </a:ext>
            </a:extLst>
          </p:cNvPr>
          <p:cNvSpPr/>
          <p:nvPr/>
        </p:nvSpPr>
        <p:spPr>
          <a:xfrm>
            <a:off x="0" y="0"/>
            <a:ext cx="9144000" cy="776377"/>
          </a:xfrm>
          <a:prstGeom prst="rect">
            <a:avLst/>
          </a:prstGeom>
          <a:solidFill>
            <a:srgbClr val="019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p:cNvSpPr txBox="1"/>
          <p:nvPr/>
        </p:nvSpPr>
        <p:spPr>
          <a:xfrm>
            <a:off x="132265" y="175953"/>
            <a:ext cx="7185803" cy="477054"/>
          </a:xfrm>
          <a:prstGeom prst="rect">
            <a:avLst/>
          </a:prstGeom>
          <a:noFill/>
        </p:spPr>
        <p:txBody>
          <a:bodyPr wrap="square" rtlCol="0">
            <a:spAutoFit/>
          </a:bodyPr>
          <a:lstStyle/>
          <a:p>
            <a:r>
              <a:rPr lang="en-GB" sz="2500">
                <a:solidFill>
                  <a:schemeClr val="bg1"/>
                </a:solidFill>
                <a:latin typeface="Arial" panose="020B0604020202020204" pitchFamily="34" charset="0"/>
                <a:cs typeface="Arial" panose="020B0604020202020204" pitchFamily="34" charset="0"/>
              </a:rPr>
              <a:t>Our values</a:t>
            </a:r>
          </a:p>
        </p:txBody>
      </p:sp>
      <p:grpSp>
        <p:nvGrpSpPr>
          <p:cNvPr id="5" name="Group 4">
            <a:extLst>
              <a:ext uri="{FF2B5EF4-FFF2-40B4-BE49-F238E27FC236}">
                <a16:creationId xmlns:a16="http://schemas.microsoft.com/office/drawing/2014/main" id="{50F524CA-D3B0-4AE5-AA0F-1BD7E9E05743}"/>
              </a:ext>
            </a:extLst>
          </p:cNvPr>
          <p:cNvGrpSpPr/>
          <p:nvPr/>
        </p:nvGrpSpPr>
        <p:grpSpPr>
          <a:xfrm>
            <a:off x="0" y="6240063"/>
            <a:ext cx="9149758" cy="643815"/>
            <a:chOff x="0" y="6240063"/>
            <a:chExt cx="9149758" cy="643815"/>
          </a:xfrm>
        </p:grpSpPr>
        <p:sp>
          <p:nvSpPr>
            <p:cNvPr id="18" name="Rectangle 17">
              <a:extLst>
                <a:ext uri="{FF2B5EF4-FFF2-40B4-BE49-F238E27FC236}">
                  <a16:creationId xmlns:a16="http://schemas.microsoft.com/office/drawing/2014/main" id="{D0D70A2B-F29A-40CF-AE23-982664FC4697}"/>
                </a:ext>
              </a:extLst>
            </p:cNvPr>
            <p:cNvSpPr/>
            <p:nvPr/>
          </p:nvSpPr>
          <p:spPr>
            <a:xfrm>
              <a:off x="0" y="6374921"/>
              <a:ext cx="9144000" cy="508957"/>
            </a:xfrm>
            <a:prstGeom prst="rect">
              <a:avLst/>
            </a:prstGeom>
            <a:solidFill>
              <a:srgbClr val="F3A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0D975B5C-73F8-4ABF-88B3-29E28EB91C4A}"/>
                </a:ext>
              </a:extLst>
            </p:cNvPr>
            <p:cNvSpPr/>
            <p:nvPr/>
          </p:nvSpPr>
          <p:spPr>
            <a:xfrm>
              <a:off x="0" y="6240063"/>
              <a:ext cx="9149758" cy="134862"/>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Rectangle 14">
            <a:extLst>
              <a:ext uri="{FF2B5EF4-FFF2-40B4-BE49-F238E27FC236}">
                <a16:creationId xmlns:a16="http://schemas.microsoft.com/office/drawing/2014/main" id="{903BEEE8-5331-45C4-8D10-D0EDF07DBD60}"/>
              </a:ext>
            </a:extLst>
          </p:cNvPr>
          <p:cNvSpPr/>
          <p:nvPr/>
        </p:nvSpPr>
        <p:spPr>
          <a:xfrm>
            <a:off x="8691717" y="6442007"/>
            <a:ext cx="422160" cy="276999"/>
          </a:xfrm>
          <a:prstGeom prst="rect">
            <a:avLst/>
          </a:prstGeom>
        </p:spPr>
        <p:txBody>
          <a:bodyPr wrap="square">
            <a:spAutoFit/>
          </a:bodyPr>
          <a:lstStyle/>
          <a:p>
            <a:pPr>
              <a:spcAft>
                <a:spcPts val="0"/>
              </a:spcAft>
            </a:pPr>
            <a:r>
              <a:rPr lang="en-GB" sz="1200">
                <a:latin typeface="Arial" panose="020B0604020202020204" pitchFamily="34" charset="0"/>
                <a:ea typeface="Calibri" panose="020F0502020204030204" pitchFamily="34" charset="0"/>
                <a:cs typeface="Times New Roman" panose="02020603050405020304" pitchFamily="18" charset="0"/>
              </a:rPr>
              <a:t>13</a:t>
            </a:r>
          </a:p>
        </p:txBody>
      </p:sp>
      <p:pic>
        <p:nvPicPr>
          <p:cNvPr id="12" name="Picture 11">
            <a:extLst>
              <a:ext uri="{FF2B5EF4-FFF2-40B4-BE49-F238E27FC236}">
                <a16:creationId xmlns:a16="http://schemas.microsoft.com/office/drawing/2014/main" id="{F5BAB9A7-B737-4FA5-ABBB-2CC624804B0F}"/>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65628"/>
          <a:stretch/>
        </p:blipFill>
        <p:spPr>
          <a:xfrm>
            <a:off x="7944465" y="75882"/>
            <a:ext cx="1065936" cy="628798"/>
          </a:xfrm>
          <a:prstGeom prst="rect">
            <a:avLst/>
          </a:prstGeom>
        </p:spPr>
      </p:pic>
      <p:pic>
        <p:nvPicPr>
          <p:cNvPr id="4" name="Picture 3">
            <a:extLst>
              <a:ext uri="{FF2B5EF4-FFF2-40B4-BE49-F238E27FC236}">
                <a16:creationId xmlns:a16="http://schemas.microsoft.com/office/drawing/2014/main" id="{F1A3CEA6-84AD-99D1-EE24-C60DD57EB848}"/>
              </a:ext>
            </a:extLst>
          </p:cNvPr>
          <p:cNvPicPr>
            <a:picLocks noChangeAspect="1"/>
          </p:cNvPicPr>
          <p:nvPr/>
        </p:nvPicPr>
        <p:blipFill>
          <a:blip r:embed="rId4">
            <a:alphaModFix amt="65000"/>
          </a:blip>
          <a:stretch>
            <a:fillRect/>
          </a:stretch>
        </p:blipFill>
        <p:spPr>
          <a:xfrm>
            <a:off x="0" y="771762"/>
            <a:ext cx="9144000" cy="5468301"/>
          </a:xfrm>
          <a:prstGeom prst="rect">
            <a:avLst/>
          </a:prstGeom>
        </p:spPr>
      </p:pic>
      <p:sp>
        <p:nvSpPr>
          <p:cNvPr id="7" name="Rectangle 6">
            <a:extLst>
              <a:ext uri="{FF2B5EF4-FFF2-40B4-BE49-F238E27FC236}">
                <a16:creationId xmlns:a16="http://schemas.microsoft.com/office/drawing/2014/main" id="{4A91A1F9-D097-A7ED-5588-5511E9C3F131}"/>
              </a:ext>
            </a:extLst>
          </p:cNvPr>
          <p:cNvSpPr/>
          <p:nvPr/>
        </p:nvSpPr>
        <p:spPr>
          <a:xfrm>
            <a:off x="219189" y="4153392"/>
            <a:ext cx="8927690" cy="1899623"/>
          </a:xfrm>
          <a:prstGeom prst="rect">
            <a:avLst/>
          </a:prstGeom>
        </p:spPr>
        <p:txBody>
          <a:bodyPr wrap="square">
            <a:spAutoFit/>
          </a:bodyPr>
          <a:lstStyle/>
          <a:p>
            <a:pPr>
              <a:lnSpc>
                <a:spcPct val="150000"/>
              </a:lnSpc>
            </a:pPr>
            <a:r>
              <a:rPr lang="en-GB" sz="2130" b="1">
                <a:solidFill>
                  <a:schemeClr val="bg1"/>
                </a:solidFill>
                <a:latin typeface="Arial" panose="020B0604020202020204" pitchFamily="34" charset="0"/>
                <a:cs typeface="Arial" panose="020B0604020202020204" pitchFamily="34" charset="0"/>
              </a:rPr>
              <a:t>• We have confidence in the innate goodness of people.</a:t>
            </a:r>
          </a:p>
          <a:p>
            <a:pPr>
              <a:lnSpc>
                <a:spcPct val="150000"/>
              </a:lnSpc>
            </a:pPr>
            <a:r>
              <a:rPr lang="en-GB" sz="2130" b="1">
                <a:solidFill>
                  <a:schemeClr val="bg1"/>
                </a:solidFill>
                <a:latin typeface="Arial" panose="020B0604020202020204" pitchFamily="34" charset="0"/>
                <a:cs typeface="Arial" panose="020B0604020202020204" pitchFamily="34" charset="0"/>
              </a:rPr>
              <a:t>• We respect the dignity of every human being and family life.</a:t>
            </a:r>
          </a:p>
          <a:p>
            <a:pPr>
              <a:lnSpc>
                <a:spcPct val="150000"/>
              </a:lnSpc>
            </a:pPr>
            <a:r>
              <a:rPr lang="en-GB" sz="2130" b="1">
                <a:solidFill>
                  <a:schemeClr val="bg1"/>
                </a:solidFill>
                <a:latin typeface="Arial" panose="020B0604020202020204" pitchFamily="34" charset="0"/>
                <a:cs typeface="Arial" panose="020B0604020202020204" pitchFamily="34" charset="0"/>
              </a:rPr>
              <a:t>• We believe in good stewardship of the resources entrusted to us.</a:t>
            </a:r>
          </a:p>
          <a:p>
            <a:pPr>
              <a:lnSpc>
                <a:spcPct val="150000"/>
              </a:lnSpc>
            </a:pPr>
            <a:endParaRPr lang="en-GB" sz="300" b="1">
              <a:solidFill>
                <a:schemeClr val="bg1"/>
              </a:solidFill>
              <a:latin typeface="Arial" panose="020B0604020202020204" pitchFamily="34" charset="0"/>
              <a:cs typeface="Arial" panose="020B0604020202020204" pitchFamily="34" charset="0"/>
            </a:endParaRPr>
          </a:p>
          <a:p>
            <a:pPr>
              <a:lnSpc>
                <a:spcPct val="150000"/>
              </a:lnSpc>
            </a:pPr>
            <a:r>
              <a:rPr lang="en-GB" sz="1300" b="1">
                <a:solidFill>
                  <a:schemeClr val="bg1"/>
                </a:solidFill>
                <a:latin typeface="Arial" panose="020B0604020202020204" pitchFamily="34" charset="0"/>
                <a:cs typeface="Arial" panose="020B0604020202020204" pitchFamily="34" charset="0"/>
              </a:rPr>
              <a:t>View Mary’s Meals’ full statement of values here: </a:t>
            </a:r>
            <a:r>
              <a:rPr lang="en-GB" sz="1300" b="1">
                <a:solidFill>
                  <a:srgbClr val="FFC000"/>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Statement of Values</a:t>
            </a:r>
            <a:endParaRPr lang="en-GB" sz="1300" b="1">
              <a:solidFill>
                <a:srgbClr val="FFC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925033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C3A6F02C-BB7A-4F88-A59D-141C4F660C86}"/>
              </a:ext>
            </a:extLst>
          </p:cNvPr>
          <p:cNvSpPr/>
          <p:nvPr/>
        </p:nvSpPr>
        <p:spPr>
          <a:xfrm>
            <a:off x="0" y="0"/>
            <a:ext cx="9144000" cy="776377"/>
          </a:xfrm>
          <a:prstGeom prst="rect">
            <a:avLst/>
          </a:prstGeom>
          <a:solidFill>
            <a:srgbClr val="019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p:cNvSpPr txBox="1"/>
          <p:nvPr/>
        </p:nvSpPr>
        <p:spPr>
          <a:xfrm>
            <a:off x="132265" y="175953"/>
            <a:ext cx="7185803" cy="477054"/>
          </a:xfrm>
          <a:prstGeom prst="rect">
            <a:avLst/>
          </a:prstGeom>
          <a:noFill/>
        </p:spPr>
        <p:txBody>
          <a:bodyPr wrap="square" rtlCol="0">
            <a:spAutoFit/>
          </a:bodyPr>
          <a:lstStyle/>
          <a:p>
            <a:r>
              <a:rPr lang="en-GB" sz="2500">
                <a:solidFill>
                  <a:schemeClr val="bg1"/>
                </a:solidFill>
                <a:latin typeface="Arial" panose="020B0604020202020204" pitchFamily="34" charset="0"/>
                <a:cs typeface="Arial" panose="020B0604020202020204" pitchFamily="34" charset="0"/>
              </a:rPr>
              <a:t>About the Mary’s Meals movement</a:t>
            </a:r>
          </a:p>
        </p:txBody>
      </p:sp>
      <p:grpSp>
        <p:nvGrpSpPr>
          <p:cNvPr id="5" name="Group 4">
            <a:extLst>
              <a:ext uri="{FF2B5EF4-FFF2-40B4-BE49-F238E27FC236}">
                <a16:creationId xmlns:a16="http://schemas.microsoft.com/office/drawing/2014/main" id="{50F524CA-D3B0-4AE5-AA0F-1BD7E9E05743}"/>
              </a:ext>
            </a:extLst>
          </p:cNvPr>
          <p:cNvGrpSpPr/>
          <p:nvPr/>
        </p:nvGrpSpPr>
        <p:grpSpPr>
          <a:xfrm>
            <a:off x="-2879" y="6209104"/>
            <a:ext cx="9149758" cy="643815"/>
            <a:chOff x="0" y="6240063"/>
            <a:chExt cx="9149758" cy="643815"/>
          </a:xfrm>
        </p:grpSpPr>
        <p:sp>
          <p:nvSpPr>
            <p:cNvPr id="18" name="Rectangle 17">
              <a:extLst>
                <a:ext uri="{FF2B5EF4-FFF2-40B4-BE49-F238E27FC236}">
                  <a16:creationId xmlns:a16="http://schemas.microsoft.com/office/drawing/2014/main" id="{D0D70A2B-F29A-40CF-AE23-982664FC4697}"/>
                </a:ext>
              </a:extLst>
            </p:cNvPr>
            <p:cNvSpPr/>
            <p:nvPr/>
          </p:nvSpPr>
          <p:spPr>
            <a:xfrm>
              <a:off x="0" y="6374921"/>
              <a:ext cx="9144000" cy="508957"/>
            </a:xfrm>
            <a:prstGeom prst="rect">
              <a:avLst/>
            </a:prstGeom>
            <a:solidFill>
              <a:srgbClr val="F3A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0D975B5C-73F8-4ABF-88B3-29E28EB91C4A}"/>
                </a:ext>
              </a:extLst>
            </p:cNvPr>
            <p:cNvSpPr/>
            <p:nvPr/>
          </p:nvSpPr>
          <p:spPr>
            <a:xfrm>
              <a:off x="0" y="6240063"/>
              <a:ext cx="9149758" cy="134862"/>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 name="Rectangle 1">
            <a:extLst>
              <a:ext uri="{FF2B5EF4-FFF2-40B4-BE49-F238E27FC236}">
                <a16:creationId xmlns:a16="http://schemas.microsoft.com/office/drawing/2014/main" id="{09F77311-3707-4620-8B35-535EC21C6FCB}"/>
              </a:ext>
            </a:extLst>
          </p:cNvPr>
          <p:cNvSpPr/>
          <p:nvPr/>
        </p:nvSpPr>
        <p:spPr>
          <a:xfrm>
            <a:off x="132265" y="1049046"/>
            <a:ext cx="4289264" cy="4797339"/>
          </a:xfrm>
          <a:prstGeom prst="rect">
            <a:avLst/>
          </a:prstGeom>
        </p:spPr>
        <p:txBody>
          <a:bodyPr wrap="square">
            <a:spAutoFit/>
          </a:bodyPr>
          <a:lstStyle/>
          <a:p>
            <a:pPr>
              <a:lnSpc>
                <a:spcPts val="1600"/>
              </a:lnSpc>
              <a:spcAft>
                <a:spcPts val="0"/>
              </a:spcAft>
            </a:pPr>
            <a:r>
              <a:rPr lang="en-GB" sz="1270">
                <a:latin typeface="Arial" panose="020B0604020202020204" pitchFamily="34" charset="0"/>
                <a:ea typeface="Calibri" panose="020F0502020204030204" pitchFamily="34" charset="0"/>
                <a:cs typeface="Arial" panose="020B0604020202020204" pitchFamily="34" charset="0"/>
              </a:rPr>
              <a:t>Mary’s Meals is a global movement that sets up school feeding projects in some of the world’s poorest communities, where poverty and hunger prevent children from gaining an education.</a:t>
            </a:r>
            <a:endParaRPr lang="en-GB" sz="1270">
              <a:latin typeface="Arial" panose="020B0604020202020204" pitchFamily="34" charset="0"/>
              <a:ea typeface="Calibri" panose="020F0502020204030204" pitchFamily="34" charset="0"/>
              <a:cs typeface="Times New Roman" panose="02020603050405020304" pitchFamily="18" charset="0"/>
            </a:endParaRPr>
          </a:p>
          <a:p>
            <a:pPr>
              <a:lnSpc>
                <a:spcPts val="1600"/>
              </a:lnSpc>
              <a:spcAft>
                <a:spcPts val="0"/>
              </a:spcAft>
            </a:pPr>
            <a:r>
              <a:rPr lang="en-GB" sz="1270">
                <a:latin typeface="Arial" panose="020B0604020202020204" pitchFamily="34" charset="0"/>
                <a:ea typeface="Calibri" panose="020F0502020204030204" pitchFamily="34" charset="0"/>
                <a:cs typeface="Arial" panose="020B0604020202020204" pitchFamily="34" charset="0"/>
              </a:rPr>
              <a:t> </a:t>
            </a:r>
            <a:endParaRPr lang="en-GB" sz="1270">
              <a:latin typeface="Arial" panose="020B0604020202020204" pitchFamily="34" charset="0"/>
              <a:ea typeface="Calibri" panose="020F0502020204030204" pitchFamily="34" charset="0"/>
              <a:cs typeface="Times New Roman" panose="02020603050405020304" pitchFamily="18" charset="0"/>
            </a:endParaRPr>
          </a:p>
          <a:p>
            <a:pPr>
              <a:lnSpc>
                <a:spcPts val="1600"/>
              </a:lnSpc>
              <a:spcAft>
                <a:spcPts val="0"/>
              </a:spcAft>
            </a:pPr>
            <a:r>
              <a:rPr lang="en-GB" sz="1270">
                <a:latin typeface="Arial" panose="020B0604020202020204" pitchFamily="34" charset="0"/>
                <a:ea typeface="Calibri" panose="020F0502020204030204" pitchFamily="34" charset="0"/>
                <a:cs typeface="Arial" panose="020B0604020202020204" pitchFamily="34" charset="0"/>
              </a:rPr>
              <a:t>Our idea is a simple one that works. We provide one daily meal in a place of learning in order to attract chronically poor children into the classroom, where they receive an education that can, in the future, be their ladder out of poverty.</a:t>
            </a:r>
            <a:endParaRPr lang="en-GB" sz="1270">
              <a:latin typeface="Arial" panose="020B0604020202020204" pitchFamily="34" charset="0"/>
              <a:ea typeface="Calibri" panose="020F0502020204030204" pitchFamily="34" charset="0"/>
              <a:cs typeface="Times New Roman" panose="02020603050405020304" pitchFamily="18" charset="0"/>
            </a:endParaRPr>
          </a:p>
          <a:p>
            <a:pPr>
              <a:lnSpc>
                <a:spcPts val="1600"/>
              </a:lnSpc>
              <a:spcAft>
                <a:spcPts val="0"/>
              </a:spcAft>
            </a:pPr>
            <a:r>
              <a:rPr lang="en-GB" sz="1270">
                <a:latin typeface="Arial" panose="020B0604020202020204" pitchFamily="34" charset="0"/>
                <a:ea typeface="Calibri" panose="020F0502020204030204" pitchFamily="34" charset="0"/>
                <a:cs typeface="Arial" panose="020B0604020202020204" pitchFamily="34" charset="0"/>
              </a:rPr>
              <a:t> </a:t>
            </a:r>
            <a:endParaRPr lang="en-GB" sz="1270">
              <a:latin typeface="Arial" panose="020B0604020202020204" pitchFamily="34" charset="0"/>
              <a:ea typeface="Calibri" panose="020F0502020204030204" pitchFamily="34" charset="0"/>
              <a:cs typeface="Times New Roman" panose="02020603050405020304" pitchFamily="18" charset="0"/>
            </a:endParaRPr>
          </a:p>
          <a:p>
            <a:pPr>
              <a:lnSpc>
                <a:spcPts val="1600"/>
              </a:lnSpc>
              <a:spcAft>
                <a:spcPts val="0"/>
              </a:spcAft>
            </a:pPr>
            <a:r>
              <a:rPr lang="en-GB" sz="1270">
                <a:latin typeface="Arial" panose="020B0604020202020204" pitchFamily="34" charset="0"/>
                <a:ea typeface="Calibri" panose="020F0502020204030204" pitchFamily="34" charset="0"/>
                <a:cs typeface="Arial" panose="020B0604020202020204" pitchFamily="34" charset="0"/>
              </a:rPr>
              <a:t>The Mary’s Meals campaign was born in 2002 when Magnus MacFarlane-Barrow, from Dalmally in Argyll, visited Malawi during a famine and met a mother dying from AIDS. When Magnus asked her eldest son Edward what his dreams were in life, he replied simply: “I want to have enough food to eat and to go to school one day.”</a:t>
            </a:r>
            <a:endParaRPr lang="en-GB" sz="1270">
              <a:latin typeface="Arial" panose="020B0604020202020204" pitchFamily="34" charset="0"/>
              <a:ea typeface="Calibri" panose="020F0502020204030204" pitchFamily="34" charset="0"/>
              <a:cs typeface="Times New Roman" panose="02020603050405020304" pitchFamily="18" charset="0"/>
            </a:endParaRPr>
          </a:p>
          <a:p>
            <a:pPr>
              <a:lnSpc>
                <a:spcPts val="1600"/>
              </a:lnSpc>
              <a:spcAft>
                <a:spcPts val="0"/>
              </a:spcAft>
            </a:pPr>
            <a:r>
              <a:rPr lang="en-GB" sz="1270">
                <a:latin typeface="Arial" panose="020B0604020202020204" pitchFamily="34" charset="0"/>
                <a:ea typeface="Calibri" panose="020F0502020204030204" pitchFamily="34" charset="0"/>
                <a:cs typeface="Arial" panose="020B0604020202020204" pitchFamily="34" charset="0"/>
              </a:rPr>
              <a:t> </a:t>
            </a:r>
            <a:endParaRPr lang="en-GB" sz="1270">
              <a:latin typeface="Arial" panose="020B0604020202020204" pitchFamily="34" charset="0"/>
              <a:ea typeface="Calibri" panose="020F0502020204030204" pitchFamily="34" charset="0"/>
              <a:cs typeface="Times New Roman" panose="02020603050405020304" pitchFamily="18" charset="0"/>
            </a:endParaRPr>
          </a:p>
          <a:p>
            <a:pPr>
              <a:lnSpc>
                <a:spcPts val="1600"/>
              </a:lnSpc>
              <a:spcAft>
                <a:spcPts val="0"/>
              </a:spcAft>
            </a:pPr>
            <a:r>
              <a:rPr lang="en-GB" sz="1270">
                <a:latin typeface="Arial" panose="020B0604020202020204" pitchFamily="34" charset="0"/>
                <a:ea typeface="Calibri" panose="020F0502020204030204" pitchFamily="34" charset="0"/>
                <a:cs typeface="Arial" panose="020B0604020202020204" pitchFamily="34" charset="0"/>
              </a:rPr>
              <a:t>That moment was a key part of the inspiration which led to the founding of Mary’s Meals, which began by feeding just 200 children in Malawi in 2002. Today, 20 years later, we feed 3 million hungry children every school day across four continents.  </a:t>
            </a:r>
            <a:endParaRPr lang="en-GB" sz="1270">
              <a:latin typeface="Arial" panose="020B0604020202020204" pitchFamily="34" charset="0"/>
              <a:ea typeface="Calibri" panose="020F0502020204030204"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id="{BECA0E87-9264-4E72-B32C-4FBAE15F0D37}"/>
              </a:ext>
            </a:extLst>
          </p:cNvPr>
          <p:cNvSpPr/>
          <p:nvPr/>
        </p:nvSpPr>
        <p:spPr>
          <a:xfrm>
            <a:off x="4467832" y="1049046"/>
            <a:ext cx="4560427" cy="5016758"/>
          </a:xfrm>
          <a:prstGeom prst="rect">
            <a:avLst/>
          </a:prstGeom>
        </p:spPr>
        <p:txBody>
          <a:bodyPr wrap="square">
            <a:spAutoFit/>
          </a:bodyPr>
          <a:lstStyle/>
          <a:p>
            <a:pPr>
              <a:lnSpc>
                <a:spcPts val="1600"/>
              </a:lnSpc>
              <a:spcAft>
                <a:spcPts val="0"/>
              </a:spcAft>
            </a:pPr>
            <a:r>
              <a:rPr lang="en-GB" sz="1270">
                <a:latin typeface="Arial" panose="020B0604020202020204" pitchFamily="34" charset="0"/>
                <a:ea typeface="Calibri" panose="020F0502020204030204" pitchFamily="34" charset="0"/>
                <a:cs typeface="Arial" panose="020B0604020202020204" pitchFamily="34" charset="0"/>
              </a:rPr>
              <a:t>Where Mary’s Meals is provided, there is a rise in school enrolment, attainment and attendance. Wherever possible, Mary's Meals uses locally grown food to support the local economy and help smallholder farmers.</a:t>
            </a:r>
            <a:endParaRPr lang="en-GB" sz="1270">
              <a:latin typeface="Arial" panose="020B0604020202020204" pitchFamily="34" charset="0"/>
              <a:ea typeface="Calibri" panose="020F0502020204030204" pitchFamily="34" charset="0"/>
              <a:cs typeface="Times New Roman" panose="02020603050405020304" pitchFamily="18" charset="0"/>
            </a:endParaRPr>
          </a:p>
          <a:p>
            <a:pPr>
              <a:lnSpc>
                <a:spcPts val="1600"/>
              </a:lnSpc>
              <a:spcAft>
                <a:spcPts val="0"/>
              </a:spcAft>
            </a:pPr>
            <a:r>
              <a:rPr lang="en-GB" sz="1270">
                <a:latin typeface="Arial" panose="020B0604020202020204" pitchFamily="34" charset="0"/>
                <a:ea typeface="Calibri" panose="020F0502020204030204" pitchFamily="34" charset="0"/>
                <a:cs typeface="Arial" panose="020B0604020202020204" pitchFamily="34" charset="0"/>
              </a:rPr>
              <a:t> </a:t>
            </a:r>
            <a:endParaRPr lang="en-GB" sz="1270">
              <a:latin typeface="Arial" panose="020B0604020202020204" pitchFamily="34" charset="0"/>
              <a:ea typeface="Calibri" panose="020F0502020204030204" pitchFamily="34" charset="0"/>
              <a:cs typeface="Times New Roman" panose="02020603050405020304" pitchFamily="18" charset="0"/>
            </a:endParaRPr>
          </a:p>
          <a:p>
            <a:pPr>
              <a:lnSpc>
                <a:spcPts val="1600"/>
              </a:lnSpc>
              <a:spcAft>
                <a:spcPts val="0"/>
              </a:spcAft>
            </a:pPr>
            <a:r>
              <a:rPr lang="en-GB" sz="1270">
                <a:latin typeface="Arial" panose="020B0604020202020204" pitchFamily="34" charset="0"/>
                <a:ea typeface="Calibri" panose="020F0502020204030204" pitchFamily="34" charset="0"/>
                <a:cs typeface="Arial" panose="020B0604020202020204" pitchFamily="34" charset="0"/>
              </a:rPr>
              <a:t>We work extremely hard to keep our running costs low which means that it costs just £19.15 to feed a child with Mary’s Meals for a whole school year. This is only possible because most of our work is done by an army of dedicated volunteers all over the world, who carry out lots of little acts of love on behalf of Mary’s Meals.</a:t>
            </a:r>
            <a:endParaRPr lang="en-GB" sz="1270">
              <a:latin typeface="Arial" panose="020B0604020202020204" pitchFamily="34" charset="0"/>
              <a:ea typeface="Calibri" panose="020F0502020204030204" pitchFamily="34" charset="0"/>
              <a:cs typeface="Times New Roman" panose="02020603050405020304" pitchFamily="18" charset="0"/>
            </a:endParaRPr>
          </a:p>
          <a:p>
            <a:pPr>
              <a:lnSpc>
                <a:spcPts val="1600"/>
              </a:lnSpc>
              <a:spcAft>
                <a:spcPts val="0"/>
              </a:spcAft>
            </a:pPr>
            <a:endParaRPr lang="en-GB" sz="1270">
              <a:latin typeface="Arial" panose="020B0604020202020204" pitchFamily="34" charset="0"/>
              <a:ea typeface="Calibri" panose="020F0502020204030204" pitchFamily="34" charset="0"/>
              <a:cs typeface="Arial" panose="020B0604020202020204" pitchFamily="34" charset="0"/>
            </a:endParaRPr>
          </a:p>
          <a:p>
            <a:pPr>
              <a:lnSpc>
                <a:spcPts val="1600"/>
              </a:lnSpc>
              <a:spcAft>
                <a:spcPts val="0"/>
              </a:spcAft>
            </a:pPr>
            <a:r>
              <a:rPr lang="en-GB" sz="1270">
                <a:latin typeface="Arial" panose="020B0604020202020204" pitchFamily="34" charset="0"/>
                <a:ea typeface="Calibri" panose="020F0502020204030204" pitchFamily="34" charset="0"/>
                <a:cs typeface="Arial" panose="020B0604020202020204" pitchFamily="34" charset="0"/>
              </a:rPr>
              <a:t>Having been inspired, in part, by our founder’s Catholic faith, this work is named in honour of Mary, the mother of Jesus, who brought up her own child in poverty. We consist of, respect and reach out to people of all faiths and none.</a:t>
            </a:r>
            <a:endParaRPr lang="en-GB" sz="1270">
              <a:latin typeface="Arial" panose="020B0604020202020204" pitchFamily="34" charset="0"/>
              <a:ea typeface="Calibri" panose="020F0502020204030204" pitchFamily="34" charset="0"/>
              <a:cs typeface="Times New Roman" panose="02020603050405020304" pitchFamily="18" charset="0"/>
            </a:endParaRPr>
          </a:p>
          <a:p>
            <a:pPr>
              <a:lnSpc>
                <a:spcPts val="1600"/>
              </a:lnSpc>
              <a:spcAft>
                <a:spcPts val="0"/>
              </a:spcAft>
            </a:pPr>
            <a:r>
              <a:rPr lang="en-GB" sz="1270">
                <a:latin typeface="Arial" panose="020B0604020202020204" pitchFamily="34" charset="0"/>
                <a:ea typeface="Calibri" panose="020F0502020204030204" pitchFamily="34" charset="0"/>
                <a:cs typeface="Arial" panose="020B0604020202020204" pitchFamily="34" charset="0"/>
              </a:rPr>
              <a:t> </a:t>
            </a:r>
            <a:endParaRPr lang="en-GB" sz="1270">
              <a:latin typeface="Arial" panose="020B0604020202020204" pitchFamily="34" charset="0"/>
              <a:ea typeface="Calibri" panose="020F0502020204030204" pitchFamily="34" charset="0"/>
              <a:cs typeface="Times New Roman" panose="02020603050405020304" pitchFamily="18" charset="0"/>
            </a:endParaRPr>
          </a:p>
          <a:p>
            <a:pPr>
              <a:lnSpc>
                <a:spcPts val="1600"/>
              </a:lnSpc>
              <a:spcAft>
                <a:spcPts val="0"/>
              </a:spcAft>
            </a:pPr>
            <a:r>
              <a:rPr lang="en-GB" sz="1270">
                <a:latin typeface="Arial" panose="020B0604020202020204" pitchFamily="34" charset="0"/>
                <a:ea typeface="Calibri" panose="020F0502020204030204" pitchFamily="34" charset="0"/>
                <a:cs typeface="Arial" panose="020B0604020202020204" pitchFamily="34" charset="0"/>
              </a:rPr>
              <a:t>Counting on support from around the globe, Mary’s Meals has registered national affiliate organisations, which raise awareness of our work around the world. Funds raised by affiliates, including from Mary’s Meals UK, are passed to Mary’s Meals International, the organisation which co-ordinates our movement and directly manages the delivery of our school feeding programmes.</a:t>
            </a:r>
            <a:endParaRPr lang="en-GB" sz="1270">
              <a:latin typeface="Arial" panose="020B0604020202020204" pitchFamily="34" charset="0"/>
              <a:ea typeface="Calibri" panose="020F0502020204030204" pitchFamily="34" charset="0"/>
              <a:cs typeface="Times New Roman" panose="02020603050405020304" pitchFamily="18" charset="0"/>
            </a:endParaRPr>
          </a:p>
        </p:txBody>
      </p:sp>
      <p:sp>
        <p:nvSpPr>
          <p:cNvPr id="12" name="Rectangle 11">
            <a:extLst>
              <a:ext uri="{FF2B5EF4-FFF2-40B4-BE49-F238E27FC236}">
                <a16:creationId xmlns:a16="http://schemas.microsoft.com/office/drawing/2014/main" id="{7956D3BB-20BB-45EC-AF30-000E9D7FE057}"/>
              </a:ext>
            </a:extLst>
          </p:cNvPr>
          <p:cNvSpPr/>
          <p:nvPr/>
        </p:nvSpPr>
        <p:spPr>
          <a:xfrm>
            <a:off x="8701549" y="6428523"/>
            <a:ext cx="412328" cy="276999"/>
          </a:xfrm>
          <a:prstGeom prst="rect">
            <a:avLst/>
          </a:prstGeom>
        </p:spPr>
        <p:txBody>
          <a:bodyPr wrap="square">
            <a:spAutoFit/>
          </a:bodyPr>
          <a:lstStyle/>
          <a:p>
            <a:pPr>
              <a:spcAft>
                <a:spcPts val="0"/>
              </a:spcAft>
            </a:pPr>
            <a:r>
              <a:rPr lang="en-GB" sz="1200">
                <a:latin typeface="Arial" panose="020B0604020202020204" pitchFamily="34" charset="0"/>
                <a:ea typeface="Calibri" panose="020F0502020204030204" pitchFamily="34" charset="0"/>
                <a:cs typeface="Times New Roman" panose="02020603050405020304" pitchFamily="18" charset="0"/>
              </a:rPr>
              <a:t>14</a:t>
            </a:r>
          </a:p>
        </p:txBody>
      </p:sp>
      <p:pic>
        <p:nvPicPr>
          <p:cNvPr id="13" name="Picture 12">
            <a:extLst>
              <a:ext uri="{FF2B5EF4-FFF2-40B4-BE49-F238E27FC236}">
                <a16:creationId xmlns:a16="http://schemas.microsoft.com/office/drawing/2014/main" id="{B4372A3C-F104-48E9-A5C5-BD021AF3EE55}"/>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65628"/>
          <a:stretch/>
        </p:blipFill>
        <p:spPr>
          <a:xfrm>
            <a:off x="7944465" y="75882"/>
            <a:ext cx="1065936" cy="628798"/>
          </a:xfrm>
          <a:prstGeom prst="rect">
            <a:avLst/>
          </a:prstGeom>
        </p:spPr>
      </p:pic>
    </p:spTree>
    <p:extLst>
      <p:ext uri="{BB962C8B-B14F-4D97-AF65-F5344CB8AC3E}">
        <p14:creationId xmlns:p14="http://schemas.microsoft.com/office/powerpoint/2010/main" val="39246515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674991DC-9CA1-191B-E3F1-B256A510F67D}"/>
              </a:ext>
            </a:extLst>
          </p:cNvPr>
          <p:cNvGrpSpPr/>
          <p:nvPr/>
        </p:nvGrpSpPr>
        <p:grpSpPr>
          <a:xfrm>
            <a:off x="-5758" y="6214185"/>
            <a:ext cx="9149758" cy="643819"/>
            <a:chOff x="0" y="6240063"/>
            <a:chExt cx="9149758" cy="643819"/>
          </a:xfrm>
        </p:grpSpPr>
        <p:sp>
          <p:nvSpPr>
            <p:cNvPr id="10" name="Rectangle 9">
              <a:extLst>
                <a:ext uri="{FF2B5EF4-FFF2-40B4-BE49-F238E27FC236}">
                  <a16:creationId xmlns:a16="http://schemas.microsoft.com/office/drawing/2014/main" id="{05E0FCA5-1083-5F48-247A-BC9F5B392FAE}"/>
                </a:ext>
              </a:extLst>
            </p:cNvPr>
            <p:cNvSpPr/>
            <p:nvPr/>
          </p:nvSpPr>
          <p:spPr>
            <a:xfrm>
              <a:off x="5758" y="6374925"/>
              <a:ext cx="9144000" cy="508957"/>
            </a:xfrm>
            <a:prstGeom prst="rect">
              <a:avLst/>
            </a:prstGeom>
            <a:solidFill>
              <a:srgbClr val="F3A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rPr>
                <a:t>									          </a:t>
              </a:r>
              <a:r>
                <a:rPr lang="en-GB" sz="1200">
                  <a:solidFill>
                    <a:schemeClr val="tx1"/>
                  </a:solidFill>
                  <a:latin typeface="Arial" panose="020B0604020202020204" pitchFamily="34" charset="0"/>
                  <a:cs typeface="Arial" panose="020B0604020202020204" pitchFamily="34" charset="0"/>
                </a:rPr>
                <a:t>15</a:t>
              </a:r>
              <a:endParaRPr lang="en-GB">
                <a:solidFill>
                  <a:schemeClr val="tx1"/>
                </a:solidFill>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A6D6ADA8-0BB1-A576-0975-A3772B9AB6AE}"/>
                </a:ext>
              </a:extLst>
            </p:cNvPr>
            <p:cNvSpPr/>
            <p:nvPr/>
          </p:nvSpPr>
          <p:spPr>
            <a:xfrm>
              <a:off x="0" y="6240063"/>
              <a:ext cx="9149758" cy="134862"/>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3" name="Picture 2" descr="A blue map with a person and a map of different countries/regions&#10;&#10;AI-generated content may be incorrect.">
            <a:extLst>
              <a:ext uri="{FF2B5EF4-FFF2-40B4-BE49-F238E27FC236}">
                <a16:creationId xmlns:a16="http://schemas.microsoft.com/office/drawing/2014/main" id="{EF501855-9ED4-36E6-D09A-96825A862E8C}"/>
              </a:ext>
            </a:extLst>
          </p:cNvPr>
          <p:cNvPicPr>
            <a:picLocks noChangeAspect="1"/>
          </p:cNvPicPr>
          <p:nvPr/>
        </p:nvPicPr>
        <p:blipFill>
          <a:blip r:embed="rId2"/>
          <a:stretch>
            <a:fillRect/>
          </a:stretch>
        </p:blipFill>
        <p:spPr>
          <a:xfrm>
            <a:off x="87822" y="943525"/>
            <a:ext cx="8968356" cy="5110101"/>
          </a:xfrm>
          <a:prstGeom prst="rect">
            <a:avLst/>
          </a:prstGeom>
        </p:spPr>
      </p:pic>
      <p:sp>
        <p:nvSpPr>
          <p:cNvPr id="5" name="Rectangle 4">
            <a:extLst>
              <a:ext uri="{FF2B5EF4-FFF2-40B4-BE49-F238E27FC236}">
                <a16:creationId xmlns:a16="http://schemas.microsoft.com/office/drawing/2014/main" id="{C735C3BB-428B-1713-F25B-1F0AF551E3FC}"/>
              </a:ext>
            </a:extLst>
          </p:cNvPr>
          <p:cNvSpPr/>
          <p:nvPr/>
        </p:nvSpPr>
        <p:spPr>
          <a:xfrm>
            <a:off x="0" y="0"/>
            <a:ext cx="9144000" cy="776377"/>
          </a:xfrm>
          <a:prstGeom prst="rect">
            <a:avLst/>
          </a:prstGeom>
          <a:solidFill>
            <a:srgbClr val="019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a:extLst>
              <a:ext uri="{FF2B5EF4-FFF2-40B4-BE49-F238E27FC236}">
                <a16:creationId xmlns:a16="http://schemas.microsoft.com/office/drawing/2014/main" id="{DFD36471-E898-29AC-0C02-583536AFC48A}"/>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65628"/>
          <a:stretch/>
        </p:blipFill>
        <p:spPr>
          <a:xfrm>
            <a:off x="7944465" y="75882"/>
            <a:ext cx="1065936" cy="628798"/>
          </a:xfrm>
          <a:prstGeom prst="rect">
            <a:avLst/>
          </a:prstGeom>
        </p:spPr>
      </p:pic>
      <p:sp>
        <p:nvSpPr>
          <p:cNvPr id="7" name="TextBox 6">
            <a:extLst>
              <a:ext uri="{FF2B5EF4-FFF2-40B4-BE49-F238E27FC236}">
                <a16:creationId xmlns:a16="http://schemas.microsoft.com/office/drawing/2014/main" id="{CA1732A5-EEB1-E3D8-B5A9-1E8DFDACB6A7}"/>
              </a:ext>
            </a:extLst>
          </p:cNvPr>
          <p:cNvSpPr txBox="1"/>
          <p:nvPr/>
        </p:nvSpPr>
        <p:spPr>
          <a:xfrm>
            <a:off x="216310" y="167148"/>
            <a:ext cx="6361471" cy="477054"/>
          </a:xfrm>
          <a:prstGeom prst="rect">
            <a:avLst/>
          </a:prstGeom>
          <a:noFill/>
        </p:spPr>
        <p:txBody>
          <a:bodyPr wrap="square" rtlCol="0">
            <a:spAutoFit/>
          </a:bodyPr>
          <a:lstStyle/>
          <a:p>
            <a:r>
              <a:rPr lang="en-GB" sz="2500">
                <a:solidFill>
                  <a:schemeClr val="bg1"/>
                </a:solidFill>
                <a:latin typeface="Arial" panose="020B0604020202020204" pitchFamily="34" charset="0"/>
                <a:cs typeface="Arial" panose="020B0604020202020204" pitchFamily="34" charset="0"/>
              </a:rPr>
              <a:t>Mary’s Meals family</a:t>
            </a:r>
          </a:p>
        </p:txBody>
      </p:sp>
    </p:spTree>
    <p:extLst>
      <p:ext uri="{BB962C8B-B14F-4D97-AF65-F5344CB8AC3E}">
        <p14:creationId xmlns:p14="http://schemas.microsoft.com/office/powerpoint/2010/main" val="34528675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00A2C9C-4390-4099-8F2D-FF401FB53FEE}"/>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3730871" y="717669"/>
            <a:ext cx="5413129" cy="5624921"/>
          </a:xfrm>
          <a:prstGeom prst="rect">
            <a:avLst/>
          </a:prstGeom>
        </p:spPr>
      </p:pic>
      <p:sp>
        <p:nvSpPr>
          <p:cNvPr id="20" name="Rectangle 19">
            <a:extLst>
              <a:ext uri="{FF2B5EF4-FFF2-40B4-BE49-F238E27FC236}">
                <a16:creationId xmlns:a16="http://schemas.microsoft.com/office/drawing/2014/main" id="{C3A6F02C-BB7A-4F88-A59D-141C4F660C86}"/>
              </a:ext>
            </a:extLst>
          </p:cNvPr>
          <p:cNvSpPr/>
          <p:nvPr/>
        </p:nvSpPr>
        <p:spPr>
          <a:xfrm>
            <a:off x="0" y="0"/>
            <a:ext cx="9144000" cy="776377"/>
          </a:xfrm>
          <a:prstGeom prst="rect">
            <a:avLst/>
          </a:prstGeom>
          <a:solidFill>
            <a:srgbClr val="019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p:cNvSpPr txBox="1"/>
          <p:nvPr/>
        </p:nvSpPr>
        <p:spPr>
          <a:xfrm>
            <a:off x="132265" y="175953"/>
            <a:ext cx="7185803" cy="477054"/>
          </a:xfrm>
          <a:prstGeom prst="rect">
            <a:avLst/>
          </a:prstGeom>
          <a:noFill/>
        </p:spPr>
        <p:txBody>
          <a:bodyPr wrap="square" rtlCol="0">
            <a:spAutoFit/>
          </a:bodyPr>
          <a:lstStyle/>
          <a:p>
            <a:r>
              <a:rPr lang="en-GB" sz="2500">
                <a:solidFill>
                  <a:schemeClr val="bg1"/>
                </a:solidFill>
                <a:latin typeface="Arial" panose="020B0604020202020204" pitchFamily="34" charset="0"/>
                <a:cs typeface="Arial" panose="020B0604020202020204" pitchFamily="34" charset="0"/>
              </a:rPr>
              <a:t>About Mary’s Meals UK</a:t>
            </a:r>
          </a:p>
        </p:txBody>
      </p:sp>
      <p:grpSp>
        <p:nvGrpSpPr>
          <p:cNvPr id="5" name="Group 4">
            <a:extLst>
              <a:ext uri="{FF2B5EF4-FFF2-40B4-BE49-F238E27FC236}">
                <a16:creationId xmlns:a16="http://schemas.microsoft.com/office/drawing/2014/main" id="{50F524CA-D3B0-4AE5-AA0F-1BD7E9E05743}"/>
              </a:ext>
            </a:extLst>
          </p:cNvPr>
          <p:cNvGrpSpPr/>
          <p:nvPr/>
        </p:nvGrpSpPr>
        <p:grpSpPr>
          <a:xfrm>
            <a:off x="0" y="6240063"/>
            <a:ext cx="9149758" cy="643815"/>
            <a:chOff x="0" y="6240063"/>
            <a:chExt cx="9149758" cy="643815"/>
          </a:xfrm>
        </p:grpSpPr>
        <p:sp>
          <p:nvSpPr>
            <p:cNvPr id="18" name="Rectangle 17">
              <a:extLst>
                <a:ext uri="{FF2B5EF4-FFF2-40B4-BE49-F238E27FC236}">
                  <a16:creationId xmlns:a16="http://schemas.microsoft.com/office/drawing/2014/main" id="{D0D70A2B-F29A-40CF-AE23-982664FC4697}"/>
                </a:ext>
              </a:extLst>
            </p:cNvPr>
            <p:cNvSpPr/>
            <p:nvPr/>
          </p:nvSpPr>
          <p:spPr>
            <a:xfrm>
              <a:off x="0" y="6374921"/>
              <a:ext cx="9144000" cy="508957"/>
            </a:xfrm>
            <a:prstGeom prst="rect">
              <a:avLst/>
            </a:prstGeom>
            <a:solidFill>
              <a:srgbClr val="F3A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0D975B5C-73F8-4ABF-88B3-29E28EB91C4A}"/>
                </a:ext>
              </a:extLst>
            </p:cNvPr>
            <p:cNvSpPr/>
            <p:nvPr/>
          </p:nvSpPr>
          <p:spPr>
            <a:xfrm>
              <a:off x="0" y="6240063"/>
              <a:ext cx="9149758" cy="134862"/>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 name="Rectangle 3">
            <a:extLst>
              <a:ext uri="{FF2B5EF4-FFF2-40B4-BE49-F238E27FC236}">
                <a16:creationId xmlns:a16="http://schemas.microsoft.com/office/drawing/2014/main" id="{77F6E54A-9BE9-4F02-AE4C-5A2A429B309C}"/>
              </a:ext>
            </a:extLst>
          </p:cNvPr>
          <p:cNvSpPr/>
          <p:nvPr/>
        </p:nvSpPr>
        <p:spPr>
          <a:xfrm>
            <a:off x="112601" y="941097"/>
            <a:ext cx="3466341" cy="5369162"/>
          </a:xfrm>
          <a:prstGeom prst="rect">
            <a:avLst/>
          </a:prstGeom>
        </p:spPr>
        <p:txBody>
          <a:bodyPr wrap="square">
            <a:spAutoFit/>
          </a:bodyPr>
          <a:lstStyle/>
          <a:p>
            <a:pPr>
              <a:spcAft>
                <a:spcPts val="0"/>
              </a:spcAft>
            </a:pPr>
            <a:r>
              <a:rPr lang="en-GB" sz="1270">
                <a:latin typeface="Arial" panose="020B0604020202020204" pitchFamily="34" charset="0"/>
                <a:ea typeface="Calibri" panose="020F0502020204030204" pitchFamily="34" charset="0"/>
                <a:cs typeface="Times New Roman" panose="02020603050405020304" pitchFamily="18" charset="0"/>
              </a:rPr>
              <a:t>Mary’s Meals UK (or ‘MMUK’), a charity registered in Scotland, is the oldest entity in the Mary’s Meals family – the original organisation established as Scottish International Relief in the early 1990s, when our founder and global CEO, Magnus MacFarlane-Barrow, first became involved in international aid during the Bosnian Conflict.</a:t>
            </a:r>
          </a:p>
          <a:p>
            <a:pPr>
              <a:spcAft>
                <a:spcPts val="0"/>
              </a:spcAft>
            </a:pPr>
            <a:r>
              <a:rPr lang="en-GB" sz="1270">
                <a:latin typeface="Arial" panose="020B0604020202020204" pitchFamily="34" charset="0"/>
                <a:ea typeface="Calibri" panose="020F0502020204030204" pitchFamily="34" charset="0"/>
                <a:cs typeface="Times New Roman" panose="02020603050405020304" pitchFamily="18" charset="0"/>
              </a:rPr>
              <a:t> </a:t>
            </a:r>
          </a:p>
          <a:p>
            <a:pPr>
              <a:spcAft>
                <a:spcPts val="0"/>
              </a:spcAft>
            </a:pPr>
            <a:r>
              <a:rPr lang="en-GB" sz="1270">
                <a:latin typeface="Arial" panose="020B0604020202020204" pitchFamily="34" charset="0"/>
                <a:ea typeface="Calibri" panose="020F0502020204030204" pitchFamily="34" charset="0"/>
                <a:cs typeface="Times New Roman" panose="02020603050405020304" pitchFamily="18" charset="0"/>
              </a:rPr>
              <a:t>Back then, Magnus was a simple salmon farmer who, along with his family, decided to </a:t>
            </a:r>
            <a:r>
              <a:rPr lang="en-GB" sz="1270">
                <a:latin typeface="Arial" panose="020B0604020202020204" pitchFamily="34" charset="0"/>
                <a:ea typeface="Calibri" panose="020F0502020204030204" pitchFamily="34" charset="0"/>
                <a:cs typeface="Arial" panose="020B0604020202020204" pitchFamily="34" charset="0"/>
              </a:rPr>
              <a:t>do something to help those who were suffering because of the war.</a:t>
            </a:r>
          </a:p>
          <a:p>
            <a:pPr>
              <a:spcAft>
                <a:spcPts val="0"/>
              </a:spcAft>
            </a:pPr>
            <a:endParaRPr lang="en-GB" sz="1270">
              <a:latin typeface="Arial" panose="020B0604020202020204" pitchFamily="34" charset="0"/>
              <a:ea typeface="Calibri" panose="020F0502020204030204" pitchFamily="34" charset="0"/>
              <a:cs typeface="Arial" panose="020B0604020202020204" pitchFamily="34" charset="0"/>
            </a:endParaRPr>
          </a:p>
          <a:p>
            <a:pPr>
              <a:spcAft>
                <a:spcPts val="0"/>
              </a:spcAft>
            </a:pPr>
            <a:r>
              <a:rPr lang="en-GB" sz="1270">
                <a:latin typeface="Arial" panose="020B0604020202020204" pitchFamily="34" charset="0"/>
                <a:ea typeface="Calibri" panose="020F0502020204030204" pitchFamily="34" charset="0"/>
                <a:cs typeface="Arial" panose="020B0604020202020204" pitchFamily="34" charset="0"/>
              </a:rPr>
              <a:t>They relied heavily on the generosity of local people in their village of Dalmally in Argyll, who relentlessly donated food, blankets and other items of aid, which were then stored in the family shed, before being driven out by Magnus to Bosnia-Herzegovina.</a:t>
            </a:r>
            <a:endParaRPr lang="en-GB" sz="1270">
              <a:latin typeface="Arial" panose="020B0604020202020204" pitchFamily="34" charset="0"/>
              <a:ea typeface="Calibri" panose="020F0502020204030204" pitchFamily="34" charset="0"/>
              <a:cs typeface="Times New Roman" panose="02020603050405020304" pitchFamily="18" charset="0"/>
            </a:endParaRPr>
          </a:p>
          <a:p>
            <a:pPr>
              <a:spcAft>
                <a:spcPts val="0"/>
              </a:spcAft>
            </a:pPr>
            <a:r>
              <a:rPr lang="en-GB" sz="1270">
                <a:latin typeface="Arial" panose="020B0604020202020204" pitchFamily="34" charset="0"/>
                <a:ea typeface="Calibri" panose="020F0502020204030204" pitchFamily="34" charset="0"/>
                <a:cs typeface="Times New Roman" panose="02020603050405020304" pitchFamily="18" charset="0"/>
              </a:rPr>
              <a:t> </a:t>
            </a:r>
          </a:p>
          <a:p>
            <a:pPr>
              <a:spcAft>
                <a:spcPts val="0"/>
              </a:spcAft>
            </a:pPr>
            <a:r>
              <a:rPr lang="en-GB" sz="1270">
                <a:latin typeface="Arial" panose="020B0604020202020204" pitchFamily="34" charset="0"/>
                <a:ea typeface="Calibri" panose="020F0502020204030204" pitchFamily="34" charset="0"/>
                <a:cs typeface="Arial" panose="020B0604020202020204" pitchFamily="34" charset="0"/>
              </a:rPr>
              <a:t>Though our largest office is now in Glasgow, that same shed – which continues to be filled, metaphorically at least, with the generosity of our supporters – still serves as the headquarters of Mary’s Meals UK to this day.</a:t>
            </a:r>
            <a:endParaRPr lang="en-GB" sz="1270">
              <a:latin typeface="Arial" panose="020B0604020202020204" pitchFamily="34" charset="0"/>
              <a:ea typeface="Calibri" panose="020F0502020204030204" pitchFamily="34" charset="0"/>
              <a:cs typeface="Times New Roman" panose="02020603050405020304" pitchFamily="18" charset="0"/>
            </a:endParaRPr>
          </a:p>
          <a:p>
            <a:pPr algn="just">
              <a:spcAft>
                <a:spcPts val="0"/>
              </a:spcAft>
            </a:pPr>
            <a:endParaRPr lang="en-GB" sz="1270">
              <a:latin typeface="Arial" panose="020B0604020202020204" pitchFamily="34" charset="0"/>
              <a:ea typeface="Calibri" panose="020F0502020204030204" pitchFamily="34" charset="0"/>
              <a:cs typeface="Times New Roman" panose="02020603050405020304" pitchFamily="18" charset="0"/>
            </a:endParaRPr>
          </a:p>
        </p:txBody>
      </p:sp>
      <p:sp>
        <p:nvSpPr>
          <p:cNvPr id="16" name="Rectangle 15">
            <a:extLst>
              <a:ext uri="{FF2B5EF4-FFF2-40B4-BE49-F238E27FC236}">
                <a16:creationId xmlns:a16="http://schemas.microsoft.com/office/drawing/2014/main" id="{E5F1114A-578F-4FEF-9282-B5848F7891DA}"/>
              </a:ext>
            </a:extLst>
          </p:cNvPr>
          <p:cNvSpPr/>
          <p:nvPr/>
        </p:nvSpPr>
        <p:spPr>
          <a:xfrm>
            <a:off x="8701549" y="6407253"/>
            <a:ext cx="412328" cy="276999"/>
          </a:xfrm>
          <a:prstGeom prst="rect">
            <a:avLst/>
          </a:prstGeom>
        </p:spPr>
        <p:txBody>
          <a:bodyPr wrap="square">
            <a:spAutoFit/>
          </a:bodyPr>
          <a:lstStyle/>
          <a:p>
            <a:pPr>
              <a:spcAft>
                <a:spcPts val="0"/>
              </a:spcAft>
            </a:pPr>
            <a:r>
              <a:rPr lang="en-GB" sz="1200">
                <a:latin typeface="Arial" panose="020B0604020202020204" pitchFamily="34" charset="0"/>
                <a:ea typeface="Calibri" panose="020F0502020204030204" pitchFamily="34" charset="0"/>
                <a:cs typeface="Times New Roman" panose="02020603050405020304" pitchFamily="18" charset="0"/>
              </a:rPr>
              <a:t>16</a:t>
            </a:r>
          </a:p>
        </p:txBody>
      </p:sp>
      <p:pic>
        <p:nvPicPr>
          <p:cNvPr id="12" name="Picture 11">
            <a:extLst>
              <a:ext uri="{FF2B5EF4-FFF2-40B4-BE49-F238E27FC236}">
                <a16:creationId xmlns:a16="http://schemas.microsoft.com/office/drawing/2014/main" id="{EBB91D07-BD8D-4141-98E6-34D6DA90B99C}"/>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l="65628"/>
          <a:stretch/>
        </p:blipFill>
        <p:spPr>
          <a:xfrm>
            <a:off x="7944465" y="75882"/>
            <a:ext cx="1065936" cy="628798"/>
          </a:xfrm>
          <a:prstGeom prst="rect">
            <a:avLst/>
          </a:prstGeom>
        </p:spPr>
      </p:pic>
    </p:spTree>
    <p:extLst>
      <p:ext uri="{BB962C8B-B14F-4D97-AF65-F5344CB8AC3E}">
        <p14:creationId xmlns:p14="http://schemas.microsoft.com/office/powerpoint/2010/main" val="772715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8AA314B-1E83-410B-8471-DBB51721018A}"/>
              </a:ext>
            </a:extLst>
          </p:cNvPr>
          <p:cNvPicPr>
            <a:picLocks noChangeAspect="1"/>
          </p:cNvPicPr>
          <p:nvPr/>
        </p:nvPicPr>
        <p:blipFill>
          <a:blip r:embed="rId2"/>
          <a:stretch>
            <a:fillRect/>
          </a:stretch>
        </p:blipFill>
        <p:spPr>
          <a:xfrm>
            <a:off x="-26126" y="6218347"/>
            <a:ext cx="9196251" cy="639653"/>
          </a:xfrm>
          <a:prstGeom prst="rect">
            <a:avLst/>
          </a:prstGeom>
        </p:spPr>
      </p:pic>
      <p:pic>
        <p:nvPicPr>
          <p:cNvPr id="5" name="Picture 4">
            <a:extLst>
              <a:ext uri="{FF2B5EF4-FFF2-40B4-BE49-F238E27FC236}">
                <a16:creationId xmlns:a16="http://schemas.microsoft.com/office/drawing/2014/main" id="{681F4C0D-C1F0-47B0-8E50-97DCF5CFF121}"/>
              </a:ext>
            </a:extLst>
          </p:cNvPr>
          <p:cNvPicPr>
            <a:picLocks noChangeAspect="1"/>
          </p:cNvPicPr>
          <p:nvPr/>
        </p:nvPicPr>
        <p:blipFill>
          <a:blip r:embed="rId3"/>
          <a:stretch>
            <a:fillRect/>
          </a:stretch>
        </p:blipFill>
        <p:spPr>
          <a:xfrm>
            <a:off x="0" y="0"/>
            <a:ext cx="9144000" cy="774192"/>
          </a:xfrm>
          <a:prstGeom prst="rect">
            <a:avLst/>
          </a:prstGeom>
        </p:spPr>
      </p:pic>
      <p:pic>
        <p:nvPicPr>
          <p:cNvPr id="6" name="Picture 5">
            <a:extLst>
              <a:ext uri="{FF2B5EF4-FFF2-40B4-BE49-F238E27FC236}">
                <a16:creationId xmlns:a16="http://schemas.microsoft.com/office/drawing/2014/main" id="{2E47B5E7-4C2E-4F2F-A36F-CAF6BEE982E5}"/>
              </a:ext>
            </a:extLst>
          </p:cNvPr>
          <p:cNvPicPr>
            <a:picLocks noChangeAspect="1"/>
          </p:cNvPicPr>
          <p:nvPr/>
        </p:nvPicPr>
        <p:blipFill>
          <a:blip r:embed="rId4"/>
          <a:stretch>
            <a:fillRect/>
          </a:stretch>
        </p:blipFill>
        <p:spPr>
          <a:xfrm>
            <a:off x="7669521" y="70076"/>
            <a:ext cx="1066892" cy="634039"/>
          </a:xfrm>
          <a:prstGeom prst="rect">
            <a:avLst/>
          </a:prstGeom>
        </p:spPr>
      </p:pic>
      <p:sp>
        <p:nvSpPr>
          <p:cNvPr id="7" name="Rectangle 6">
            <a:extLst>
              <a:ext uri="{FF2B5EF4-FFF2-40B4-BE49-F238E27FC236}">
                <a16:creationId xmlns:a16="http://schemas.microsoft.com/office/drawing/2014/main" id="{B3D2B1B7-D541-433C-A838-83F2350301D9}"/>
              </a:ext>
            </a:extLst>
          </p:cNvPr>
          <p:cNvSpPr/>
          <p:nvPr/>
        </p:nvSpPr>
        <p:spPr>
          <a:xfrm>
            <a:off x="155005" y="202429"/>
            <a:ext cx="6361908" cy="477054"/>
          </a:xfrm>
          <a:prstGeom prst="rect">
            <a:avLst/>
          </a:prstGeom>
        </p:spPr>
        <p:txBody>
          <a:bodyPr wrap="square">
            <a:spAutoFit/>
          </a:bodyPr>
          <a:lstStyle/>
          <a:p>
            <a:r>
              <a:rPr lang="en-GB" sz="2500">
                <a:solidFill>
                  <a:schemeClr val="bg1"/>
                </a:solidFill>
                <a:latin typeface="Arial" panose="020B0604020202020204" pitchFamily="34" charset="0"/>
                <a:cs typeface="Arial" panose="020B0604020202020204" pitchFamily="34" charset="0"/>
              </a:rPr>
              <a:t>Mary’s Meals UK manager competencies</a:t>
            </a:r>
          </a:p>
        </p:txBody>
      </p:sp>
      <p:sp>
        <p:nvSpPr>
          <p:cNvPr id="10" name="Rectangle 9">
            <a:extLst>
              <a:ext uri="{FF2B5EF4-FFF2-40B4-BE49-F238E27FC236}">
                <a16:creationId xmlns:a16="http://schemas.microsoft.com/office/drawing/2014/main" id="{633523E6-3C56-41CE-8771-BB22FA7D5EF3}"/>
              </a:ext>
            </a:extLst>
          </p:cNvPr>
          <p:cNvSpPr/>
          <p:nvPr/>
        </p:nvSpPr>
        <p:spPr>
          <a:xfrm>
            <a:off x="8736413" y="6406503"/>
            <a:ext cx="407587" cy="276999"/>
          </a:xfrm>
          <a:prstGeom prst="rect">
            <a:avLst/>
          </a:prstGeom>
        </p:spPr>
        <p:txBody>
          <a:bodyPr wrap="square">
            <a:spAutoFit/>
          </a:bodyPr>
          <a:lstStyle/>
          <a:p>
            <a:r>
              <a:rPr lang="en-GB" sz="1200">
                <a:latin typeface="Arial" panose="020B0604020202020204" pitchFamily="34" charset="0"/>
                <a:cs typeface="Arial" panose="020B0604020202020204" pitchFamily="34" charset="0"/>
              </a:rPr>
              <a:t>17</a:t>
            </a:r>
          </a:p>
        </p:txBody>
      </p:sp>
      <p:sp>
        <p:nvSpPr>
          <p:cNvPr id="12" name="Rectangle 11">
            <a:extLst>
              <a:ext uri="{FF2B5EF4-FFF2-40B4-BE49-F238E27FC236}">
                <a16:creationId xmlns:a16="http://schemas.microsoft.com/office/drawing/2014/main" id="{62FE79D3-B375-4B1B-81E7-BA99BEBA2BB5}"/>
              </a:ext>
            </a:extLst>
          </p:cNvPr>
          <p:cNvSpPr/>
          <p:nvPr/>
        </p:nvSpPr>
        <p:spPr>
          <a:xfrm>
            <a:off x="407588" y="907215"/>
            <a:ext cx="4041075" cy="5047536"/>
          </a:xfrm>
          <a:prstGeom prst="rect">
            <a:avLst/>
          </a:prstGeom>
        </p:spPr>
        <p:txBody>
          <a:bodyPr wrap="square">
            <a:spAutoFit/>
          </a:bodyPr>
          <a:lstStyle/>
          <a:p>
            <a:r>
              <a:rPr lang="en-GB" sz="1200" b="1">
                <a:latin typeface="Arial" panose="020B0604020202020204" pitchFamily="34" charset="0"/>
                <a:cs typeface="Arial" panose="020B0604020202020204" pitchFamily="34" charset="0"/>
              </a:rPr>
              <a:t>Managers at Mary’s Meals UK approach their role in line with our 7S competency model:</a:t>
            </a:r>
          </a:p>
          <a:p>
            <a:endParaRPr lang="en-GB" sz="800">
              <a:latin typeface="Arial" panose="020B0604020202020204" pitchFamily="34" charset="0"/>
              <a:cs typeface="Arial" panose="020B0604020202020204" pitchFamily="34" charset="0"/>
            </a:endParaRPr>
          </a:p>
          <a:p>
            <a:r>
              <a:rPr lang="en-GB" sz="1400" b="1">
                <a:solidFill>
                  <a:srgbClr val="019CDC"/>
                </a:solidFill>
                <a:latin typeface="Arial" panose="020B0604020202020204" pitchFamily="34" charset="0"/>
                <a:cs typeface="Arial" panose="020B0604020202020204" pitchFamily="34" charset="0"/>
              </a:rPr>
              <a:t>1. Self</a:t>
            </a:r>
          </a:p>
          <a:p>
            <a:endParaRPr lang="en-GB" sz="40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I build and demonstrate resilience</a:t>
            </a: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I lead by example</a:t>
            </a: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I’m authentic and true to Mary’s Meals values</a:t>
            </a: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I develop myself and set stretching goals</a:t>
            </a:r>
          </a:p>
          <a:p>
            <a:endParaRPr lang="en-GB" sz="800">
              <a:latin typeface="Arial" panose="020B0604020202020204" pitchFamily="34" charset="0"/>
              <a:cs typeface="Arial" panose="020B0604020202020204" pitchFamily="34" charset="0"/>
            </a:endParaRPr>
          </a:p>
          <a:p>
            <a:r>
              <a:rPr lang="en-GB" sz="1400" b="1">
                <a:solidFill>
                  <a:srgbClr val="019CDC"/>
                </a:solidFill>
                <a:latin typeface="Arial" panose="020B0604020202020204" pitchFamily="34" charset="0"/>
                <a:cs typeface="Arial" panose="020B0604020202020204" pitchFamily="34" charset="0"/>
              </a:rPr>
              <a:t>2. Service</a:t>
            </a:r>
          </a:p>
          <a:p>
            <a:endParaRPr lang="en-GB" sz="80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I have a vocational attitude to my work</a:t>
            </a: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I inspire hope in others</a:t>
            </a: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I build belief that even difficult challenges can be solved</a:t>
            </a: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I am committed to serving and enabling all who want to be part of the global movement</a:t>
            </a: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I work to ensure our future will be even better than our past</a:t>
            </a:r>
          </a:p>
          <a:p>
            <a:endParaRPr lang="en-GB" sz="800">
              <a:latin typeface="Arial" panose="020B0604020202020204" pitchFamily="34" charset="0"/>
              <a:cs typeface="Arial" panose="020B0604020202020204" pitchFamily="34" charset="0"/>
            </a:endParaRPr>
          </a:p>
          <a:p>
            <a:r>
              <a:rPr lang="en-GB" sz="1400" b="1">
                <a:solidFill>
                  <a:srgbClr val="019CDC"/>
                </a:solidFill>
                <a:latin typeface="Arial" panose="020B0604020202020204" pitchFamily="34" charset="0"/>
                <a:cs typeface="Arial" panose="020B0604020202020204" pitchFamily="34" charset="0"/>
              </a:rPr>
              <a:t>3. Simplicity</a:t>
            </a:r>
          </a:p>
          <a:p>
            <a:endParaRPr lang="en-GB" sz="40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I communicate effectively</a:t>
            </a: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I follow clear decision-making criteria</a:t>
            </a: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I create plans that are easy to follow and contribute to organisational goals</a:t>
            </a: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I embrace inclusivity and diversity</a:t>
            </a: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I focus on delivering results</a:t>
            </a:r>
          </a:p>
        </p:txBody>
      </p:sp>
      <p:sp>
        <p:nvSpPr>
          <p:cNvPr id="13" name="Rectangle 12">
            <a:extLst>
              <a:ext uri="{FF2B5EF4-FFF2-40B4-BE49-F238E27FC236}">
                <a16:creationId xmlns:a16="http://schemas.microsoft.com/office/drawing/2014/main" id="{0E01D0EE-8CE9-4916-A850-E8F3319FA137}"/>
              </a:ext>
            </a:extLst>
          </p:cNvPr>
          <p:cNvSpPr/>
          <p:nvPr/>
        </p:nvSpPr>
        <p:spPr>
          <a:xfrm>
            <a:off x="4547307" y="774191"/>
            <a:ext cx="4530018" cy="5632311"/>
          </a:xfrm>
          <a:prstGeom prst="rect">
            <a:avLst/>
          </a:prstGeom>
        </p:spPr>
        <p:txBody>
          <a:bodyPr wrap="square">
            <a:spAutoFit/>
          </a:bodyPr>
          <a:lstStyle/>
          <a:p>
            <a:r>
              <a:rPr lang="en-GB" sz="1200">
                <a:latin typeface="Arial" panose="020B0604020202020204" pitchFamily="34" charset="0"/>
                <a:cs typeface="Arial" panose="020B0604020202020204" pitchFamily="34" charset="0"/>
              </a:rPr>
              <a:t> </a:t>
            </a:r>
            <a:r>
              <a:rPr lang="en-GB" sz="1400" b="1">
                <a:solidFill>
                  <a:srgbClr val="019CDC"/>
                </a:solidFill>
                <a:latin typeface="Arial" panose="020B0604020202020204" pitchFamily="34" charset="0"/>
                <a:cs typeface="Arial" panose="020B0604020202020204" pitchFamily="34" charset="0"/>
              </a:rPr>
              <a:t>4. Stewardship</a:t>
            </a:r>
          </a:p>
          <a:p>
            <a:endParaRPr lang="en-GB" sz="80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I pay attention to the things that matter most; </a:t>
            </a:r>
            <a:br>
              <a:rPr lang="en-GB" sz="1200">
                <a:latin typeface="Arial" panose="020B0604020202020204" pitchFamily="34" charset="0"/>
                <a:cs typeface="Arial" panose="020B0604020202020204" pitchFamily="34" charset="0"/>
              </a:rPr>
            </a:br>
            <a:r>
              <a:rPr lang="en-GB" sz="1200">
                <a:latin typeface="Arial" panose="020B0604020202020204" pitchFamily="34" charset="0"/>
                <a:cs typeface="Arial" panose="020B0604020202020204" pitchFamily="34" charset="0"/>
              </a:rPr>
              <a:t>(a) our physical resources; (b) our people</a:t>
            </a: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I nurture, develop and respect our relationships with external stakeholders</a:t>
            </a: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I deliver on my promises</a:t>
            </a: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I am happy to be held accountable and to hold others to account</a:t>
            </a:r>
          </a:p>
          <a:p>
            <a:endParaRPr lang="en-GB" sz="800">
              <a:latin typeface="Arial" panose="020B0604020202020204" pitchFamily="34" charset="0"/>
              <a:cs typeface="Arial" panose="020B0604020202020204" pitchFamily="34" charset="0"/>
            </a:endParaRPr>
          </a:p>
          <a:p>
            <a:r>
              <a:rPr lang="en-GB" sz="1400" b="1">
                <a:solidFill>
                  <a:srgbClr val="019CDC"/>
                </a:solidFill>
                <a:latin typeface="Arial" panose="020B0604020202020204" pitchFamily="34" charset="0"/>
                <a:cs typeface="Arial" panose="020B0604020202020204" pitchFamily="34" charset="0"/>
              </a:rPr>
              <a:t>5. Strategy</a:t>
            </a:r>
          </a:p>
          <a:p>
            <a:endParaRPr lang="en-GB" sz="80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I have a point of view about the future</a:t>
            </a: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I know our stakeholders and see our priorities clearly</a:t>
            </a: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I help others to work in ways that have the </a:t>
            </a:r>
            <a:br>
              <a:rPr lang="en-GB" sz="1200">
                <a:latin typeface="Arial" panose="020B0604020202020204" pitchFamily="34" charset="0"/>
                <a:cs typeface="Arial" panose="020B0604020202020204" pitchFamily="34" charset="0"/>
              </a:rPr>
            </a:br>
            <a:r>
              <a:rPr lang="en-GB" sz="1200">
                <a:latin typeface="Arial" panose="020B0604020202020204" pitchFamily="34" charset="0"/>
                <a:cs typeface="Arial" panose="020B0604020202020204" pitchFamily="34" charset="0"/>
              </a:rPr>
              <a:t>greatest impact</a:t>
            </a: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I develop strategy and translate it into action</a:t>
            </a:r>
          </a:p>
          <a:p>
            <a:endParaRPr lang="en-GB" sz="800">
              <a:latin typeface="Arial" panose="020B0604020202020204" pitchFamily="34" charset="0"/>
              <a:cs typeface="Arial" panose="020B0604020202020204" pitchFamily="34" charset="0"/>
            </a:endParaRPr>
          </a:p>
          <a:p>
            <a:r>
              <a:rPr lang="en-GB" sz="1400" b="1">
                <a:solidFill>
                  <a:srgbClr val="019CDC"/>
                </a:solidFill>
                <a:latin typeface="Arial" panose="020B0604020202020204" pitchFamily="34" charset="0"/>
                <a:cs typeface="Arial" panose="020B0604020202020204" pitchFamily="34" charset="0"/>
              </a:rPr>
              <a:t>6. Strengthen</a:t>
            </a:r>
          </a:p>
          <a:p>
            <a:endParaRPr lang="en-GB" sz="80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I create a positive work environment</a:t>
            </a: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I increase the capabilities of my team</a:t>
            </a: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I help people manage their careers</a:t>
            </a: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I find and develop next-generation talent</a:t>
            </a:r>
          </a:p>
          <a:p>
            <a:endParaRPr lang="en-GB" sz="800">
              <a:latin typeface="Arial" panose="020B0604020202020204" pitchFamily="34" charset="0"/>
              <a:cs typeface="Arial" panose="020B0604020202020204" pitchFamily="34" charset="0"/>
            </a:endParaRPr>
          </a:p>
          <a:p>
            <a:r>
              <a:rPr lang="en-GB" sz="1400" b="1">
                <a:solidFill>
                  <a:srgbClr val="019CDC"/>
                </a:solidFill>
                <a:latin typeface="Arial" panose="020B0604020202020204" pitchFamily="34" charset="0"/>
                <a:cs typeface="Arial" panose="020B0604020202020204" pitchFamily="34" charset="0"/>
              </a:rPr>
              <a:t>7. Success</a:t>
            </a:r>
          </a:p>
          <a:p>
            <a:endParaRPr lang="en-GB" sz="40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I ensure my team is technically competent and developing</a:t>
            </a: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I build high performing teams</a:t>
            </a: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I ensure accountability</a:t>
            </a: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I am a catalyst for change</a:t>
            </a:r>
          </a:p>
        </p:txBody>
      </p:sp>
    </p:spTree>
    <p:extLst>
      <p:ext uri="{BB962C8B-B14F-4D97-AF65-F5344CB8AC3E}">
        <p14:creationId xmlns:p14="http://schemas.microsoft.com/office/powerpoint/2010/main" val="38118780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6374921"/>
            <a:ext cx="9144000" cy="508957"/>
          </a:xfrm>
          <a:prstGeom prst="rect">
            <a:avLst/>
          </a:prstGeom>
          <a:solidFill>
            <a:srgbClr val="F3A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p:cNvSpPr/>
          <p:nvPr/>
        </p:nvSpPr>
        <p:spPr>
          <a:xfrm>
            <a:off x="0" y="6240063"/>
            <a:ext cx="9149758" cy="134862"/>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C787B898-2B54-4B2F-A318-8493B58BD498}"/>
              </a:ext>
            </a:extLst>
          </p:cNvPr>
          <p:cNvSpPr/>
          <p:nvPr/>
        </p:nvSpPr>
        <p:spPr>
          <a:xfrm>
            <a:off x="2879" y="0"/>
            <a:ext cx="9144000" cy="776377"/>
          </a:xfrm>
          <a:prstGeom prst="rect">
            <a:avLst/>
          </a:prstGeom>
          <a:solidFill>
            <a:srgbClr val="019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a:extLst>
              <a:ext uri="{FF2B5EF4-FFF2-40B4-BE49-F238E27FC236}">
                <a16:creationId xmlns:a16="http://schemas.microsoft.com/office/drawing/2014/main" id="{FCBA6BBF-CADE-492E-B94E-DF5465096B7F}"/>
              </a:ext>
            </a:extLst>
          </p:cNvPr>
          <p:cNvSpPr txBox="1"/>
          <p:nvPr/>
        </p:nvSpPr>
        <p:spPr>
          <a:xfrm>
            <a:off x="135144" y="175953"/>
            <a:ext cx="7185803" cy="477054"/>
          </a:xfrm>
          <a:prstGeom prst="rect">
            <a:avLst/>
          </a:prstGeom>
          <a:noFill/>
        </p:spPr>
        <p:txBody>
          <a:bodyPr wrap="square" rtlCol="0">
            <a:spAutoFit/>
          </a:bodyPr>
          <a:lstStyle/>
          <a:p>
            <a:r>
              <a:rPr lang="en-GB" sz="2500">
                <a:solidFill>
                  <a:schemeClr val="bg1"/>
                </a:solidFill>
                <a:latin typeface="Arial" panose="020B0604020202020204" pitchFamily="34" charset="0"/>
                <a:cs typeface="Arial" panose="020B0604020202020204" pitchFamily="34" charset="0"/>
              </a:rPr>
              <a:t>Recruitment process information</a:t>
            </a:r>
          </a:p>
        </p:txBody>
      </p:sp>
      <p:sp>
        <p:nvSpPr>
          <p:cNvPr id="20" name="Rectangle 19">
            <a:extLst>
              <a:ext uri="{FF2B5EF4-FFF2-40B4-BE49-F238E27FC236}">
                <a16:creationId xmlns:a16="http://schemas.microsoft.com/office/drawing/2014/main" id="{ABECD704-B14A-4572-A574-03CD06B02F96}"/>
              </a:ext>
            </a:extLst>
          </p:cNvPr>
          <p:cNvSpPr/>
          <p:nvPr/>
        </p:nvSpPr>
        <p:spPr>
          <a:xfrm>
            <a:off x="8770373" y="6502869"/>
            <a:ext cx="402495" cy="276999"/>
          </a:xfrm>
          <a:prstGeom prst="rect">
            <a:avLst/>
          </a:prstGeom>
        </p:spPr>
        <p:txBody>
          <a:bodyPr wrap="square">
            <a:spAutoFit/>
          </a:bodyPr>
          <a:lstStyle/>
          <a:p>
            <a:pPr>
              <a:spcAft>
                <a:spcPts val="0"/>
              </a:spcAft>
            </a:pPr>
            <a:r>
              <a:rPr lang="en-GB" sz="1200">
                <a:latin typeface="Arial" panose="020B0604020202020204" pitchFamily="34" charset="0"/>
                <a:ea typeface="Calibri" panose="020F0502020204030204" pitchFamily="34" charset="0"/>
                <a:cs typeface="Times New Roman" panose="02020603050405020304" pitchFamily="18" charset="0"/>
              </a:rPr>
              <a:t>18</a:t>
            </a:r>
          </a:p>
        </p:txBody>
      </p:sp>
      <p:pic>
        <p:nvPicPr>
          <p:cNvPr id="11" name="Picture 10">
            <a:extLst>
              <a:ext uri="{FF2B5EF4-FFF2-40B4-BE49-F238E27FC236}">
                <a16:creationId xmlns:a16="http://schemas.microsoft.com/office/drawing/2014/main" id="{4723DD90-C9F1-4C6E-BD6A-960BC501A261}"/>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65628"/>
          <a:stretch/>
        </p:blipFill>
        <p:spPr>
          <a:xfrm>
            <a:off x="7944465" y="75882"/>
            <a:ext cx="1065936" cy="628798"/>
          </a:xfrm>
          <a:prstGeom prst="rect">
            <a:avLst/>
          </a:prstGeom>
        </p:spPr>
      </p:pic>
      <p:sp>
        <p:nvSpPr>
          <p:cNvPr id="19" name="Rectangle 18">
            <a:extLst>
              <a:ext uri="{FF2B5EF4-FFF2-40B4-BE49-F238E27FC236}">
                <a16:creationId xmlns:a16="http://schemas.microsoft.com/office/drawing/2014/main" id="{43E8DE98-3979-F44D-0CB7-3900AE0540D9}"/>
              </a:ext>
            </a:extLst>
          </p:cNvPr>
          <p:cNvSpPr/>
          <p:nvPr/>
        </p:nvSpPr>
        <p:spPr>
          <a:xfrm>
            <a:off x="59490" y="752027"/>
            <a:ext cx="4922137" cy="5778505"/>
          </a:xfrm>
          <a:prstGeom prst="rect">
            <a:avLst/>
          </a:prstGeom>
        </p:spPr>
        <p:txBody>
          <a:bodyPr wrap="square" lIns="91440" tIns="45720" rIns="91440" bIns="45720" anchor="t">
            <a:spAutoFit/>
          </a:bodyPr>
          <a:lstStyle/>
          <a:p>
            <a:r>
              <a:rPr lang="en-GB" sz="1150" b="1">
                <a:solidFill>
                  <a:srgbClr val="F3A909"/>
                </a:solidFill>
                <a:latin typeface="Arial" panose="020B0604020202020204" pitchFamily="34" charset="0"/>
                <a:cs typeface="Arial" panose="020B0604020202020204" pitchFamily="34" charset="0"/>
              </a:rPr>
              <a:t>How to apply for this role</a:t>
            </a:r>
          </a:p>
          <a:p>
            <a:endParaRPr lang="en-GB" sz="1150">
              <a:solidFill>
                <a:schemeClr val="bg1"/>
              </a:solidFill>
              <a:latin typeface="Arial" panose="020B0604020202020204" pitchFamily="34" charset="0"/>
              <a:cs typeface="Arial" panose="020B0604020202020204" pitchFamily="34" charset="0"/>
            </a:endParaRPr>
          </a:p>
          <a:p>
            <a:r>
              <a:rPr lang="en-GB" sz="1150">
                <a:latin typeface="Arial"/>
                <a:cs typeface="Arial"/>
              </a:rPr>
              <a:t>To apply for the role of Head of Scotland based at Mary’s Meals UK, please send a tailored CV and covering letter </a:t>
            </a:r>
            <a:r>
              <a:rPr lang="en-GB" sz="1150" b="1" u="sng">
                <a:latin typeface="Arial"/>
                <a:cs typeface="Arial"/>
              </a:rPr>
              <a:t>or</a:t>
            </a:r>
            <a:r>
              <a:rPr lang="en-GB" sz="1150">
                <a:latin typeface="Arial"/>
                <a:cs typeface="Arial"/>
              </a:rPr>
              <a:t> 2–3-minute video to: </a:t>
            </a:r>
            <a:r>
              <a:rPr lang="en-GB" sz="1150">
                <a:latin typeface="Arial"/>
                <a:cs typeface="Arial"/>
                <a:hlinkClick r:id="rId4"/>
              </a:rPr>
              <a:t>Jobs@marysmeals.org</a:t>
            </a:r>
            <a:r>
              <a:rPr lang="en-GB" sz="1150">
                <a:latin typeface="Arial"/>
                <a:cs typeface="Arial"/>
              </a:rPr>
              <a:t> </a:t>
            </a:r>
          </a:p>
          <a:p>
            <a:endParaRPr lang="en-GB" sz="1150">
              <a:latin typeface="Arial" panose="020B0604020202020204" pitchFamily="34" charset="0"/>
              <a:cs typeface="Arial" panose="020B0604020202020204" pitchFamily="34" charset="0"/>
            </a:endParaRPr>
          </a:p>
          <a:p>
            <a:r>
              <a:rPr lang="en-GB" sz="1150">
                <a:latin typeface="Arial"/>
                <a:cs typeface="Arial"/>
              </a:rPr>
              <a:t>Your covering letter or video should make a compelling case for why you feel motivated to apply for this role within Mary’s Meals UK, as well as giving a concise overview of your most relevant skills and experience and should fill no more than two pages of A4.</a:t>
            </a:r>
          </a:p>
          <a:p>
            <a:endParaRPr lang="en-GB" sz="1150">
              <a:latin typeface="Arial" panose="020B0604020202020204" pitchFamily="34" charset="0"/>
              <a:cs typeface="Arial" panose="020B0604020202020204" pitchFamily="34" charset="0"/>
            </a:endParaRPr>
          </a:p>
          <a:p>
            <a:r>
              <a:rPr lang="en-GB" sz="1150">
                <a:latin typeface="Arial" panose="020B0604020202020204" pitchFamily="34" charset="0"/>
                <a:cs typeface="Arial" panose="020B0604020202020204" pitchFamily="34" charset="0"/>
              </a:rPr>
              <a:t>Applicants must hold full right to work in the UK.</a:t>
            </a:r>
          </a:p>
          <a:p>
            <a:endParaRPr lang="en-GB" sz="1150">
              <a:latin typeface="Arial" panose="020B0604020202020204" pitchFamily="34" charset="0"/>
              <a:cs typeface="Arial" panose="020B0604020202020204" pitchFamily="34" charset="0"/>
            </a:endParaRPr>
          </a:p>
          <a:p>
            <a:r>
              <a:rPr lang="en-GB" sz="1150">
                <a:latin typeface="Arial"/>
                <a:cs typeface="Arial"/>
              </a:rPr>
              <a:t>We welcome applications from candidates of all different backgrounds and identities to apply. We are committed to building an inclusive and diverse charity providing a supportive place for you to do the best and most rewarding work of your career.</a:t>
            </a:r>
            <a:br>
              <a:rPr lang="en-GB" sz="1150">
                <a:latin typeface="Arial" panose="020B0604020202020204" pitchFamily="34" charset="0"/>
                <a:cs typeface="Arial" panose="020B0604020202020204" pitchFamily="34" charset="0"/>
              </a:rPr>
            </a:br>
            <a:endParaRPr lang="en-GB" sz="1150">
              <a:latin typeface="Arial" panose="020B0604020202020204" pitchFamily="34" charset="0"/>
              <a:cs typeface="Arial" panose="020B0604020202020204" pitchFamily="34" charset="0"/>
            </a:endParaRPr>
          </a:p>
          <a:p>
            <a:r>
              <a:rPr lang="en-GB" sz="1150" b="1">
                <a:solidFill>
                  <a:srgbClr val="F3A909"/>
                </a:solidFill>
                <a:latin typeface="Arial" panose="020B0604020202020204" pitchFamily="34" charset="0"/>
                <a:cs typeface="Arial" panose="020B0604020202020204" pitchFamily="34" charset="0"/>
              </a:rPr>
              <a:t>Recruitment timescales</a:t>
            </a:r>
            <a:br>
              <a:rPr lang="en-GB" sz="1150" b="1">
                <a:solidFill>
                  <a:srgbClr val="F3A909"/>
                </a:solidFill>
                <a:latin typeface="Arial" panose="020B0604020202020204" pitchFamily="34" charset="0"/>
                <a:cs typeface="Arial" panose="020B0604020202020204" pitchFamily="34" charset="0"/>
              </a:rPr>
            </a:br>
            <a:endParaRPr lang="en-GB" sz="1150" b="1">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r>
              <a:rPr lang="en-GB" sz="1150" b="1">
                <a:latin typeface="Arial"/>
                <a:cs typeface="Arial"/>
              </a:rPr>
              <a:t>Closing date for applications is Friday 3</a:t>
            </a:r>
            <a:r>
              <a:rPr lang="en-GB" sz="1150" b="1" baseline="30000">
                <a:latin typeface="Arial"/>
                <a:cs typeface="Arial"/>
              </a:rPr>
              <a:t>rd</a:t>
            </a:r>
            <a:r>
              <a:rPr lang="en-GB" sz="1150" b="1">
                <a:latin typeface="Arial"/>
                <a:cs typeface="Arial"/>
              </a:rPr>
              <a:t> April at 5pm</a:t>
            </a:r>
            <a:br>
              <a:rPr lang="en-GB" sz="1150" b="1">
                <a:latin typeface="Arial" panose="020B0604020202020204" pitchFamily="34" charset="0"/>
                <a:cs typeface="Arial" panose="020B0604020202020204" pitchFamily="34" charset="0"/>
              </a:rPr>
            </a:br>
            <a:endParaRPr lang="en-GB" sz="1150" b="1">
              <a:latin typeface="Arial" panose="020B0604020202020204" pitchFamily="34" charset="0"/>
              <a:cs typeface="Arial" panose="020B0604020202020204" pitchFamily="34" charset="0"/>
            </a:endParaRPr>
          </a:p>
          <a:p>
            <a:r>
              <a:rPr lang="en-GB" sz="1150" b="1">
                <a:latin typeface="Arial"/>
                <a:cs typeface="Arial"/>
              </a:rPr>
              <a:t>Applications will be reviewed on an ongoing basis and interviews arranged accordingly.</a:t>
            </a:r>
          </a:p>
          <a:p>
            <a:endParaRPr lang="en-GB" sz="1150">
              <a:latin typeface="Arial" panose="020B0604020202020204" pitchFamily="34" charset="0"/>
              <a:cs typeface="Arial" panose="020B0604020202020204" pitchFamily="34" charset="0"/>
            </a:endParaRPr>
          </a:p>
          <a:p>
            <a:r>
              <a:rPr lang="en-GB" sz="1150">
                <a:latin typeface="Arial"/>
                <a:cs typeface="Arial"/>
              </a:rPr>
              <a:t>We reserve the right to close this vacancy early if we receive sufficient applications for the role. Therefore, if you are interested, please submit your application as early as possible.</a:t>
            </a:r>
          </a:p>
          <a:p>
            <a:endParaRPr lang="en-GB" sz="1150">
              <a:latin typeface="Arial" panose="020B0604020202020204" pitchFamily="34" charset="0"/>
              <a:cs typeface="Arial" panose="020B0604020202020204" pitchFamily="34" charset="0"/>
            </a:endParaRPr>
          </a:p>
          <a:p>
            <a:r>
              <a:rPr lang="en-GB" sz="1150">
                <a:latin typeface="Arial"/>
                <a:cs typeface="Arial"/>
              </a:rPr>
              <a:t>Please note: If you have any special requirements or adjustments before an interview, please let us know. </a:t>
            </a:r>
          </a:p>
          <a:p>
            <a:endParaRPr lang="en-GB" sz="130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11E75E65-F3CD-B130-5886-09AB87DF7BA3}"/>
              </a:ext>
            </a:extLst>
          </p:cNvPr>
          <p:cNvPicPr>
            <a:picLocks noChangeAspect="1"/>
          </p:cNvPicPr>
          <p:nvPr/>
        </p:nvPicPr>
        <p:blipFill>
          <a:blip r:embed="rId5"/>
          <a:stretch>
            <a:fillRect/>
          </a:stretch>
        </p:blipFill>
        <p:spPr>
          <a:xfrm>
            <a:off x="5041117" y="770407"/>
            <a:ext cx="4100004" cy="5466672"/>
          </a:xfrm>
          <a:prstGeom prst="rect">
            <a:avLst/>
          </a:prstGeom>
        </p:spPr>
      </p:pic>
    </p:spTree>
    <p:extLst>
      <p:ext uri="{BB962C8B-B14F-4D97-AF65-F5344CB8AC3E}">
        <p14:creationId xmlns:p14="http://schemas.microsoft.com/office/powerpoint/2010/main" val="37723705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
            <a:ext cx="9144000" cy="1012721"/>
          </a:xfrm>
          <a:prstGeom prst="rect">
            <a:avLst/>
          </a:prstGeom>
          <a:solidFill>
            <a:srgbClr val="019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p:cNvSpPr/>
          <p:nvPr/>
        </p:nvSpPr>
        <p:spPr>
          <a:xfrm>
            <a:off x="0" y="6369848"/>
            <a:ext cx="9144000" cy="508957"/>
          </a:xfrm>
          <a:prstGeom prst="rect">
            <a:avLst/>
          </a:prstGeom>
          <a:solidFill>
            <a:srgbClr val="F3A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p:cNvSpPr/>
          <p:nvPr/>
        </p:nvSpPr>
        <p:spPr>
          <a:xfrm>
            <a:off x="0" y="6240063"/>
            <a:ext cx="9149758" cy="134862"/>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 Box 2">
            <a:extLst>
              <a:ext uri="{FF2B5EF4-FFF2-40B4-BE49-F238E27FC236}">
                <a16:creationId xmlns:a16="http://schemas.microsoft.com/office/drawing/2014/main" id="{419CD2DB-D947-4096-8418-B913F58DBEFC}"/>
              </a:ext>
            </a:extLst>
          </p:cNvPr>
          <p:cNvSpPr txBox="1">
            <a:spLocks noChangeArrowheads="1"/>
          </p:cNvSpPr>
          <p:nvPr/>
        </p:nvSpPr>
        <p:spPr bwMode="auto">
          <a:xfrm>
            <a:off x="4237804" y="108587"/>
            <a:ext cx="2212975" cy="769441"/>
          </a:xfrm>
          <a:prstGeom prst="rect">
            <a:avLst/>
          </a:prstGeom>
          <a:noFill/>
          <a:ln w="9525">
            <a:noFill/>
            <a:miter lim="800000"/>
            <a:headEnd/>
            <a:tailEnd/>
          </a:ln>
        </p:spPr>
        <p:txBody>
          <a:bodyPr rot="0" vert="horz" wrap="square" lIns="91440" tIns="45720" rIns="91440" bIns="45720" anchor="t" anchorCtr="0">
            <a:spAutoFit/>
          </a:bodyPr>
          <a:lstStyle/>
          <a:p>
            <a:pPr>
              <a:spcAft>
                <a:spcPts val="0"/>
              </a:spcAft>
            </a:pPr>
            <a:r>
              <a:rPr lang="en-GB" sz="1100" b="1">
                <a:solidFill>
                  <a:srgbClr val="F3A909"/>
                </a:solidFill>
                <a:latin typeface="Arial" panose="020B0604020202020204" pitchFamily="34" charset="0"/>
                <a:ea typeface="Calibri" panose="020F0502020204030204" pitchFamily="34" charset="0"/>
                <a:cs typeface="Times New Roman" panose="02020603050405020304" pitchFamily="18" charset="0"/>
              </a:rPr>
              <a:t>Dalmally office</a:t>
            </a:r>
            <a:endParaRPr lang="en-GB" sz="1100" b="1">
              <a:solidFill>
                <a:srgbClr val="F3A909"/>
              </a:solidFill>
              <a:effectLst/>
              <a:latin typeface="Arial" panose="020B0604020202020204" pitchFamily="34" charset="0"/>
              <a:ea typeface="Calibri" panose="020F0502020204030204" pitchFamily="34" charset="0"/>
              <a:cs typeface="Times New Roman" panose="02020603050405020304" pitchFamily="18" charset="0"/>
            </a:endParaRPr>
          </a:p>
          <a:p>
            <a:pPr>
              <a:spcAft>
                <a:spcPts val="0"/>
              </a:spcAft>
            </a:pPr>
            <a:r>
              <a:rPr lang="en-GB" sz="1100">
                <a:solidFill>
                  <a:srgbClr val="FFFFFF"/>
                </a:solidFill>
                <a:effectLst/>
                <a:latin typeface="Arial" panose="020B0604020202020204" pitchFamily="34" charset="0"/>
                <a:ea typeface="Calibri" panose="020F0502020204030204" pitchFamily="34" charset="0"/>
                <a:cs typeface="Times New Roman" panose="02020603050405020304" pitchFamily="18" charset="0"/>
              </a:rPr>
              <a:t>Craig Lodge</a:t>
            </a:r>
            <a:endParaRPr lang="en-GB" sz="1000">
              <a:effectLst/>
              <a:latin typeface="Arial" panose="020B0604020202020204" pitchFamily="34" charset="0"/>
              <a:ea typeface="Calibri" panose="020F0502020204030204" pitchFamily="34" charset="0"/>
              <a:cs typeface="Times New Roman" panose="02020603050405020304" pitchFamily="18" charset="0"/>
            </a:endParaRPr>
          </a:p>
          <a:p>
            <a:pPr>
              <a:spcAft>
                <a:spcPts val="0"/>
              </a:spcAft>
            </a:pPr>
            <a:r>
              <a:rPr lang="en-GB" sz="1100">
                <a:solidFill>
                  <a:srgbClr val="FFFFFF"/>
                </a:solidFill>
                <a:effectLst/>
                <a:latin typeface="Arial" panose="020B0604020202020204" pitchFamily="34" charset="0"/>
                <a:ea typeface="Calibri" panose="020F0502020204030204" pitchFamily="34" charset="0"/>
                <a:cs typeface="Times New Roman" panose="02020603050405020304" pitchFamily="18" charset="0"/>
              </a:rPr>
              <a:t>Dalmally, Argyll</a:t>
            </a:r>
            <a:endParaRPr lang="en-GB" sz="1000">
              <a:effectLst/>
              <a:latin typeface="Arial" panose="020B0604020202020204" pitchFamily="34" charset="0"/>
              <a:ea typeface="Calibri" panose="020F0502020204030204" pitchFamily="34" charset="0"/>
              <a:cs typeface="Times New Roman" panose="02020603050405020304" pitchFamily="18" charset="0"/>
            </a:endParaRPr>
          </a:p>
          <a:p>
            <a:pPr>
              <a:spcAft>
                <a:spcPts val="0"/>
              </a:spcAft>
            </a:pPr>
            <a:r>
              <a:rPr lang="en-GB" sz="1100">
                <a:solidFill>
                  <a:srgbClr val="FFFFFF"/>
                </a:solidFill>
                <a:effectLst/>
                <a:latin typeface="Arial" panose="020B0604020202020204" pitchFamily="34" charset="0"/>
                <a:ea typeface="Calibri" panose="020F0502020204030204" pitchFamily="34" charset="0"/>
                <a:cs typeface="Times New Roman" panose="02020603050405020304" pitchFamily="18" charset="0"/>
              </a:rPr>
              <a:t>PA33 1AR</a:t>
            </a:r>
            <a:endParaRPr lang="en-GB" sz="100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12" name="Text Box 2">
            <a:extLst>
              <a:ext uri="{FF2B5EF4-FFF2-40B4-BE49-F238E27FC236}">
                <a16:creationId xmlns:a16="http://schemas.microsoft.com/office/drawing/2014/main" id="{E1ABCFBF-10A0-444F-A041-814B3483F899}"/>
              </a:ext>
            </a:extLst>
          </p:cNvPr>
          <p:cNvSpPr txBox="1">
            <a:spLocks noChangeArrowheads="1"/>
          </p:cNvSpPr>
          <p:nvPr/>
        </p:nvSpPr>
        <p:spPr bwMode="auto">
          <a:xfrm>
            <a:off x="5524035" y="108707"/>
            <a:ext cx="2212975" cy="769441"/>
          </a:xfrm>
          <a:prstGeom prst="rect">
            <a:avLst/>
          </a:prstGeom>
          <a:noFill/>
          <a:ln w="9525">
            <a:noFill/>
            <a:miter lim="800000"/>
            <a:headEnd/>
            <a:tailEnd/>
          </a:ln>
        </p:spPr>
        <p:txBody>
          <a:bodyPr rot="0" vert="horz" wrap="square" lIns="91440" tIns="45720" rIns="91440" bIns="45720" anchor="t" anchorCtr="0">
            <a:spAutoFit/>
          </a:bodyPr>
          <a:lstStyle/>
          <a:p>
            <a:pPr>
              <a:spcAft>
                <a:spcPts val="0"/>
              </a:spcAft>
            </a:pPr>
            <a:r>
              <a:rPr lang="en-GB" sz="1100" b="1">
                <a:solidFill>
                  <a:srgbClr val="F3A909"/>
                </a:solidFill>
                <a:effectLst/>
                <a:latin typeface="Arial" panose="020B0604020202020204" pitchFamily="34" charset="0"/>
                <a:ea typeface="Calibri" panose="020F0502020204030204" pitchFamily="34" charset="0"/>
                <a:cs typeface="Times New Roman" panose="02020603050405020304" pitchFamily="18" charset="0"/>
              </a:rPr>
              <a:t>Glasgow office</a:t>
            </a:r>
          </a:p>
          <a:p>
            <a:pPr>
              <a:spcAft>
                <a:spcPts val="0"/>
              </a:spcAft>
            </a:pPr>
            <a:r>
              <a:rPr lang="en-GB" sz="1100">
                <a:solidFill>
                  <a:srgbClr val="FFFFFF"/>
                </a:solidFill>
                <a:latin typeface="Arial" panose="020B0604020202020204" pitchFamily="34" charset="0"/>
                <a:ea typeface="Calibri" panose="020F0502020204030204" pitchFamily="34" charset="0"/>
                <a:cs typeface="Times New Roman" panose="02020603050405020304" pitchFamily="18" charset="0"/>
              </a:rPr>
              <a:t>Unit 10-13</a:t>
            </a:r>
            <a:r>
              <a:rPr lang="en-GB" sz="1100">
                <a:solidFill>
                  <a:srgbClr val="FFFFFF"/>
                </a:solidFill>
                <a:effectLst/>
                <a:latin typeface="Arial" panose="020B0604020202020204" pitchFamily="34" charset="0"/>
                <a:ea typeface="Calibri" panose="020F0502020204030204" pitchFamily="34" charset="0"/>
                <a:cs typeface="Times New Roman" panose="02020603050405020304" pitchFamily="18" charset="0"/>
              </a:rPr>
              <a:t> Claremont Centre</a:t>
            </a:r>
            <a:endParaRPr lang="en-GB" sz="1000">
              <a:effectLst/>
              <a:latin typeface="Arial" panose="020B0604020202020204" pitchFamily="34" charset="0"/>
              <a:ea typeface="Calibri" panose="020F0502020204030204" pitchFamily="34" charset="0"/>
              <a:cs typeface="Times New Roman" panose="02020603050405020304" pitchFamily="18" charset="0"/>
            </a:endParaRPr>
          </a:p>
          <a:p>
            <a:pPr>
              <a:spcAft>
                <a:spcPts val="0"/>
              </a:spcAft>
            </a:pPr>
            <a:r>
              <a:rPr lang="en-GB" sz="1100">
                <a:solidFill>
                  <a:srgbClr val="FFFFFF"/>
                </a:solidFill>
                <a:latin typeface="Arial" panose="020B0604020202020204" pitchFamily="34" charset="0"/>
                <a:ea typeface="Calibri" panose="020F0502020204030204" pitchFamily="34" charset="0"/>
                <a:cs typeface="Times New Roman" panose="02020603050405020304" pitchFamily="18" charset="0"/>
              </a:rPr>
              <a:t>39 Durham Street, </a:t>
            </a:r>
            <a:r>
              <a:rPr lang="en-GB" sz="1100">
                <a:solidFill>
                  <a:schemeClr val="bg1"/>
                </a:solidFill>
                <a:latin typeface="Arial" panose="020B0604020202020204" pitchFamily="34" charset="0"/>
                <a:ea typeface="Calibri" panose="020F0502020204030204" pitchFamily="34" charset="0"/>
                <a:cs typeface="Times New Roman" panose="02020603050405020304" pitchFamily="18" charset="0"/>
              </a:rPr>
              <a:t>Glasgow</a:t>
            </a:r>
          </a:p>
          <a:p>
            <a:pPr>
              <a:spcAft>
                <a:spcPts val="0"/>
              </a:spcAft>
            </a:pPr>
            <a:r>
              <a:rPr lang="en-GB" sz="1100">
                <a:solidFill>
                  <a:schemeClr val="bg1"/>
                </a:solidFill>
                <a:latin typeface="Arial" panose="020B0604020202020204" pitchFamily="34" charset="0"/>
                <a:ea typeface="Calibri" panose="020F0502020204030204" pitchFamily="34" charset="0"/>
                <a:cs typeface="Times New Roman" panose="02020603050405020304" pitchFamily="18" charset="0"/>
              </a:rPr>
              <a:t>G41</a:t>
            </a:r>
            <a:r>
              <a:rPr lang="en-GB" sz="1100">
                <a:solidFill>
                  <a:srgbClr val="FFFFFF"/>
                </a:solidFill>
                <a:latin typeface="Arial" panose="020B0604020202020204" pitchFamily="34" charset="0"/>
                <a:ea typeface="Calibri" panose="020F0502020204030204" pitchFamily="34" charset="0"/>
                <a:cs typeface="Times New Roman" panose="02020603050405020304" pitchFamily="18" charset="0"/>
              </a:rPr>
              <a:t> 1BS</a:t>
            </a:r>
            <a:endParaRPr lang="en-GB" sz="100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13" name="Text Box 2">
            <a:extLst>
              <a:ext uri="{FF2B5EF4-FFF2-40B4-BE49-F238E27FC236}">
                <a16:creationId xmlns:a16="http://schemas.microsoft.com/office/drawing/2014/main" id="{5647834B-AFB5-4AED-A4FF-FA689979C10C}"/>
              </a:ext>
            </a:extLst>
          </p:cNvPr>
          <p:cNvSpPr txBox="1">
            <a:spLocks noChangeArrowheads="1"/>
          </p:cNvSpPr>
          <p:nvPr/>
        </p:nvSpPr>
        <p:spPr bwMode="auto">
          <a:xfrm>
            <a:off x="2417487" y="108370"/>
            <a:ext cx="2212975" cy="769441"/>
          </a:xfrm>
          <a:prstGeom prst="rect">
            <a:avLst/>
          </a:prstGeom>
          <a:noFill/>
          <a:ln w="9525">
            <a:noFill/>
            <a:miter lim="800000"/>
            <a:headEnd/>
            <a:tailEnd/>
          </a:ln>
        </p:spPr>
        <p:txBody>
          <a:bodyPr rot="0" vert="horz" wrap="square" lIns="91440" tIns="45720" rIns="91440" bIns="45720" anchor="t" anchorCtr="0">
            <a:spAutoFit/>
          </a:bodyPr>
          <a:lstStyle/>
          <a:p>
            <a:pPr>
              <a:spcAft>
                <a:spcPts val="0"/>
              </a:spcAft>
            </a:pPr>
            <a:r>
              <a:rPr lang="en-GB" sz="1100" b="1">
                <a:solidFill>
                  <a:schemeClr val="bg1"/>
                </a:solidFill>
                <a:effectLst/>
                <a:latin typeface="Arial" panose="020B0604020202020204" pitchFamily="34" charset="0"/>
                <a:ea typeface="Calibri" panose="020F0502020204030204" pitchFamily="34" charset="0"/>
                <a:cs typeface="Times New Roman" panose="02020603050405020304" pitchFamily="18" charset="0"/>
              </a:rPr>
              <a:t>Mary’s Meals UK</a:t>
            </a:r>
          </a:p>
          <a:p>
            <a:pPr>
              <a:spcAft>
                <a:spcPts val="0"/>
              </a:spcAft>
            </a:pPr>
            <a:r>
              <a:rPr lang="en-GB" sz="1100">
                <a:solidFill>
                  <a:schemeClr val="bg1"/>
                </a:solidFill>
                <a:latin typeface="Arial" panose="020B0604020202020204" pitchFamily="34" charset="0"/>
                <a:ea typeface="Calibri" panose="020F0502020204030204" pitchFamily="34" charset="0"/>
                <a:cs typeface="Times New Roman" panose="02020603050405020304" pitchFamily="18" charset="0"/>
              </a:rPr>
              <a:t>Charity No. SC022140</a:t>
            </a:r>
          </a:p>
          <a:p>
            <a:pPr>
              <a:spcAft>
                <a:spcPts val="0"/>
              </a:spcAft>
            </a:pPr>
            <a:r>
              <a:rPr lang="en-GB" sz="1100">
                <a:solidFill>
                  <a:schemeClr val="bg1"/>
                </a:solidFill>
                <a:latin typeface="Arial" panose="020B0604020202020204" pitchFamily="34" charset="0"/>
                <a:ea typeface="Calibri" panose="020F0502020204030204" pitchFamily="34" charset="0"/>
                <a:cs typeface="Times New Roman" panose="02020603050405020304" pitchFamily="18" charset="0"/>
              </a:rPr>
              <a:t>Company No. SC265941</a:t>
            </a:r>
          </a:p>
          <a:p>
            <a:pPr>
              <a:spcAft>
                <a:spcPts val="0"/>
              </a:spcAft>
            </a:pPr>
            <a:r>
              <a:rPr lang="en-GB" sz="1100">
                <a:solidFill>
                  <a:schemeClr val="bg1"/>
                </a:solidFill>
                <a:effectLst/>
                <a:latin typeface="Arial" panose="020B0604020202020204" pitchFamily="34" charset="0"/>
                <a:ea typeface="Calibri" panose="020F0502020204030204" pitchFamily="34" charset="0"/>
                <a:cs typeface="Times New Roman" panose="02020603050405020304" pitchFamily="18" charset="0"/>
              </a:rPr>
              <a:t>Tel</a:t>
            </a:r>
            <a:r>
              <a:rPr lang="en-GB" sz="1100">
                <a:solidFill>
                  <a:schemeClr val="bg1"/>
                </a:solidFill>
                <a:latin typeface="Arial" panose="020B0604020202020204" pitchFamily="34" charset="0"/>
                <a:ea typeface="Calibri" panose="020F0502020204030204" pitchFamily="34" charset="0"/>
                <a:cs typeface="Times New Roman" panose="02020603050405020304" pitchFamily="18" charset="0"/>
              </a:rPr>
              <a:t>: 0141 336 7094</a:t>
            </a:r>
            <a:endParaRPr lang="en-GB" sz="110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p:txBody>
      </p:sp>
      <p:pic>
        <p:nvPicPr>
          <p:cNvPr id="16" name="Picture 15">
            <a:extLst>
              <a:ext uri="{FF2B5EF4-FFF2-40B4-BE49-F238E27FC236}">
                <a16:creationId xmlns:a16="http://schemas.microsoft.com/office/drawing/2014/main" id="{20978BF6-4AA2-42B0-8B0A-9BD43A7FC7CB}"/>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27816" y="110772"/>
            <a:ext cx="1415848" cy="788913"/>
          </a:xfrm>
          <a:prstGeom prst="rect">
            <a:avLst/>
          </a:prstGeom>
        </p:spPr>
      </p:pic>
      <p:sp>
        <p:nvSpPr>
          <p:cNvPr id="18" name="Text Box 2">
            <a:extLst>
              <a:ext uri="{FF2B5EF4-FFF2-40B4-BE49-F238E27FC236}">
                <a16:creationId xmlns:a16="http://schemas.microsoft.com/office/drawing/2014/main" id="{C72F4559-B18F-4EFD-A2E6-A7BA9FC1782A}"/>
              </a:ext>
            </a:extLst>
          </p:cNvPr>
          <p:cNvSpPr txBox="1">
            <a:spLocks noChangeArrowheads="1"/>
          </p:cNvSpPr>
          <p:nvPr/>
        </p:nvSpPr>
        <p:spPr bwMode="auto">
          <a:xfrm>
            <a:off x="7482452" y="113496"/>
            <a:ext cx="2212975" cy="769441"/>
          </a:xfrm>
          <a:prstGeom prst="rect">
            <a:avLst/>
          </a:prstGeom>
          <a:noFill/>
          <a:ln w="9525">
            <a:noFill/>
            <a:miter lim="800000"/>
            <a:headEnd/>
            <a:tailEnd/>
          </a:ln>
        </p:spPr>
        <p:txBody>
          <a:bodyPr rot="0" vert="horz" wrap="square" lIns="91440" tIns="45720" rIns="91440" bIns="45720" anchor="t" anchorCtr="0">
            <a:spAutoFit/>
          </a:bodyPr>
          <a:lstStyle/>
          <a:p>
            <a:pPr>
              <a:spcAft>
                <a:spcPts val="0"/>
              </a:spcAft>
            </a:pPr>
            <a:r>
              <a:rPr lang="en-GB" sz="1100" b="1">
                <a:solidFill>
                  <a:srgbClr val="F3A909"/>
                </a:solidFill>
                <a:latin typeface="Arial" panose="020B0604020202020204" pitchFamily="34" charset="0"/>
                <a:ea typeface="Calibri" panose="020F0502020204030204" pitchFamily="34" charset="0"/>
                <a:cs typeface="Times New Roman" panose="02020603050405020304" pitchFamily="18" charset="0"/>
              </a:rPr>
              <a:t>London office</a:t>
            </a:r>
          </a:p>
          <a:p>
            <a:pPr>
              <a:spcAft>
                <a:spcPts val="0"/>
              </a:spcAft>
            </a:pPr>
            <a:r>
              <a:rPr lang="en-GB" sz="1100">
                <a:solidFill>
                  <a:srgbClr val="FFFFFF"/>
                </a:solidFill>
                <a:latin typeface="Arial" panose="020B0604020202020204" pitchFamily="34" charset="0"/>
                <a:ea typeface="Calibri" panose="020F0502020204030204" pitchFamily="34" charset="0"/>
                <a:cs typeface="Times New Roman" panose="02020603050405020304" pitchFamily="18" charset="0"/>
              </a:rPr>
              <a:t>13 Hippodrome Place</a:t>
            </a:r>
          </a:p>
          <a:p>
            <a:pPr>
              <a:spcAft>
                <a:spcPts val="0"/>
              </a:spcAft>
            </a:pPr>
            <a:r>
              <a:rPr lang="en-GB" sz="1100">
                <a:solidFill>
                  <a:srgbClr val="FFFFFF"/>
                </a:solidFill>
                <a:latin typeface="Arial" panose="020B0604020202020204" pitchFamily="34" charset="0"/>
                <a:ea typeface="Calibri" panose="020F0502020204030204" pitchFamily="34" charset="0"/>
                <a:cs typeface="Times New Roman" panose="02020603050405020304" pitchFamily="18" charset="0"/>
              </a:rPr>
              <a:t>Notting Hill, London</a:t>
            </a:r>
          </a:p>
          <a:p>
            <a:pPr>
              <a:spcAft>
                <a:spcPts val="0"/>
              </a:spcAft>
            </a:pPr>
            <a:r>
              <a:rPr lang="en-GB" sz="1100">
                <a:solidFill>
                  <a:srgbClr val="FFFFFF"/>
                </a:solidFill>
                <a:latin typeface="Arial" panose="020B0604020202020204" pitchFamily="34" charset="0"/>
                <a:ea typeface="Calibri" panose="020F0502020204030204" pitchFamily="34" charset="0"/>
                <a:cs typeface="Times New Roman" panose="02020603050405020304" pitchFamily="18" charset="0"/>
              </a:rPr>
              <a:t>W11 4SF</a:t>
            </a:r>
          </a:p>
        </p:txBody>
      </p:sp>
      <p:pic>
        <p:nvPicPr>
          <p:cNvPr id="4" name="Picture 3" descr="A group of children in uniform sitting at desks&#10;&#10;AI-generated content may be incorrect.">
            <a:extLst>
              <a:ext uri="{FF2B5EF4-FFF2-40B4-BE49-F238E27FC236}">
                <a16:creationId xmlns:a16="http://schemas.microsoft.com/office/drawing/2014/main" id="{EF7C38B8-649D-6BA9-6807-16D029C2B9AE}"/>
              </a:ext>
            </a:extLst>
          </p:cNvPr>
          <p:cNvPicPr>
            <a:picLocks noChangeAspect="1"/>
          </p:cNvPicPr>
          <p:nvPr/>
        </p:nvPicPr>
        <p:blipFill>
          <a:blip r:embed="rId4"/>
          <a:stretch>
            <a:fillRect/>
          </a:stretch>
        </p:blipFill>
        <p:spPr>
          <a:xfrm>
            <a:off x="0" y="986180"/>
            <a:ext cx="9144000" cy="5253883"/>
          </a:xfrm>
          <a:prstGeom prst="rect">
            <a:avLst/>
          </a:prstGeom>
        </p:spPr>
      </p:pic>
      <p:sp>
        <p:nvSpPr>
          <p:cNvPr id="6" name="Rectangle 5">
            <a:extLst>
              <a:ext uri="{FF2B5EF4-FFF2-40B4-BE49-F238E27FC236}">
                <a16:creationId xmlns:a16="http://schemas.microsoft.com/office/drawing/2014/main" id="{1EC64F5A-2C17-443B-B024-F16E81CDC469}"/>
              </a:ext>
            </a:extLst>
          </p:cNvPr>
          <p:cNvSpPr/>
          <p:nvPr/>
        </p:nvSpPr>
        <p:spPr>
          <a:xfrm>
            <a:off x="2944762" y="5131610"/>
            <a:ext cx="6125497" cy="1492716"/>
          </a:xfrm>
          <a:prstGeom prst="rect">
            <a:avLst/>
          </a:prstGeom>
        </p:spPr>
        <p:txBody>
          <a:bodyPr wrap="square">
            <a:spAutoFit/>
          </a:bodyPr>
          <a:lstStyle/>
          <a:p>
            <a:pPr algn="r"/>
            <a:r>
              <a:rPr lang="en-GB" sz="2000" b="1">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“Together, let’s set out on this journey; one step at a time, one meal at a time, one child at a time.”</a:t>
            </a:r>
            <a:endParaRPr lang="en-GB" sz="300" b="1">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pPr algn="r"/>
            <a:endParaRPr lang="en-GB" sz="300" b="1">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pPr algn="r"/>
            <a:r>
              <a:rPr lang="en-GB" sz="1400" b="1">
                <a:solidFill>
                  <a:srgbClr val="F3A909"/>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 Magnus MacFarlane-Barrow, Mary’s Meals founder</a:t>
            </a:r>
          </a:p>
          <a:p>
            <a:pPr algn="r"/>
            <a:endParaRPr lang="en-GB" sz="1400" b="1">
              <a:solidFill>
                <a:srgbClr val="FFFF00"/>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endParaRPr lang="en-GB" sz="200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889364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32E0A82A-46CF-44B8-999F-5A1472A1C256}"/>
              </a:ext>
            </a:extLst>
          </p:cNvPr>
          <p:cNvSpPr/>
          <p:nvPr/>
        </p:nvSpPr>
        <p:spPr>
          <a:xfrm>
            <a:off x="0" y="-1028"/>
            <a:ext cx="9144000" cy="776377"/>
          </a:xfrm>
          <a:prstGeom prst="rect">
            <a:avLst/>
          </a:prstGeom>
          <a:solidFill>
            <a:srgbClr val="019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5" name="Group 4">
            <a:extLst>
              <a:ext uri="{FF2B5EF4-FFF2-40B4-BE49-F238E27FC236}">
                <a16:creationId xmlns:a16="http://schemas.microsoft.com/office/drawing/2014/main" id="{50F524CA-D3B0-4AE5-AA0F-1BD7E9E05743}"/>
              </a:ext>
            </a:extLst>
          </p:cNvPr>
          <p:cNvGrpSpPr/>
          <p:nvPr/>
        </p:nvGrpSpPr>
        <p:grpSpPr>
          <a:xfrm>
            <a:off x="0" y="6240063"/>
            <a:ext cx="9149758" cy="643815"/>
            <a:chOff x="0" y="6240063"/>
            <a:chExt cx="9149758" cy="643815"/>
          </a:xfrm>
        </p:grpSpPr>
        <p:sp>
          <p:nvSpPr>
            <p:cNvPr id="18" name="Rectangle 17">
              <a:extLst>
                <a:ext uri="{FF2B5EF4-FFF2-40B4-BE49-F238E27FC236}">
                  <a16:creationId xmlns:a16="http://schemas.microsoft.com/office/drawing/2014/main" id="{D0D70A2B-F29A-40CF-AE23-982664FC4697}"/>
                </a:ext>
              </a:extLst>
            </p:cNvPr>
            <p:cNvSpPr/>
            <p:nvPr/>
          </p:nvSpPr>
          <p:spPr>
            <a:xfrm>
              <a:off x="0" y="6374921"/>
              <a:ext cx="9144000" cy="508957"/>
            </a:xfrm>
            <a:prstGeom prst="rect">
              <a:avLst/>
            </a:prstGeom>
            <a:solidFill>
              <a:srgbClr val="F3A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0D975B5C-73F8-4ABF-88B3-29E28EB91C4A}"/>
                </a:ext>
              </a:extLst>
            </p:cNvPr>
            <p:cNvSpPr/>
            <p:nvPr/>
          </p:nvSpPr>
          <p:spPr>
            <a:xfrm>
              <a:off x="0" y="6240063"/>
              <a:ext cx="9149758" cy="134862"/>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4" name="TextBox 23">
            <a:extLst>
              <a:ext uri="{FF2B5EF4-FFF2-40B4-BE49-F238E27FC236}">
                <a16:creationId xmlns:a16="http://schemas.microsoft.com/office/drawing/2014/main" id="{831B7845-1420-4540-BC1F-134558A8D03B}"/>
              </a:ext>
            </a:extLst>
          </p:cNvPr>
          <p:cNvSpPr txBox="1"/>
          <p:nvPr/>
        </p:nvSpPr>
        <p:spPr>
          <a:xfrm>
            <a:off x="132265" y="175953"/>
            <a:ext cx="7185803" cy="477054"/>
          </a:xfrm>
          <a:prstGeom prst="rect">
            <a:avLst/>
          </a:prstGeom>
          <a:noFill/>
        </p:spPr>
        <p:txBody>
          <a:bodyPr wrap="square" rtlCol="0">
            <a:spAutoFit/>
          </a:bodyPr>
          <a:lstStyle/>
          <a:p>
            <a:r>
              <a:rPr lang="en-GB" sz="2500">
                <a:solidFill>
                  <a:schemeClr val="bg1"/>
                </a:solidFill>
                <a:latin typeface="Arial" panose="020B0604020202020204" pitchFamily="34" charset="0"/>
                <a:cs typeface="Arial" panose="020B0604020202020204" pitchFamily="34" charset="0"/>
              </a:rPr>
              <a:t>Recruitment pack contents</a:t>
            </a:r>
          </a:p>
        </p:txBody>
      </p:sp>
      <p:pic>
        <p:nvPicPr>
          <p:cNvPr id="26" name="Picture 25">
            <a:extLst>
              <a:ext uri="{FF2B5EF4-FFF2-40B4-BE49-F238E27FC236}">
                <a16:creationId xmlns:a16="http://schemas.microsoft.com/office/drawing/2014/main" id="{84413F40-932A-411D-AF3B-812196C64837}"/>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65628"/>
          <a:stretch/>
        </p:blipFill>
        <p:spPr>
          <a:xfrm>
            <a:off x="7944465" y="75882"/>
            <a:ext cx="1065936" cy="628798"/>
          </a:xfrm>
          <a:prstGeom prst="rect">
            <a:avLst/>
          </a:prstGeom>
        </p:spPr>
      </p:pic>
      <p:sp>
        <p:nvSpPr>
          <p:cNvPr id="28" name="Rectangle 27">
            <a:extLst>
              <a:ext uri="{FF2B5EF4-FFF2-40B4-BE49-F238E27FC236}">
                <a16:creationId xmlns:a16="http://schemas.microsoft.com/office/drawing/2014/main" id="{EE71D02F-4C75-4DBD-8D63-DFBF2C4AFD0B}"/>
              </a:ext>
            </a:extLst>
          </p:cNvPr>
          <p:cNvSpPr/>
          <p:nvPr/>
        </p:nvSpPr>
        <p:spPr>
          <a:xfrm>
            <a:off x="8847933" y="6502869"/>
            <a:ext cx="265943" cy="276999"/>
          </a:xfrm>
          <a:prstGeom prst="rect">
            <a:avLst/>
          </a:prstGeom>
        </p:spPr>
        <p:txBody>
          <a:bodyPr wrap="square">
            <a:spAutoFit/>
          </a:bodyPr>
          <a:lstStyle/>
          <a:p>
            <a:pPr>
              <a:spcAft>
                <a:spcPts val="0"/>
              </a:spcAft>
            </a:pPr>
            <a:r>
              <a:rPr lang="en-GB" sz="1200">
                <a:latin typeface="Arial" panose="020B0604020202020204" pitchFamily="34" charset="0"/>
                <a:ea typeface="Calibri" panose="020F0502020204030204" pitchFamily="34" charset="0"/>
                <a:cs typeface="Times New Roman" panose="02020603050405020304" pitchFamily="18" charset="0"/>
              </a:rPr>
              <a:t>2</a:t>
            </a:r>
          </a:p>
        </p:txBody>
      </p:sp>
      <p:pic>
        <p:nvPicPr>
          <p:cNvPr id="3" name="Picture 2" descr="A group of women in aprons cooking&#10;&#10;AI-generated content may be incorrect.">
            <a:extLst>
              <a:ext uri="{FF2B5EF4-FFF2-40B4-BE49-F238E27FC236}">
                <a16:creationId xmlns:a16="http://schemas.microsoft.com/office/drawing/2014/main" id="{BAAADBD0-FEB6-47EA-F51A-1BC203A12150}"/>
              </a:ext>
            </a:extLst>
          </p:cNvPr>
          <p:cNvPicPr>
            <a:picLocks noChangeAspect="1"/>
          </p:cNvPicPr>
          <p:nvPr/>
        </p:nvPicPr>
        <p:blipFill>
          <a:blip r:embed="rId4"/>
          <a:stretch>
            <a:fillRect/>
          </a:stretch>
        </p:blipFill>
        <p:spPr>
          <a:xfrm>
            <a:off x="-5758" y="704681"/>
            <a:ext cx="9149758" cy="5761496"/>
          </a:xfrm>
          <a:prstGeom prst="rect">
            <a:avLst/>
          </a:prstGeom>
        </p:spPr>
      </p:pic>
      <p:sp>
        <p:nvSpPr>
          <p:cNvPr id="4" name="TextBox 3">
            <a:extLst>
              <a:ext uri="{FF2B5EF4-FFF2-40B4-BE49-F238E27FC236}">
                <a16:creationId xmlns:a16="http://schemas.microsoft.com/office/drawing/2014/main" id="{035DA832-3CFD-5942-32A0-9D7C2FD5F050}"/>
              </a:ext>
            </a:extLst>
          </p:cNvPr>
          <p:cNvSpPr txBox="1"/>
          <p:nvPr/>
        </p:nvSpPr>
        <p:spPr>
          <a:xfrm>
            <a:off x="344129" y="1516567"/>
            <a:ext cx="3860074" cy="4305794"/>
          </a:xfrm>
          <a:prstGeom prst="rect">
            <a:avLst/>
          </a:prstGeom>
          <a:noFill/>
          <a:effectLst/>
        </p:spPr>
        <p:txBody>
          <a:bodyPr wrap="square" rtlCol="0">
            <a:spAutoFit/>
          </a:bodyPr>
          <a:lstStyle/>
          <a:p>
            <a:r>
              <a:rPr lang="en-GB" sz="1760" b="1">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Welcome from our 	</a:t>
            </a:r>
            <a:r>
              <a:rPr lang="en-GB" sz="1760" b="1">
                <a:solidFill>
                  <a:srgbClr val="F3A909"/>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3</a:t>
            </a:r>
            <a:br>
              <a:rPr lang="en-GB" sz="1760" b="1">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br>
            <a:r>
              <a:rPr lang="en-GB" sz="1760" b="1">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Executive Director</a:t>
            </a:r>
          </a:p>
          <a:p>
            <a:endParaRPr lang="en-GB" sz="1500" b="1">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r>
              <a:rPr lang="en-GB" sz="1760" b="1">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Role outline and 		</a:t>
            </a:r>
            <a:r>
              <a:rPr lang="en-GB" sz="1760" b="1">
                <a:solidFill>
                  <a:srgbClr val="F3A909"/>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5</a:t>
            </a:r>
            <a:br>
              <a:rPr lang="en-GB" sz="1760" b="1">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br>
            <a:r>
              <a:rPr lang="en-GB" sz="1760" b="1">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Specification</a:t>
            </a:r>
            <a:br>
              <a:rPr lang="en-GB" sz="1760" b="1">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br>
            <a:endParaRPr lang="en-GB" sz="1760" b="1">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r>
              <a:rPr lang="en-GB" sz="1760" b="1">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Our vision, mission 	</a:t>
            </a:r>
            <a:r>
              <a:rPr lang="en-GB" sz="1760" b="1">
                <a:solidFill>
                  <a:srgbClr val="F3A909"/>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12</a:t>
            </a:r>
            <a:br>
              <a:rPr lang="en-GB" sz="1760" b="1">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br>
            <a:r>
              <a:rPr lang="en-GB" sz="1760" b="1">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and values</a:t>
            </a:r>
          </a:p>
          <a:p>
            <a:endParaRPr lang="en-GB" sz="1760" b="1">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r>
              <a:rPr lang="en-GB" sz="1760" b="1">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About the Mary’s Meals 	</a:t>
            </a:r>
            <a:r>
              <a:rPr lang="en-GB" sz="1760" b="1">
                <a:solidFill>
                  <a:srgbClr val="F3A909"/>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14</a:t>
            </a:r>
            <a:br>
              <a:rPr lang="en-GB" sz="1760" b="1">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br>
            <a:r>
              <a:rPr lang="en-GB" sz="1760" b="1">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movement</a:t>
            </a:r>
          </a:p>
          <a:p>
            <a:endParaRPr lang="en-GB" sz="1500" b="1">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r>
              <a:rPr lang="en-GB" sz="1760" b="1">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About Mary’s Meals UK	</a:t>
            </a:r>
            <a:r>
              <a:rPr lang="en-GB" sz="1760" b="1">
                <a:solidFill>
                  <a:srgbClr val="F3A909"/>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16</a:t>
            </a:r>
            <a:endParaRPr lang="en-GB" sz="1760" b="1">
              <a:solidFill>
                <a:srgbClr val="FFC000"/>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endParaRPr lang="en-GB" sz="1500" b="1">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r>
              <a:rPr lang="en-GB" sz="1760" b="1">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Recruitment process 	</a:t>
            </a:r>
            <a:r>
              <a:rPr lang="en-GB" sz="1760" b="1">
                <a:solidFill>
                  <a:srgbClr val="F3A909"/>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18</a:t>
            </a:r>
            <a:br>
              <a:rPr lang="en-GB" sz="1760" b="1">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br>
            <a:r>
              <a:rPr lang="en-GB" sz="1760" b="1">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information</a:t>
            </a:r>
          </a:p>
        </p:txBody>
      </p:sp>
    </p:spTree>
    <p:extLst>
      <p:ext uri="{BB962C8B-B14F-4D97-AF65-F5344CB8AC3E}">
        <p14:creationId xmlns:p14="http://schemas.microsoft.com/office/powerpoint/2010/main" val="9463847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C3A6F02C-BB7A-4F88-A59D-141C4F660C86}"/>
              </a:ext>
            </a:extLst>
          </p:cNvPr>
          <p:cNvSpPr/>
          <p:nvPr/>
        </p:nvSpPr>
        <p:spPr>
          <a:xfrm>
            <a:off x="0" y="-1"/>
            <a:ext cx="9144000" cy="776377"/>
          </a:xfrm>
          <a:prstGeom prst="rect">
            <a:avLst/>
          </a:prstGeom>
          <a:solidFill>
            <a:srgbClr val="019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6" name="Straight Connector 15">
            <a:extLst>
              <a:ext uri="{FF2B5EF4-FFF2-40B4-BE49-F238E27FC236}">
                <a16:creationId xmlns:a16="http://schemas.microsoft.com/office/drawing/2014/main" id="{AD1D7312-981E-4128-9F17-EF2D1B1AD40E}"/>
              </a:ext>
            </a:extLst>
          </p:cNvPr>
          <p:cNvCxnSpPr>
            <a:cxnSpLocks/>
          </p:cNvCxnSpPr>
          <p:nvPr/>
        </p:nvCxnSpPr>
        <p:spPr>
          <a:xfrm>
            <a:off x="7852551" y="272607"/>
            <a:ext cx="0" cy="530150"/>
          </a:xfrm>
          <a:prstGeom prst="line">
            <a:avLst/>
          </a:prstGeom>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132265" y="175953"/>
            <a:ext cx="7185803" cy="477054"/>
          </a:xfrm>
          <a:prstGeom prst="rect">
            <a:avLst/>
          </a:prstGeom>
          <a:noFill/>
        </p:spPr>
        <p:txBody>
          <a:bodyPr wrap="square" rtlCol="0">
            <a:spAutoFit/>
          </a:bodyPr>
          <a:lstStyle/>
          <a:p>
            <a:r>
              <a:rPr lang="en-GB" sz="2500">
                <a:solidFill>
                  <a:schemeClr val="bg1"/>
                </a:solidFill>
                <a:latin typeface="Arial" panose="020B0604020202020204" pitchFamily="34" charset="0"/>
                <a:cs typeface="Arial" panose="020B0604020202020204" pitchFamily="34" charset="0"/>
              </a:rPr>
              <a:t>Welcome from our Executive Director</a:t>
            </a:r>
          </a:p>
        </p:txBody>
      </p:sp>
      <p:grpSp>
        <p:nvGrpSpPr>
          <p:cNvPr id="5" name="Group 4">
            <a:extLst>
              <a:ext uri="{FF2B5EF4-FFF2-40B4-BE49-F238E27FC236}">
                <a16:creationId xmlns:a16="http://schemas.microsoft.com/office/drawing/2014/main" id="{50F524CA-D3B0-4AE5-AA0F-1BD7E9E05743}"/>
              </a:ext>
            </a:extLst>
          </p:cNvPr>
          <p:cNvGrpSpPr/>
          <p:nvPr/>
        </p:nvGrpSpPr>
        <p:grpSpPr>
          <a:xfrm>
            <a:off x="0" y="6240063"/>
            <a:ext cx="9149758" cy="643815"/>
            <a:chOff x="0" y="6240063"/>
            <a:chExt cx="9149758" cy="643815"/>
          </a:xfrm>
        </p:grpSpPr>
        <p:sp>
          <p:nvSpPr>
            <p:cNvPr id="18" name="Rectangle 17">
              <a:extLst>
                <a:ext uri="{FF2B5EF4-FFF2-40B4-BE49-F238E27FC236}">
                  <a16:creationId xmlns:a16="http://schemas.microsoft.com/office/drawing/2014/main" id="{D0D70A2B-F29A-40CF-AE23-982664FC4697}"/>
                </a:ext>
              </a:extLst>
            </p:cNvPr>
            <p:cNvSpPr/>
            <p:nvPr/>
          </p:nvSpPr>
          <p:spPr>
            <a:xfrm>
              <a:off x="0" y="6374921"/>
              <a:ext cx="9144000" cy="508957"/>
            </a:xfrm>
            <a:prstGeom prst="rect">
              <a:avLst/>
            </a:prstGeom>
            <a:solidFill>
              <a:srgbClr val="F3A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0D975B5C-73F8-4ABF-88B3-29E28EB91C4A}"/>
                </a:ext>
              </a:extLst>
            </p:cNvPr>
            <p:cNvSpPr/>
            <p:nvPr/>
          </p:nvSpPr>
          <p:spPr>
            <a:xfrm>
              <a:off x="0" y="6240063"/>
              <a:ext cx="9149758" cy="134862"/>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 name="Rectangle 3">
            <a:extLst>
              <a:ext uri="{FF2B5EF4-FFF2-40B4-BE49-F238E27FC236}">
                <a16:creationId xmlns:a16="http://schemas.microsoft.com/office/drawing/2014/main" id="{89DBAA4F-B038-4F7D-8A15-2B9CC0E8F466}"/>
              </a:ext>
            </a:extLst>
          </p:cNvPr>
          <p:cNvSpPr/>
          <p:nvPr/>
        </p:nvSpPr>
        <p:spPr>
          <a:xfrm>
            <a:off x="132265" y="1027384"/>
            <a:ext cx="8878135" cy="5678478"/>
          </a:xfrm>
          <a:prstGeom prst="rect">
            <a:avLst/>
          </a:prstGeom>
        </p:spPr>
        <p:txBody>
          <a:bodyPr wrap="square" anchor="t">
            <a:spAutoFit/>
          </a:bodyPr>
          <a:lstStyle/>
          <a:p>
            <a:r>
              <a:rPr lang="en-GB" sz="1400">
                <a:latin typeface="Arial"/>
                <a:ea typeface="Calibri" panose="020F0502020204030204" pitchFamily="34" charset="0"/>
                <a:cs typeface="Times New Roman"/>
              </a:rPr>
              <a:t>Thank you so much for your interest in joining the Mary’s Meals family. As you consider making an application for the role of Head of Scotland with Mary’s Meals UK, I hope you find this pack helpful, encouraging, and exciting.</a:t>
            </a:r>
          </a:p>
          <a:p>
            <a:endParaRPr lang="en-GB" sz="1400">
              <a:latin typeface="Arial" panose="020B0604020202020204" pitchFamily="34" charset="0"/>
              <a:ea typeface="Calibri" panose="020F0502020204030204" pitchFamily="34" charset="0"/>
              <a:cs typeface="Times New Roman" panose="02020603050405020304" pitchFamily="18" charset="0"/>
            </a:endParaRPr>
          </a:p>
          <a:p>
            <a:r>
              <a:rPr lang="en-GB" sz="1400">
                <a:latin typeface="Arial" panose="020B0604020202020204" pitchFamily="34" charset="0"/>
                <a:ea typeface="Calibri" panose="020F0502020204030204" pitchFamily="34" charset="0"/>
                <a:cs typeface="Times New Roman" panose="02020603050405020304" pitchFamily="18" charset="0"/>
              </a:rPr>
              <a:t>In joining Mary’s Meals UK, you would become part of a global movement of people who will simply not accept that any child should go hungry in this world of plenty. We are passionately driven by our simple belief that every child in the world deserves an education – and enough to eat.</a:t>
            </a:r>
          </a:p>
          <a:p>
            <a:endParaRPr lang="en-GB" sz="1400">
              <a:latin typeface="Arial" panose="020B0604020202020204" pitchFamily="34" charset="0"/>
              <a:ea typeface="Calibri" panose="020F0502020204030204" pitchFamily="34" charset="0"/>
              <a:cs typeface="Times New Roman" panose="02020603050405020304" pitchFamily="18" charset="0"/>
            </a:endParaRPr>
          </a:p>
          <a:p>
            <a:r>
              <a:rPr lang="en-GB" sz="1400">
                <a:latin typeface="Arial" panose="020B0604020202020204" pitchFamily="34" charset="0"/>
                <a:ea typeface="Calibri" panose="020F0502020204030204" pitchFamily="34" charset="0"/>
                <a:cs typeface="Times New Roman" panose="02020603050405020304" pitchFamily="18" charset="0"/>
              </a:rPr>
              <a:t>From small beginnings feeding just 200 Malawian children in 2002, we are now reaching 3 million children</a:t>
            </a:r>
            <a:r>
              <a:rPr lang="en-GB" sz="1400">
                <a:latin typeface="Arial" panose="020B0604020202020204" pitchFamily="34" charset="0"/>
                <a:cs typeface="Times New Roman" panose="02020603050405020304" pitchFamily="18" charset="0"/>
              </a:rPr>
              <a:t> across 16 programme countries (including Malawi, Liberia, Zambia, Haiti, South Sudan, and Syria) with a nutritious daily meal in school.</a:t>
            </a:r>
          </a:p>
          <a:p>
            <a:endParaRPr lang="en-GB" sz="1400">
              <a:latin typeface="Arial" panose="020B0604020202020204" pitchFamily="34" charset="0"/>
              <a:cs typeface="Times New Roman" panose="02020603050405020304" pitchFamily="18" charset="0"/>
            </a:endParaRPr>
          </a:p>
          <a:p>
            <a:r>
              <a:rPr lang="en-GB" sz="1400">
                <a:latin typeface="Arial"/>
                <a:ea typeface="Segoe UI"/>
                <a:cs typeface="Segoe UI"/>
              </a:rPr>
              <a:t>This meal not only meets the immediate needs of the hungry child, but it attracts children to the classroom, where they can gain an all-important education. And we firmly believe that the children who are receiving Mary’s Meals today can grow up – better nourished and better educated – to become the men and women who will lift their communities out of poverty and end their reliance on aid.</a:t>
            </a:r>
            <a:r>
              <a:rPr lang="en-US" sz="1400">
                <a:latin typeface="Arial"/>
                <a:ea typeface="Segoe UI"/>
                <a:cs typeface="Segoe UI"/>
              </a:rPr>
              <a:t>​</a:t>
            </a:r>
          </a:p>
          <a:p>
            <a:r>
              <a:rPr lang="en-GB" sz="1400">
                <a:latin typeface="Arial"/>
                <a:ea typeface="Segoe UI"/>
                <a:cs typeface="Segoe UI"/>
              </a:rPr>
              <a:t>​</a:t>
            </a:r>
          </a:p>
          <a:p>
            <a:r>
              <a:rPr lang="en-GB" sz="1400">
                <a:latin typeface="Arial"/>
                <a:ea typeface="Segoe UI"/>
                <a:cs typeface="Segoe UI"/>
              </a:rPr>
              <a:t>The UK, where we received the first-ever donations for our work, remains the country in which Mary’s Meals raises the majority of its funds. And Mary’s Meals UK, the organisation I am privileged to lead is responsible for continuing to tell our story across Scotland, England, Northern Ireland and Wales; engaging and inspiring more and more UK volunteers and donors; and driving forward the unrelenting growth of the Mary’s Meals movement on these shores.</a:t>
            </a:r>
            <a:r>
              <a:rPr lang="en-US" sz="1400">
                <a:latin typeface="Arial"/>
                <a:ea typeface="Segoe UI"/>
                <a:cs typeface="Segoe UI"/>
              </a:rPr>
              <a:t>​</a:t>
            </a:r>
          </a:p>
          <a:p>
            <a:br>
              <a:rPr lang="en-GB" sz="1400">
                <a:latin typeface="Arial" panose="020B0604020202020204" pitchFamily="34" charset="0"/>
                <a:cs typeface="Times New Roman" panose="02020603050405020304" pitchFamily="18" charset="0"/>
              </a:rPr>
            </a:br>
            <a:endParaRPr lang="en-GB" sz="1400">
              <a:latin typeface="Arial" panose="020B0604020202020204" pitchFamily="34" charset="0"/>
              <a:cs typeface="Times New Roman" panose="02020603050405020304" pitchFamily="18" charset="0"/>
            </a:endParaRPr>
          </a:p>
          <a:p>
            <a:endParaRPr lang="en-GB" sz="1400">
              <a:latin typeface="Arial" panose="020B0604020202020204" pitchFamily="34" charset="0"/>
              <a:cs typeface="Times New Roman" panose="02020603050405020304" pitchFamily="18" charset="0"/>
            </a:endParaRPr>
          </a:p>
          <a:p>
            <a:endParaRPr lang="en-GB" sz="1300">
              <a:latin typeface="Arial" panose="020B0604020202020204" pitchFamily="34" charset="0"/>
              <a:ea typeface="Calibri" panose="020F0502020204030204" pitchFamily="34" charset="0"/>
              <a:cs typeface="Times New Roman" panose="02020603050405020304" pitchFamily="18" charset="0"/>
            </a:endParaRPr>
          </a:p>
        </p:txBody>
      </p:sp>
      <p:sp>
        <p:nvSpPr>
          <p:cNvPr id="14" name="Rectangle 13">
            <a:extLst>
              <a:ext uri="{FF2B5EF4-FFF2-40B4-BE49-F238E27FC236}">
                <a16:creationId xmlns:a16="http://schemas.microsoft.com/office/drawing/2014/main" id="{B6D98350-C53A-457F-A78C-583A3AD097BE}"/>
              </a:ext>
            </a:extLst>
          </p:cNvPr>
          <p:cNvSpPr/>
          <p:nvPr/>
        </p:nvSpPr>
        <p:spPr>
          <a:xfrm>
            <a:off x="8847933" y="6502869"/>
            <a:ext cx="265943" cy="276999"/>
          </a:xfrm>
          <a:prstGeom prst="rect">
            <a:avLst/>
          </a:prstGeom>
        </p:spPr>
        <p:txBody>
          <a:bodyPr wrap="square">
            <a:spAutoFit/>
          </a:bodyPr>
          <a:lstStyle/>
          <a:p>
            <a:pPr>
              <a:spcAft>
                <a:spcPts val="0"/>
              </a:spcAft>
            </a:pPr>
            <a:r>
              <a:rPr lang="en-GB" sz="1200">
                <a:latin typeface="Arial" panose="020B0604020202020204" pitchFamily="34" charset="0"/>
                <a:ea typeface="Calibri" panose="020F0502020204030204" pitchFamily="34" charset="0"/>
                <a:cs typeface="Times New Roman" panose="02020603050405020304" pitchFamily="18" charset="0"/>
              </a:rPr>
              <a:t>3</a:t>
            </a:r>
          </a:p>
        </p:txBody>
      </p:sp>
      <p:pic>
        <p:nvPicPr>
          <p:cNvPr id="12" name="Picture 11">
            <a:extLst>
              <a:ext uri="{FF2B5EF4-FFF2-40B4-BE49-F238E27FC236}">
                <a16:creationId xmlns:a16="http://schemas.microsoft.com/office/drawing/2014/main" id="{D8D8E40C-A8C5-4709-907B-C46F001AEC07}"/>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65628"/>
          <a:stretch/>
        </p:blipFill>
        <p:spPr>
          <a:xfrm>
            <a:off x="7944465" y="75882"/>
            <a:ext cx="1065936" cy="628798"/>
          </a:xfrm>
          <a:prstGeom prst="rect">
            <a:avLst/>
          </a:prstGeom>
        </p:spPr>
      </p:pic>
    </p:spTree>
    <p:extLst>
      <p:ext uri="{BB962C8B-B14F-4D97-AF65-F5344CB8AC3E}">
        <p14:creationId xmlns:p14="http://schemas.microsoft.com/office/powerpoint/2010/main" val="3791920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C841BF-E6CE-986D-E121-E149141BC0B9}"/>
            </a:ext>
          </a:extLst>
        </p:cNvPr>
        <p:cNvGrpSpPr/>
        <p:nvPr/>
      </p:nvGrpSpPr>
      <p:grpSpPr>
        <a:xfrm>
          <a:off x="0" y="0"/>
          <a:ext cx="0" cy="0"/>
          <a:chOff x="0" y="0"/>
          <a:chExt cx="0" cy="0"/>
        </a:xfrm>
      </p:grpSpPr>
      <p:sp>
        <p:nvSpPr>
          <p:cNvPr id="20" name="Rectangle 19">
            <a:extLst>
              <a:ext uri="{FF2B5EF4-FFF2-40B4-BE49-F238E27FC236}">
                <a16:creationId xmlns:a16="http://schemas.microsoft.com/office/drawing/2014/main" id="{BA40128B-7E49-AC91-946C-24EE46039999}"/>
              </a:ext>
            </a:extLst>
          </p:cNvPr>
          <p:cNvSpPr/>
          <p:nvPr/>
        </p:nvSpPr>
        <p:spPr>
          <a:xfrm>
            <a:off x="0" y="-1"/>
            <a:ext cx="9144000" cy="776377"/>
          </a:xfrm>
          <a:prstGeom prst="rect">
            <a:avLst/>
          </a:prstGeom>
          <a:solidFill>
            <a:srgbClr val="019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6" name="Straight Connector 15">
            <a:extLst>
              <a:ext uri="{FF2B5EF4-FFF2-40B4-BE49-F238E27FC236}">
                <a16:creationId xmlns:a16="http://schemas.microsoft.com/office/drawing/2014/main" id="{64301391-D0E4-5917-7372-E119CAF0A79F}"/>
              </a:ext>
            </a:extLst>
          </p:cNvPr>
          <p:cNvCxnSpPr>
            <a:cxnSpLocks/>
          </p:cNvCxnSpPr>
          <p:nvPr/>
        </p:nvCxnSpPr>
        <p:spPr>
          <a:xfrm>
            <a:off x="7852551" y="272607"/>
            <a:ext cx="0" cy="530150"/>
          </a:xfrm>
          <a:prstGeom prst="line">
            <a:avLst/>
          </a:prstGeom>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1DFBB7DD-B20C-9FE0-11F9-D5CADD5749BD}"/>
              </a:ext>
            </a:extLst>
          </p:cNvPr>
          <p:cNvSpPr txBox="1"/>
          <p:nvPr/>
        </p:nvSpPr>
        <p:spPr>
          <a:xfrm>
            <a:off x="132265" y="175953"/>
            <a:ext cx="7185803" cy="477054"/>
          </a:xfrm>
          <a:prstGeom prst="rect">
            <a:avLst/>
          </a:prstGeom>
          <a:noFill/>
        </p:spPr>
        <p:txBody>
          <a:bodyPr wrap="square" rtlCol="0">
            <a:spAutoFit/>
          </a:bodyPr>
          <a:lstStyle/>
          <a:p>
            <a:r>
              <a:rPr lang="en-GB" sz="2500">
                <a:solidFill>
                  <a:schemeClr val="bg1"/>
                </a:solidFill>
                <a:latin typeface="Arial" panose="020B0604020202020204" pitchFamily="34" charset="0"/>
                <a:cs typeface="Arial" panose="020B0604020202020204" pitchFamily="34" charset="0"/>
              </a:rPr>
              <a:t>Welcome from our Executive Director</a:t>
            </a:r>
          </a:p>
        </p:txBody>
      </p:sp>
      <p:grpSp>
        <p:nvGrpSpPr>
          <p:cNvPr id="5" name="Group 4">
            <a:extLst>
              <a:ext uri="{FF2B5EF4-FFF2-40B4-BE49-F238E27FC236}">
                <a16:creationId xmlns:a16="http://schemas.microsoft.com/office/drawing/2014/main" id="{7EC53C3D-9D8A-AC07-C8FC-702D86B50317}"/>
              </a:ext>
            </a:extLst>
          </p:cNvPr>
          <p:cNvGrpSpPr/>
          <p:nvPr/>
        </p:nvGrpSpPr>
        <p:grpSpPr>
          <a:xfrm>
            <a:off x="0" y="6240063"/>
            <a:ext cx="9149758" cy="643815"/>
            <a:chOff x="0" y="6240063"/>
            <a:chExt cx="9149758" cy="643815"/>
          </a:xfrm>
        </p:grpSpPr>
        <p:sp>
          <p:nvSpPr>
            <p:cNvPr id="18" name="Rectangle 17">
              <a:extLst>
                <a:ext uri="{FF2B5EF4-FFF2-40B4-BE49-F238E27FC236}">
                  <a16:creationId xmlns:a16="http://schemas.microsoft.com/office/drawing/2014/main" id="{C4A62948-06B4-8E40-3197-63F1D03D5001}"/>
                </a:ext>
              </a:extLst>
            </p:cNvPr>
            <p:cNvSpPr/>
            <p:nvPr/>
          </p:nvSpPr>
          <p:spPr>
            <a:xfrm>
              <a:off x="0" y="6374921"/>
              <a:ext cx="9144000" cy="508957"/>
            </a:xfrm>
            <a:prstGeom prst="rect">
              <a:avLst/>
            </a:prstGeom>
            <a:solidFill>
              <a:srgbClr val="F3A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EA6ADA4D-B810-B1A6-00BC-EDCAA3706CBB}"/>
                </a:ext>
              </a:extLst>
            </p:cNvPr>
            <p:cNvSpPr/>
            <p:nvPr/>
          </p:nvSpPr>
          <p:spPr>
            <a:xfrm>
              <a:off x="0" y="6240063"/>
              <a:ext cx="9149758" cy="134862"/>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 name="Rectangle 3">
            <a:extLst>
              <a:ext uri="{FF2B5EF4-FFF2-40B4-BE49-F238E27FC236}">
                <a16:creationId xmlns:a16="http://schemas.microsoft.com/office/drawing/2014/main" id="{75B9E4A5-2B2E-07D2-C423-5FEAD05AA991}"/>
              </a:ext>
            </a:extLst>
          </p:cNvPr>
          <p:cNvSpPr/>
          <p:nvPr/>
        </p:nvSpPr>
        <p:spPr>
          <a:xfrm>
            <a:off x="132265" y="1027384"/>
            <a:ext cx="8878135" cy="4516621"/>
          </a:xfrm>
          <a:prstGeom prst="rect">
            <a:avLst/>
          </a:prstGeom>
        </p:spPr>
        <p:txBody>
          <a:bodyPr wrap="square" anchor="t">
            <a:spAutoFit/>
          </a:bodyPr>
          <a:lstStyle/>
          <a:p>
            <a:r>
              <a:rPr lang="en-GB" sz="1400">
                <a:latin typeface="Arial" panose="020B0604020202020204" pitchFamily="34" charset="0"/>
                <a:cs typeface="Arial" panose="020B0604020202020204" pitchFamily="34" charset="0"/>
              </a:rPr>
              <a:t>With more than 71 million children out of school around the world and a further 73 million attending school so hungry, they’re unable to concentrate and learn, our work is only just beginning. </a:t>
            </a:r>
          </a:p>
          <a:p>
            <a:endParaRPr lang="en-GB" sz="1400">
              <a:latin typeface="Arial" panose="020B0604020202020204" pitchFamily="34" charset="0"/>
              <a:cs typeface="Arial" panose="020B0604020202020204" pitchFamily="34" charset="0"/>
            </a:endParaRPr>
          </a:p>
          <a:p>
            <a:r>
              <a:rPr lang="en-GB" sz="1400">
                <a:latin typeface="Arial" panose="020B0604020202020204" pitchFamily="34" charset="0"/>
                <a:cs typeface="Arial" panose="020B0604020202020204" pitchFamily="34" charset="0"/>
              </a:rPr>
              <a:t>As the Head of Scotland, you will be the senior ambassador and strategic leader for Mary’s Meals across the nation. You will guide how Mary’s Meals is seen, understood, and felt in Scotland – shaping our public profile, driving sustained income growth, and building the partnerships and grassroots energy needed to grow our movement.</a:t>
            </a:r>
            <a:br>
              <a:rPr lang="en-GB" sz="1400">
                <a:latin typeface="Arial" panose="020B0604020202020204" pitchFamily="34" charset="0"/>
                <a:cs typeface="Arial" panose="020B0604020202020204" pitchFamily="34" charset="0"/>
              </a:rPr>
            </a:br>
            <a:endParaRPr lang="en-GB" sz="1400">
              <a:solidFill>
                <a:srgbClr val="FF0000"/>
              </a:solidFill>
              <a:latin typeface="Arial" panose="020B0604020202020204" pitchFamily="34" charset="0"/>
              <a:cs typeface="Arial" panose="020B0604020202020204" pitchFamily="34" charset="0"/>
            </a:endParaRPr>
          </a:p>
          <a:p>
            <a:r>
              <a:rPr lang="en-GB" sz="1400">
                <a:latin typeface="Arial" panose="020B0604020202020204" pitchFamily="34" charset="0"/>
                <a:cs typeface="Arial" panose="020B0604020202020204" pitchFamily="34" charset="0"/>
              </a:rPr>
              <a:t>Will you play a crucial part in shaping the future of Mary’s Meals UK and, with it, the lives of so many people who both contribute to and benefit from this incredible work of love, joy, and hope?</a:t>
            </a:r>
          </a:p>
          <a:p>
            <a:pPr>
              <a:spcAft>
                <a:spcPts val="0"/>
              </a:spcAft>
            </a:pPr>
            <a:r>
              <a:rPr lang="en-GB" sz="1400">
                <a:latin typeface="Arial" panose="020B0604020202020204" pitchFamily="34" charset="0"/>
                <a:cs typeface="Arial" panose="020B0604020202020204" pitchFamily="34" charset="0"/>
              </a:rPr>
              <a:t>I look forward to hearing </a:t>
            </a:r>
            <a:r>
              <a:rPr lang="en-GB" sz="1400" i="1">
                <a:latin typeface="Arial" panose="020B0604020202020204" pitchFamily="34" charset="0"/>
                <a:cs typeface="Arial" panose="020B0604020202020204" pitchFamily="34" charset="0"/>
              </a:rPr>
              <a:t>your</a:t>
            </a:r>
            <a:r>
              <a:rPr lang="en-GB" sz="1400">
                <a:latin typeface="Arial" panose="020B0604020202020204" pitchFamily="34" charset="0"/>
                <a:cs typeface="Arial" panose="020B0604020202020204" pitchFamily="34" charset="0"/>
              </a:rPr>
              <a:t> story.</a:t>
            </a:r>
            <a:endParaRPr lang="en-GB" sz="1400">
              <a:latin typeface="Arial" panose="020B0604020202020204" pitchFamily="34" charset="0"/>
              <a:ea typeface="Calibri" panose="020F0502020204030204" pitchFamily="34" charset="0"/>
              <a:cs typeface="Times New Roman" panose="02020603050405020304" pitchFamily="18" charset="0"/>
            </a:endParaRPr>
          </a:p>
          <a:p>
            <a:pPr algn="just">
              <a:spcAft>
                <a:spcPts val="0"/>
              </a:spcAft>
            </a:pPr>
            <a:endParaRPr lang="en-GB" sz="1270">
              <a:latin typeface="Arial" panose="020B0604020202020204" pitchFamily="34" charset="0"/>
              <a:ea typeface="Calibri" panose="020F0502020204030204" pitchFamily="34" charset="0"/>
              <a:cs typeface="Times New Roman" panose="02020603050405020304" pitchFamily="18" charset="0"/>
            </a:endParaRPr>
          </a:p>
          <a:p>
            <a:pPr algn="just">
              <a:spcAft>
                <a:spcPts val="0"/>
              </a:spcAft>
            </a:pPr>
            <a:endParaRPr lang="en-GB" sz="1270">
              <a:latin typeface="Arial" panose="020B0604020202020204" pitchFamily="34" charset="0"/>
              <a:ea typeface="Calibri" panose="020F0502020204030204" pitchFamily="34" charset="0"/>
              <a:cs typeface="Times New Roman" panose="02020603050405020304" pitchFamily="18" charset="0"/>
            </a:endParaRPr>
          </a:p>
          <a:p>
            <a:pPr algn="just">
              <a:spcAft>
                <a:spcPts val="0"/>
              </a:spcAft>
            </a:pPr>
            <a:endParaRPr lang="en-GB" sz="400" b="1">
              <a:latin typeface="Arial" panose="020B0604020202020204" pitchFamily="34" charset="0"/>
              <a:ea typeface="Calibri" panose="020F0502020204030204" pitchFamily="34" charset="0"/>
              <a:cs typeface="Times New Roman" panose="02020603050405020304" pitchFamily="18" charset="0"/>
            </a:endParaRPr>
          </a:p>
          <a:p>
            <a:pPr algn="just">
              <a:spcAft>
                <a:spcPts val="0"/>
              </a:spcAft>
            </a:pPr>
            <a:endParaRPr lang="en-GB" sz="1270" b="1">
              <a:latin typeface="Arial" panose="020B0604020202020204" pitchFamily="34" charset="0"/>
              <a:ea typeface="Calibri" panose="020F0502020204030204" pitchFamily="34" charset="0"/>
              <a:cs typeface="Times New Roman" panose="02020603050405020304" pitchFamily="18" charset="0"/>
            </a:endParaRPr>
          </a:p>
          <a:p>
            <a:pPr algn="just">
              <a:spcAft>
                <a:spcPts val="0"/>
              </a:spcAft>
            </a:pPr>
            <a:br>
              <a:rPr lang="en-GB" sz="1270" b="1">
                <a:latin typeface="Arial" panose="020B0604020202020204" pitchFamily="34" charset="0"/>
                <a:ea typeface="Calibri" panose="020F0502020204030204" pitchFamily="34" charset="0"/>
                <a:cs typeface="Times New Roman" panose="02020603050405020304" pitchFamily="18" charset="0"/>
              </a:rPr>
            </a:br>
            <a:endParaRPr lang="en-GB" sz="1270" b="1">
              <a:latin typeface="Arial" panose="020B0604020202020204" pitchFamily="34" charset="0"/>
              <a:ea typeface="Calibri" panose="020F0502020204030204" pitchFamily="34" charset="0"/>
              <a:cs typeface="Times New Roman" panose="02020603050405020304" pitchFamily="18" charset="0"/>
            </a:endParaRPr>
          </a:p>
          <a:p>
            <a:pPr>
              <a:spcAft>
                <a:spcPts val="0"/>
              </a:spcAft>
            </a:pPr>
            <a:br>
              <a:rPr lang="en-GB" sz="1250" b="1">
                <a:latin typeface="Arial" panose="020B0604020202020204" pitchFamily="34" charset="0"/>
                <a:ea typeface="Calibri" panose="020F0502020204030204" pitchFamily="34" charset="0"/>
                <a:cs typeface="Times New Roman" panose="02020603050405020304" pitchFamily="18" charset="0"/>
              </a:rPr>
            </a:br>
            <a:r>
              <a:rPr lang="en-GB" sz="1250" b="1">
                <a:latin typeface="Arial" panose="020B0604020202020204" pitchFamily="34" charset="0"/>
                <a:ea typeface="Calibri" panose="020F0502020204030204" pitchFamily="34" charset="0"/>
                <a:cs typeface="Times New Roman" panose="02020603050405020304" pitchFamily="18" charset="0"/>
              </a:rPr>
              <a:t>	</a:t>
            </a:r>
            <a:br>
              <a:rPr lang="en-GB" sz="1400">
                <a:latin typeface="Arial" panose="020B0604020202020204" pitchFamily="34" charset="0"/>
                <a:cs typeface="Times New Roman" panose="02020603050405020304" pitchFamily="18" charset="0"/>
              </a:rPr>
            </a:br>
            <a:endParaRPr lang="en-GB" sz="1400">
              <a:latin typeface="Arial" panose="020B0604020202020204" pitchFamily="34" charset="0"/>
              <a:cs typeface="Times New Roman" panose="02020603050405020304" pitchFamily="18" charset="0"/>
            </a:endParaRPr>
          </a:p>
          <a:p>
            <a:endParaRPr lang="en-GB" sz="1400">
              <a:latin typeface="Arial" panose="020B0604020202020204" pitchFamily="34" charset="0"/>
              <a:cs typeface="Times New Roman" panose="02020603050405020304" pitchFamily="18" charset="0"/>
            </a:endParaRPr>
          </a:p>
          <a:p>
            <a:endParaRPr lang="en-GB" sz="1300">
              <a:latin typeface="Arial" panose="020B0604020202020204" pitchFamily="34" charset="0"/>
              <a:ea typeface="Calibri" panose="020F0502020204030204" pitchFamily="34" charset="0"/>
              <a:cs typeface="Times New Roman" panose="02020603050405020304" pitchFamily="18" charset="0"/>
            </a:endParaRPr>
          </a:p>
        </p:txBody>
      </p:sp>
      <p:sp>
        <p:nvSpPr>
          <p:cNvPr id="14" name="Rectangle 13">
            <a:extLst>
              <a:ext uri="{FF2B5EF4-FFF2-40B4-BE49-F238E27FC236}">
                <a16:creationId xmlns:a16="http://schemas.microsoft.com/office/drawing/2014/main" id="{412D1CF0-AE94-25F8-2C15-F560C36FDE63}"/>
              </a:ext>
            </a:extLst>
          </p:cNvPr>
          <p:cNvSpPr/>
          <p:nvPr/>
        </p:nvSpPr>
        <p:spPr>
          <a:xfrm>
            <a:off x="8847933" y="6502869"/>
            <a:ext cx="265943" cy="276999"/>
          </a:xfrm>
          <a:prstGeom prst="rect">
            <a:avLst/>
          </a:prstGeom>
        </p:spPr>
        <p:txBody>
          <a:bodyPr wrap="square">
            <a:spAutoFit/>
          </a:bodyPr>
          <a:lstStyle/>
          <a:p>
            <a:pPr>
              <a:spcAft>
                <a:spcPts val="0"/>
              </a:spcAft>
            </a:pPr>
            <a:r>
              <a:rPr lang="en-GB" sz="1200">
                <a:latin typeface="Arial" panose="020B0604020202020204" pitchFamily="34" charset="0"/>
                <a:ea typeface="Calibri" panose="020F0502020204030204" pitchFamily="34" charset="0"/>
                <a:cs typeface="Times New Roman" panose="02020603050405020304" pitchFamily="18" charset="0"/>
              </a:rPr>
              <a:t>4</a:t>
            </a:r>
          </a:p>
        </p:txBody>
      </p:sp>
      <p:pic>
        <p:nvPicPr>
          <p:cNvPr id="12" name="Picture 11">
            <a:extLst>
              <a:ext uri="{FF2B5EF4-FFF2-40B4-BE49-F238E27FC236}">
                <a16:creationId xmlns:a16="http://schemas.microsoft.com/office/drawing/2014/main" id="{85007288-6221-1BE1-DEE2-96C39F8FA212}"/>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65628"/>
          <a:stretch/>
        </p:blipFill>
        <p:spPr>
          <a:xfrm>
            <a:off x="7944465" y="75882"/>
            <a:ext cx="1065936" cy="628798"/>
          </a:xfrm>
          <a:prstGeom prst="rect">
            <a:avLst/>
          </a:prstGeom>
        </p:spPr>
      </p:pic>
      <p:pic>
        <p:nvPicPr>
          <p:cNvPr id="6" name="Picture 5">
            <a:extLst>
              <a:ext uri="{FF2B5EF4-FFF2-40B4-BE49-F238E27FC236}">
                <a16:creationId xmlns:a16="http://schemas.microsoft.com/office/drawing/2014/main" id="{39953ABF-7A62-3652-F9E6-DEDC578D4B67}"/>
              </a:ext>
            </a:extLst>
          </p:cNvPr>
          <p:cNvPicPr>
            <a:picLocks/>
          </p:cNvPicPr>
          <p:nvPr/>
        </p:nvPicPr>
        <p:blipFill>
          <a:blip r:embed="rId4"/>
          <a:srcRect l="11296" r="8530"/>
          <a:stretch/>
        </p:blipFill>
        <p:spPr>
          <a:xfrm>
            <a:off x="211716" y="3610930"/>
            <a:ext cx="1118253" cy="1390052"/>
          </a:xfrm>
          <a:prstGeom prst="rect">
            <a:avLst/>
          </a:prstGeom>
        </p:spPr>
      </p:pic>
      <p:pic>
        <p:nvPicPr>
          <p:cNvPr id="7" name="Picture 6" descr="A close-up of a black text&#10;&#10;Description automatically generated">
            <a:extLst>
              <a:ext uri="{FF2B5EF4-FFF2-40B4-BE49-F238E27FC236}">
                <a16:creationId xmlns:a16="http://schemas.microsoft.com/office/drawing/2014/main" id="{382EAA71-ED9D-CBA1-3CC6-E4D57A437DF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48507" y="3625731"/>
            <a:ext cx="1786822" cy="893411"/>
          </a:xfrm>
          <a:prstGeom prst="rect">
            <a:avLst/>
          </a:prstGeom>
        </p:spPr>
      </p:pic>
      <p:sp>
        <p:nvSpPr>
          <p:cNvPr id="8" name="TextBox 7">
            <a:extLst>
              <a:ext uri="{FF2B5EF4-FFF2-40B4-BE49-F238E27FC236}">
                <a16:creationId xmlns:a16="http://schemas.microsoft.com/office/drawing/2014/main" id="{752D6DFF-040D-E33F-72BA-2F1A143E1507}"/>
              </a:ext>
            </a:extLst>
          </p:cNvPr>
          <p:cNvSpPr txBox="1"/>
          <p:nvPr/>
        </p:nvSpPr>
        <p:spPr>
          <a:xfrm>
            <a:off x="1548507" y="4539317"/>
            <a:ext cx="3886205" cy="461665"/>
          </a:xfrm>
          <a:prstGeom prst="rect">
            <a:avLst/>
          </a:prstGeom>
          <a:noFill/>
        </p:spPr>
        <p:txBody>
          <a:bodyPr wrap="square" rtlCol="0">
            <a:spAutoFit/>
          </a:bodyPr>
          <a:lstStyle/>
          <a:p>
            <a:pPr>
              <a:spcAft>
                <a:spcPts val="0"/>
              </a:spcAft>
            </a:pPr>
            <a:r>
              <a:rPr lang="en-GB" sz="1200" b="1">
                <a:latin typeface="Arial"/>
                <a:ea typeface="Calibri"/>
                <a:cs typeface="Times New Roman"/>
              </a:rPr>
              <a:t>Marie Doyle</a:t>
            </a:r>
            <a:br>
              <a:rPr lang="en-GB" sz="1200" b="1">
                <a:latin typeface="Arial" panose="020B0604020202020204" pitchFamily="34" charset="0"/>
                <a:ea typeface="Calibri" panose="020F0502020204030204" pitchFamily="34" charset="0"/>
                <a:cs typeface="Times New Roman" panose="02020603050405020304" pitchFamily="18" charset="0"/>
              </a:rPr>
            </a:br>
            <a:r>
              <a:rPr lang="en-GB" sz="1200" b="1">
                <a:latin typeface="Arial" panose="020B0604020202020204" pitchFamily="34" charset="0"/>
                <a:ea typeface="Calibri" panose="020F0502020204030204" pitchFamily="34" charset="0"/>
                <a:cs typeface="Times New Roman" panose="02020603050405020304" pitchFamily="18" charset="0"/>
              </a:rPr>
              <a:t>E</a:t>
            </a:r>
            <a:r>
              <a:rPr lang="en-GB" sz="1200" b="1">
                <a:latin typeface="Arial"/>
                <a:ea typeface="Calibri"/>
                <a:cs typeface="Times New Roman"/>
              </a:rPr>
              <a:t>xecutive Director, Mary’s Meals UK</a:t>
            </a:r>
          </a:p>
        </p:txBody>
      </p:sp>
    </p:spTree>
    <p:extLst>
      <p:ext uri="{BB962C8B-B14F-4D97-AF65-F5344CB8AC3E}">
        <p14:creationId xmlns:p14="http://schemas.microsoft.com/office/powerpoint/2010/main" val="37549229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C3A6F02C-BB7A-4F88-A59D-141C4F660C86}"/>
              </a:ext>
            </a:extLst>
          </p:cNvPr>
          <p:cNvSpPr/>
          <p:nvPr/>
        </p:nvSpPr>
        <p:spPr>
          <a:xfrm>
            <a:off x="0" y="0"/>
            <a:ext cx="9144000" cy="776377"/>
          </a:xfrm>
          <a:prstGeom prst="rect">
            <a:avLst/>
          </a:prstGeom>
          <a:solidFill>
            <a:srgbClr val="019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p:cNvSpPr txBox="1"/>
          <p:nvPr/>
        </p:nvSpPr>
        <p:spPr>
          <a:xfrm>
            <a:off x="133599" y="149661"/>
            <a:ext cx="7185803" cy="477054"/>
          </a:xfrm>
          <a:prstGeom prst="rect">
            <a:avLst/>
          </a:prstGeom>
          <a:noFill/>
        </p:spPr>
        <p:txBody>
          <a:bodyPr wrap="square" rtlCol="0">
            <a:spAutoFit/>
          </a:bodyPr>
          <a:lstStyle/>
          <a:p>
            <a:r>
              <a:rPr lang="en-GB" sz="2500">
                <a:solidFill>
                  <a:schemeClr val="bg1"/>
                </a:solidFill>
                <a:latin typeface="Arial" panose="020B0604020202020204" pitchFamily="34" charset="0"/>
                <a:cs typeface="Arial" panose="020B0604020202020204" pitchFamily="34" charset="0"/>
              </a:rPr>
              <a:t>Head of Scotland</a:t>
            </a:r>
          </a:p>
        </p:txBody>
      </p:sp>
      <p:grpSp>
        <p:nvGrpSpPr>
          <p:cNvPr id="5" name="Group 4">
            <a:extLst>
              <a:ext uri="{FF2B5EF4-FFF2-40B4-BE49-F238E27FC236}">
                <a16:creationId xmlns:a16="http://schemas.microsoft.com/office/drawing/2014/main" id="{50F524CA-D3B0-4AE5-AA0F-1BD7E9E05743}"/>
              </a:ext>
            </a:extLst>
          </p:cNvPr>
          <p:cNvGrpSpPr/>
          <p:nvPr/>
        </p:nvGrpSpPr>
        <p:grpSpPr>
          <a:xfrm>
            <a:off x="0" y="6442963"/>
            <a:ext cx="9162691" cy="415037"/>
            <a:chOff x="-12933" y="6240063"/>
            <a:chExt cx="9162691" cy="643815"/>
          </a:xfrm>
        </p:grpSpPr>
        <p:sp>
          <p:nvSpPr>
            <p:cNvPr id="18" name="Rectangle 17">
              <a:extLst>
                <a:ext uri="{FF2B5EF4-FFF2-40B4-BE49-F238E27FC236}">
                  <a16:creationId xmlns:a16="http://schemas.microsoft.com/office/drawing/2014/main" id="{D0D70A2B-F29A-40CF-AE23-982664FC4697}"/>
                </a:ext>
              </a:extLst>
            </p:cNvPr>
            <p:cNvSpPr/>
            <p:nvPr/>
          </p:nvSpPr>
          <p:spPr>
            <a:xfrm>
              <a:off x="-12933" y="6374922"/>
              <a:ext cx="9144000" cy="508956"/>
            </a:xfrm>
            <a:prstGeom prst="rect">
              <a:avLst/>
            </a:prstGeom>
            <a:solidFill>
              <a:srgbClr val="F3A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0D975B5C-73F8-4ABF-88B3-29E28EB91C4A}"/>
                </a:ext>
              </a:extLst>
            </p:cNvPr>
            <p:cNvSpPr/>
            <p:nvPr/>
          </p:nvSpPr>
          <p:spPr>
            <a:xfrm>
              <a:off x="0" y="6240063"/>
              <a:ext cx="9149758" cy="134862"/>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53" name="Rectangle 52">
            <a:extLst>
              <a:ext uri="{FF2B5EF4-FFF2-40B4-BE49-F238E27FC236}">
                <a16:creationId xmlns:a16="http://schemas.microsoft.com/office/drawing/2014/main" id="{EED3CBC3-5CE6-4717-B15A-2F6B8917845A}"/>
              </a:ext>
            </a:extLst>
          </p:cNvPr>
          <p:cNvSpPr/>
          <p:nvPr/>
        </p:nvSpPr>
        <p:spPr>
          <a:xfrm>
            <a:off x="8770373" y="6502869"/>
            <a:ext cx="402495" cy="276999"/>
          </a:xfrm>
          <a:prstGeom prst="rect">
            <a:avLst/>
          </a:prstGeom>
        </p:spPr>
        <p:txBody>
          <a:bodyPr wrap="square">
            <a:spAutoFit/>
          </a:bodyPr>
          <a:lstStyle/>
          <a:p>
            <a:pPr>
              <a:spcAft>
                <a:spcPts val="0"/>
              </a:spcAft>
            </a:pPr>
            <a:r>
              <a:rPr lang="en-GB" sz="1200">
                <a:latin typeface="Arial" panose="020B0604020202020204" pitchFamily="34" charset="0"/>
                <a:ea typeface="Calibri" panose="020F0502020204030204" pitchFamily="34" charset="0"/>
                <a:cs typeface="Times New Roman" panose="02020603050405020304" pitchFamily="18" charset="0"/>
              </a:rPr>
              <a:t>5</a:t>
            </a:r>
          </a:p>
        </p:txBody>
      </p:sp>
      <p:pic>
        <p:nvPicPr>
          <p:cNvPr id="31" name="Picture 30">
            <a:extLst>
              <a:ext uri="{FF2B5EF4-FFF2-40B4-BE49-F238E27FC236}">
                <a16:creationId xmlns:a16="http://schemas.microsoft.com/office/drawing/2014/main" id="{BA2B1A41-D209-49B3-89C3-DB1467694FB2}"/>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65628"/>
          <a:stretch/>
        </p:blipFill>
        <p:spPr>
          <a:xfrm>
            <a:off x="7944465" y="75882"/>
            <a:ext cx="1065936" cy="628798"/>
          </a:xfrm>
          <a:prstGeom prst="rect">
            <a:avLst/>
          </a:prstGeom>
        </p:spPr>
      </p:pic>
      <p:graphicFrame>
        <p:nvGraphicFramePr>
          <p:cNvPr id="2" name="Table 4">
            <a:extLst>
              <a:ext uri="{FF2B5EF4-FFF2-40B4-BE49-F238E27FC236}">
                <a16:creationId xmlns:a16="http://schemas.microsoft.com/office/drawing/2014/main" id="{0AA2F680-EF9A-AF61-EEFE-5BFB72A2A295}"/>
              </a:ext>
            </a:extLst>
          </p:cNvPr>
          <p:cNvGraphicFramePr>
            <a:graphicFrameLocks/>
          </p:cNvGraphicFramePr>
          <p:nvPr>
            <p:extLst>
              <p:ext uri="{D42A27DB-BD31-4B8C-83A1-F6EECF244321}">
                <p14:modId xmlns:p14="http://schemas.microsoft.com/office/powerpoint/2010/main" val="3582175133"/>
              </p:ext>
            </p:extLst>
          </p:nvPr>
        </p:nvGraphicFramePr>
        <p:xfrm>
          <a:off x="230462" y="1111155"/>
          <a:ext cx="5163472" cy="5003850"/>
        </p:xfrm>
        <a:graphic>
          <a:graphicData uri="http://schemas.openxmlformats.org/drawingml/2006/table">
            <a:tbl>
              <a:tblPr firstRow="1" bandRow="1"/>
              <a:tblGrid>
                <a:gridCol w="1136001">
                  <a:extLst>
                    <a:ext uri="{9D8B030D-6E8A-4147-A177-3AD203B41FA5}">
                      <a16:colId xmlns:a16="http://schemas.microsoft.com/office/drawing/2014/main" val="3376250360"/>
                    </a:ext>
                  </a:extLst>
                </a:gridCol>
                <a:gridCol w="4027471">
                  <a:extLst>
                    <a:ext uri="{9D8B030D-6E8A-4147-A177-3AD203B41FA5}">
                      <a16:colId xmlns:a16="http://schemas.microsoft.com/office/drawing/2014/main" val="2804483554"/>
                    </a:ext>
                  </a:extLst>
                </a:gridCol>
              </a:tblGrid>
              <a:tr h="66211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a:solidFill>
                            <a:schemeClr val="tx1"/>
                          </a:solidFill>
                          <a:latin typeface="Arial" panose="020B0604020202020204" pitchFamily="34" charset="0"/>
                          <a:cs typeface="Arial" panose="020B0604020202020204" pitchFamily="34" charset="0"/>
                        </a:rPr>
                        <a:t>Reports to:	</a:t>
                      </a:r>
                    </a:p>
                    <a:p>
                      <a:endParaRPr lang="en-GB" sz="1200" b="1">
                        <a:solidFill>
                          <a:schemeClr val="tx1"/>
                        </a:solidFill>
                        <a:latin typeface="Arial" panose="020B0604020202020204" pitchFamily="34" charset="0"/>
                        <a:cs typeface="Arial" panose="020B0604020202020204" pitchFamily="34" charset="0"/>
                      </a:endParaRPr>
                    </a:p>
                  </a:txBody>
                  <a:tcPr/>
                </a:tc>
                <a:tc>
                  <a:txBody>
                    <a:bodyPr/>
                    <a:lstStyle/>
                    <a:p>
                      <a:r>
                        <a:rPr lang="en-GB" sz="1200">
                          <a:solidFill>
                            <a:schemeClr val="tx1"/>
                          </a:solidFill>
                          <a:latin typeface="Arial" panose="020B0604020202020204" pitchFamily="34" charset="0"/>
                          <a:cs typeface="Arial" panose="020B0604020202020204" pitchFamily="34" charset="0"/>
                        </a:rPr>
                        <a:t>Director of Growth</a:t>
                      </a:r>
                    </a:p>
                  </a:txBody>
                  <a:tcPr/>
                </a:tc>
                <a:extLst>
                  <a:ext uri="{0D108BD9-81ED-4DB2-BD59-A6C34878D82A}">
                    <a16:rowId xmlns:a16="http://schemas.microsoft.com/office/drawing/2014/main" val="3539884345"/>
                  </a:ext>
                </a:extLst>
              </a:tr>
              <a:tr h="66211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a:solidFill>
                            <a:schemeClr val="tx1"/>
                          </a:solidFill>
                          <a:latin typeface="Arial" panose="020B0604020202020204" pitchFamily="34" charset="0"/>
                          <a:cs typeface="Arial" panose="020B0604020202020204" pitchFamily="34" charset="0"/>
                        </a:rPr>
                        <a:t>Location:	</a:t>
                      </a:r>
                      <a:endParaRPr lang="en-GB" sz="1200" b="1">
                        <a:solidFill>
                          <a:schemeClr val="tx1"/>
                        </a:solidFill>
                        <a:highlight>
                          <a:srgbClr val="FFFF00"/>
                        </a:highlight>
                        <a:latin typeface="Arial" panose="020B0604020202020204" pitchFamily="34" charset="0"/>
                        <a:cs typeface="Arial" panose="020B0604020202020204" pitchFamily="34" charset="0"/>
                      </a:endParaRPr>
                    </a:p>
                    <a:p>
                      <a:endParaRPr lang="en-GB" sz="1200" b="1">
                        <a:solidFill>
                          <a:schemeClr val="tx1"/>
                        </a:solidFill>
                        <a:latin typeface="Arial" panose="020B0604020202020204" pitchFamily="34" charset="0"/>
                        <a:cs typeface="Arial" panose="020B0604020202020204" pitchFamily="34" charset="0"/>
                      </a:endParaRPr>
                    </a:p>
                  </a:txBody>
                  <a:tcPr/>
                </a:tc>
                <a:tc>
                  <a:txBody>
                    <a:bodyPr/>
                    <a:lstStyle/>
                    <a:p>
                      <a:r>
                        <a:rPr lang="en-GB" sz="1200">
                          <a:solidFill>
                            <a:schemeClr val="tx1"/>
                          </a:solidFill>
                          <a:latin typeface="Arial" panose="020B0604020202020204" pitchFamily="34" charset="0"/>
                          <a:cs typeface="Arial" panose="020B0604020202020204" pitchFamily="34" charset="0"/>
                        </a:rPr>
                        <a:t>Remote however must be based in Scotland </a:t>
                      </a:r>
                    </a:p>
                  </a:txBody>
                  <a:tcPr/>
                </a:tc>
                <a:extLst>
                  <a:ext uri="{0D108BD9-81ED-4DB2-BD59-A6C34878D82A}">
                    <a16:rowId xmlns:a16="http://schemas.microsoft.com/office/drawing/2014/main" val="2582321572"/>
                  </a:ext>
                </a:extLst>
              </a:tr>
              <a:tr h="66211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a:latin typeface="Arial" panose="020B0604020202020204" pitchFamily="34" charset="0"/>
                          <a:cs typeface="Arial" panose="020B0604020202020204" pitchFamily="34" charset="0"/>
                        </a:rPr>
                        <a:t>Salary: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a:solidFill>
                            <a:schemeClr val="tx1"/>
                          </a:solidFill>
                          <a:latin typeface="Arial"/>
                          <a:cs typeface="Arial"/>
                        </a:rPr>
                        <a:t>c. </a:t>
                      </a:r>
                      <a:r>
                        <a:rPr lang="en-GB" sz="1200" b="0" i="0" u="none" strike="noStrike" kern="1200">
                          <a:solidFill>
                            <a:srgbClr val="000000"/>
                          </a:solidFill>
                          <a:effectLst/>
                          <a:latin typeface="Arial"/>
                          <a:cs typeface="Arial"/>
                        </a:rPr>
                        <a:t>£51,877 - £57,034 per annum</a:t>
                      </a:r>
                    </a:p>
                  </a:txBody>
                  <a:tcPr/>
                </a:tc>
                <a:extLst>
                  <a:ext uri="{0D108BD9-81ED-4DB2-BD59-A6C34878D82A}">
                    <a16:rowId xmlns:a16="http://schemas.microsoft.com/office/drawing/2014/main" val="1296498250"/>
                  </a:ext>
                </a:extLst>
              </a:tr>
              <a:tr h="1797154">
                <a:tc>
                  <a:txBody>
                    <a:bodyPr/>
                    <a:lstStyle/>
                    <a:p>
                      <a:r>
                        <a:rPr lang="en-GB" sz="1200" b="1">
                          <a:latin typeface="Arial" panose="020B0604020202020204" pitchFamily="34" charset="0"/>
                          <a:cs typeface="Arial" panose="020B0604020202020204" pitchFamily="34" charset="0"/>
                        </a:rPr>
                        <a:t>Benefits: 	</a:t>
                      </a:r>
                    </a:p>
                    <a:p>
                      <a:endParaRPr lang="en-GB" sz="1200" b="1">
                        <a:latin typeface="Arial" panose="020B0604020202020204" pitchFamily="34" charset="0"/>
                        <a:cs typeface="Arial" panose="020B0604020202020204" pitchFamily="34" charset="0"/>
                      </a:endParaRPr>
                    </a:p>
                    <a:p>
                      <a:endParaRPr lang="en-GB" sz="1200" b="1">
                        <a:latin typeface="Arial" panose="020B0604020202020204" pitchFamily="34" charset="0"/>
                        <a:cs typeface="Arial" panose="020B0604020202020204" pitchFamily="34" charset="0"/>
                      </a:endParaRPr>
                    </a:p>
                    <a:p>
                      <a:endParaRPr lang="en-GB" sz="1200" b="1">
                        <a:latin typeface="Arial" panose="020B0604020202020204" pitchFamily="34" charset="0"/>
                        <a:cs typeface="Arial" panose="020B0604020202020204" pitchFamily="34" charset="0"/>
                      </a:endParaRPr>
                    </a:p>
                  </a:txBody>
                  <a:tcPr/>
                </a:tc>
                <a:tc>
                  <a:txBody>
                    <a:bodyPr/>
                    <a:lstStyle/>
                    <a:p>
                      <a:pPr marL="285750" indent="-285750">
                        <a:lnSpc>
                          <a:spcPct val="150000"/>
                        </a:lnSpc>
                        <a:buFont typeface="Arial" panose="020B0604020202020204" pitchFamily="34" charset="0"/>
                        <a:buChar char="•"/>
                      </a:pPr>
                      <a:r>
                        <a:rPr lang="en-GB" sz="1200">
                          <a:solidFill>
                            <a:schemeClr val="tx1"/>
                          </a:solidFill>
                          <a:latin typeface="Arial" panose="020B0604020202020204" pitchFamily="34" charset="0"/>
                          <a:cs typeface="Arial" panose="020B0604020202020204" pitchFamily="34" charset="0"/>
                        </a:rPr>
                        <a:t>Flexible working</a:t>
                      </a:r>
                    </a:p>
                    <a:p>
                      <a:pPr marL="285750" indent="-285750">
                        <a:lnSpc>
                          <a:spcPct val="150000"/>
                        </a:lnSpc>
                        <a:buFont typeface="Arial" panose="020B0604020202020204" pitchFamily="34" charset="0"/>
                        <a:buChar char="•"/>
                      </a:pPr>
                      <a:r>
                        <a:rPr lang="en-GB" sz="1200">
                          <a:solidFill>
                            <a:schemeClr val="tx1"/>
                          </a:solidFill>
                          <a:latin typeface="Arial" panose="020B0604020202020204" pitchFamily="34" charset="0"/>
                          <a:cs typeface="Arial" panose="020B0604020202020204" pitchFamily="34" charset="0"/>
                        </a:rPr>
                        <a:t>34 days’ annual leave (including public holidays) </a:t>
                      </a:r>
                    </a:p>
                    <a:p>
                      <a:pPr marL="285750" indent="-285750">
                        <a:lnSpc>
                          <a:spcPct val="150000"/>
                        </a:lnSpc>
                        <a:buFont typeface="Arial" panose="020B0604020202020204" pitchFamily="34" charset="0"/>
                        <a:buChar char="•"/>
                      </a:pPr>
                      <a:r>
                        <a:rPr lang="en-GB" sz="1200">
                          <a:solidFill>
                            <a:schemeClr val="tx1"/>
                          </a:solidFill>
                          <a:latin typeface="Arial" panose="020B0604020202020204" pitchFamily="34" charset="0"/>
                          <a:cs typeface="Arial" panose="020B0604020202020204" pitchFamily="34" charset="0"/>
                        </a:rPr>
                        <a:t>Non-contributory pension with employer contributions of 8%. </a:t>
                      </a:r>
                    </a:p>
                    <a:p>
                      <a:pPr marL="285750" indent="-285750">
                        <a:lnSpc>
                          <a:spcPct val="150000"/>
                        </a:lnSpc>
                        <a:buFont typeface="Arial" panose="020B0604020202020204" pitchFamily="34" charset="0"/>
                        <a:buChar char="•"/>
                      </a:pPr>
                      <a:r>
                        <a:rPr lang="en-GB" sz="1200">
                          <a:solidFill>
                            <a:schemeClr val="tx1"/>
                          </a:solidFill>
                          <a:latin typeface="Arial" panose="020B0604020202020204" pitchFamily="34" charset="0"/>
                          <a:cs typeface="Arial" panose="020B0604020202020204" pitchFamily="34" charset="0"/>
                        </a:rPr>
                        <a:t>Volunteering and development days</a:t>
                      </a:r>
                    </a:p>
                    <a:p>
                      <a:pPr marL="285750" indent="-285750">
                        <a:lnSpc>
                          <a:spcPct val="150000"/>
                        </a:lnSpc>
                        <a:buFont typeface="Arial" panose="020B0604020202020204" pitchFamily="34" charset="0"/>
                        <a:buChar char="•"/>
                      </a:pPr>
                      <a:r>
                        <a:rPr lang="en-GB" sz="1200">
                          <a:solidFill>
                            <a:schemeClr val="tx1"/>
                          </a:solidFill>
                          <a:latin typeface="Arial" panose="020B0604020202020204" pitchFamily="34" charset="0"/>
                          <a:cs typeface="Arial" panose="020B0604020202020204" pitchFamily="34" charset="0"/>
                        </a:rPr>
                        <a:t>Enhanced maternity and paternity leave</a:t>
                      </a:r>
                    </a:p>
                    <a:p>
                      <a:pPr marL="285750" indent="-285750">
                        <a:lnSpc>
                          <a:spcPct val="150000"/>
                        </a:lnSpc>
                        <a:buFont typeface="Arial" panose="020B0604020202020204" pitchFamily="34" charset="0"/>
                        <a:buChar char="•"/>
                      </a:pPr>
                      <a:r>
                        <a:rPr lang="en-GB" sz="1200">
                          <a:solidFill>
                            <a:schemeClr val="tx1"/>
                          </a:solidFill>
                          <a:latin typeface="Arial" panose="020B0604020202020204" pitchFamily="34" charset="0"/>
                          <a:cs typeface="Arial" panose="020B0604020202020204" pitchFamily="34" charset="0"/>
                        </a:rPr>
                        <a:t>Employee Assistance programme</a:t>
                      </a:r>
                    </a:p>
                    <a:p>
                      <a:pPr marL="285750" indent="-285750">
                        <a:lnSpc>
                          <a:spcPct val="150000"/>
                        </a:lnSpc>
                        <a:buFont typeface="Arial" panose="020B0604020202020204" pitchFamily="34" charset="0"/>
                        <a:buChar char="•"/>
                      </a:pPr>
                      <a:r>
                        <a:rPr lang="en-GB" sz="1200">
                          <a:solidFill>
                            <a:schemeClr val="tx1"/>
                          </a:solidFill>
                          <a:latin typeface="Arial" panose="020B0604020202020204" pitchFamily="34" charset="0"/>
                          <a:cs typeface="Arial" panose="020B0604020202020204" pitchFamily="34" charset="0"/>
                        </a:rPr>
                        <a:t>Life Assurance</a:t>
                      </a:r>
                    </a:p>
                    <a:p>
                      <a:pPr marL="285750" indent="-285750">
                        <a:lnSpc>
                          <a:spcPct val="150000"/>
                        </a:lnSpc>
                        <a:buFont typeface="Arial" panose="020B0604020202020204" pitchFamily="34" charset="0"/>
                        <a:buChar char="•"/>
                      </a:pPr>
                      <a:r>
                        <a:rPr lang="en-GB" sz="1200">
                          <a:solidFill>
                            <a:schemeClr val="tx1"/>
                          </a:solidFill>
                          <a:latin typeface="Arial" panose="020B0604020202020204" pitchFamily="34" charset="0"/>
                          <a:cs typeface="Arial" panose="020B0604020202020204" pitchFamily="34" charset="0"/>
                        </a:rPr>
                        <a:t>Wellbeing support</a:t>
                      </a:r>
                    </a:p>
                    <a:p>
                      <a:pPr marL="285750" indent="-285750">
                        <a:lnSpc>
                          <a:spcPct val="150000"/>
                        </a:lnSpc>
                        <a:buFont typeface="Arial" panose="020B0604020202020204" pitchFamily="34" charset="0"/>
                        <a:buChar char="•"/>
                      </a:pPr>
                      <a:r>
                        <a:rPr lang="en-GB" sz="1200">
                          <a:solidFill>
                            <a:schemeClr val="tx1"/>
                          </a:solidFill>
                          <a:latin typeface="Arial" panose="020B0604020202020204" pitchFamily="34" charset="0"/>
                          <a:cs typeface="Arial" panose="020B0604020202020204" pitchFamily="34" charset="0"/>
                        </a:rPr>
                        <a:t>Cycle to Work scheme</a:t>
                      </a:r>
                    </a:p>
                    <a:p>
                      <a:pPr marL="285750" indent="-285750">
                        <a:buFont typeface="Arial" panose="020B0604020202020204" pitchFamily="34" charset="0"/>
                        <a:buChar char="•"/>
                      </a:pPr>
                      <a:endParaRPr lang="en-GB" sz="1200">
                        <a:solidFill>
                          <a:schemeClr val="tx1"/>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723681024"/>
                  </a:ext>
                </a:extLst>
              </a:tr>
            </a:tbl>
          </a:graphicData>
        </a:graphic>
      </p:graphicFrame>
      <p:pic>
        <p:nvPicPr>
          <p:cNvPr id="8" name="Picture 7">
            <a:extLst>
              <a:ext uri="{FF2B5EF4-FFF2-40B4-BE49-F238E27FC236}">
                <a16:creationId xmlns:a16="http://schemas.microsoft.com/office/drawing/2014/main" id="{403A43E0-0AF4-09BC-74EA-467BA54F9EC9}"/>
              </a:ext>
            </a:extLst>
          </p:cNvPr>
          <p:cNvPicPr>
            <a:picLocks noChangeAspect="1"/>
          </p:cNvPicPr>
          <p:nvPr/>
        </p:nvPicPr>
        <p:blipFill>
          <a:blip r:embed="rId4"/>
          <a:stretch>
            <a:fillRect/>
          </a:stretch>
        </p:blipFill>
        <p:spPr>
          <a:xfrm>
            <a:off x="5796719" y="1379429"/>
            <a:ext cx="2973654" cy="4460481"/>
          </a:xfrm>
          <a:prstGeom prst="rect">
            <a:avLst/>
          </a:prstGeom>
        </p:spPr>
      </p:pic>
    </p:spTree>
    <p:extLst>
      <p:ext uri="{BB962C8B-B14F-4D97-AF65-F5344CB8AC3E}">
        <p14:creationId xmlns:p14="http://schemas.microsoft.com/office/powerpoint/2010/main" val="21603577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C3A6F02C-BB7A-4F88-A59D-141C4F660C86}"/>
              </a:ext>
            </a:extLst>
          </p:cNvPr>
          <p:cNvSpPr/>
          <p:nvPr/>
        </p:nvSpPr>
        <p:spPr>
          <a:xfrm>
            <a:off x="0" y="0"/>
            <a:ext cx="9144000" cy="776377"/>
          </a:xfrm>
          <a:prstGeom prst="rect">
            <a:avLst/>
          </a:prstGeom>
          <a:solidFill>
            <a:srgbClr val="019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p:cNvSpPr txBox="1"/>
          <p:nvPr/>
        </p:nvSpPr>
        <p:spPr>
          <a:xfrm>
            <a:off x="0" y="128225"/>
            <a:ext cx="7185803" cy="477054"/>
          </a:xfrm>
          <a:prstGeom prst="rect">
            <a:avLst/>
          </a:prstGeom>
          <a:noFill/>
        </p:spPr>
        <p:txBody>
          <a:bodyPr wrap="square" rtlCol="0">
            <a:spAutoFit/>
          </a:bodyPr>
          <a:lstStyle/>
          <a:p>
            <a:r>
              <a:rPr lang="en-GB" sz="2500">
                <a:solidFill>
                  <a:schemeClr val="bg1"/>
                </a:solidFill>
                <a:latin typeface="Arial" panose="020B0604020202020204" pitchFamily="34" charset="0"/>
                <a:cs typeface="Arial" panose="020B0604020202020204" pitchFamily="34" charset="0"/>
              </a:rPr>
              <a:t>Scotland team structure</a:t>
            </a:r>
          </a:p>
        </p:txBody>
      </p:sp>
      <p:grpSp>
        <p:nvGrpSpPr>
          <p:cNvPr id="5" name="Group 4">
            <a:extLst>
              <a:ext uri="{FF2B5EF4-FFF2-40B4-BE49-F238E27FC236}">
                <a16:creationId xmlns:a16="http://schemas.microsoft.com/office/drawing/2014/main" id="{50F524CA-D3B0-4AE5-AA0F-1BD7E9E05743}"/>
              </a:ext>
            </a:extLst>
          </p:cNvPr>
          <p:cNvGrpSpPr/>
          <p:nvPr/>
        </p:nvGrpSpPr>
        <p:grpSpPr>
          <a:xfrm>
            <a:off x="0" y="6360139"/>
            <a:ext cx="9149758" cy="643815"/>
            <a:chOff x="0" y="6240063"/>
            <a:chExt cx="9149758" cy="643815"/>
          </a:xfrm>
        </p:grpSpPr>
        <p:sp>
          <p:nvSpPr>
            <p:cNvPr id="18" name="Rectangle 17">
              <a:extLst>
                <a:ext uri="{FF2B5EF4-FFF2-40B4-BE49-F238E27FC236}">
                  <a16:creationId xmlns:a16="http://schemas.microsoft.com/office/drawing/2014/main" id="{D0D70A2B-F29A-40CF-AE23-982664FC4697}"/>
                </a:ext>
              </a:extLst>
            </p:cNvPr>
            <p:cNvSpPr/>
            <p:nvPr/>
          </p:nvSpPr>
          <p:spPr>
            <a:xfrm>
              <a:off x="0" y="6374921"/>
              <a:ext cx="9144000" cy="508957"/>
            </a:xfrm>
            <a:prstGeom prst="rect">
              <a:avLst/>
            </a:prstGeom>
            <a:solidFill>
              <a:srgbClr val="F3A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0D975B5C-73F8-4ABF-88B3-29E28EB91C4A}"/>
                </a:ext>
              </a:extLst>
            </p:cNvPr>
            <p:cNvSpPr/>
            <p:nvPr/>
          </p:nvSpPr>
          <p:spPr>
            <a:xfrm>
              <a:off x="0" y="6240063"/>
              <a:ext cx="9149758" cy="134862"/>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Rectangle 11">
            <a:extLst>
              <a:ext uri="{FF2B5EF4-FFF2-40B4-BE49-F238E27FC236}">
                <a16:creationId xmlns:a16="http://schemas.microsoft.com/office/drawing/2014/main" id="{A1DF5B8B-7BDD-4E7B-A363-B2B9B60696D0}"/>
              </a:ext>
            </a:extLst>
          </p:cNvPr>
          <p:cNvSpPr/>
          <p:nvPr/>
        </p:nvSpPr>
        <p:spPr>
          <a:xfrm>
            <a:off x="172380" y="911235"/>
            <a:ext cx="4107736" cy="1046440"/>
          </a:xfrm>
          <a:prstGeom prst="rect">
            <a:avLst/>
          </a:prstGeom>
        </p:spPr>
        <p:txBody>
          <a:bodyPr wrap="square" anchor="t">
            <a:spAutoFit/>
          </a:bodyPr>
          <a:lstStyle/>
          <a:p>
            <a:pPr lvl="0"/>
            <a:endParaRPr lang="en-GB" sz="120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GB" sz="1200">
              <a:latin typeface="Arial" panose="020B0604020202020204" pitchFamily="34" charset="0"/>
              <a:cs typeface="Arial" panose="020B0604020202020204" pitchFamily="34" charset="0"/>
            </a:endParaRPr>
          </a:p>
          <a:p>
            <a:endParaRPr lang="en-GB" sz="1200">
              <a:latin typeface="Arial" panose="020B0604020202020204" pitchFamily="34" charset="0"/>
              <a:cs typeface="Arial" panose="020B0604020202020204" pitchFamily="34" charset="0"/>
            </a:endParaRPr>
          </a:p>
          <a:p>
            <a:endParaRPr lang="en-GB" sz="1200">
              <a:latin typeface="Arial" panose="020B0604020202020204" pitchFamily="34" charset="0"/>
              <a:cs typeface="Arial" panose="020B0604020202020204" pitchFamily="34" charset="0"/>
            </a:endParaRPr>
          </a:p>
          <a:p>
            <a:endParaRPr lang="en-GB" sz="1400" b="1">
              <a:solidFill>
                <a:srgbClr val="019CDC"/>
              </a:solidFill>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3C9052E3-CD6F-4790-A970-79A449E1DB96}"/>
              </a:ext>
            </a:extLst>
          </p:cNvPr>
          <p:cNvSpPr/>
          <p:nvPr/>
        </p:nvSpPr>
        <p:spPr>
          <a:xfrm>
            <a:off x="8770373" y="6502869"/>
            <a:ext cx="402495" cy="276999"/>
          </a:xfrm>
          <a:prstGeom prst="rect">
            <a:avLst/>
          </a:prstGeom>
        </p:spPr>
        <p:txBody>
          <a:bodyPr wrap="square">
            <a:spAutoFit/>
          </a:bodyPr>
          <a:lstStyle/>
          <a:p>
            <a:pPr>
              <a:spcAft>
                <a:spcPts val="0"/>
              </a:spcAft>
            </a:pPr>
            <a:r>
              <a:rPr lang="en-GB" sz="1200">
                <a:latin typeface="Arial" panose="020B0604020202020204" pitchFamily="34" charset="0"/>
                <a:ea typeface="Calibri" panose="020F0502020204030204" pitchFamily="34" charset="0"/>
                <a:cs typeface="Times New Roman" panose="02020603050405020304" pitchFamily="18" charset="0"/>
              </a:rPr>
              <a:t>6</a:t>
            </a:r>
          </a:p>
        </p:txBody>
      </p:sp>
      <p:pic>
        <p:nvPicPr>
          <p:cNvPr id="13" name="Picture 12">
            <a:extLst>
              <a:ext uri="{FF2B5EF4-FFF2-40B4-BE49-F238E27FC236}">
                <a16:creationId xmlns:a16="http://schemas.microsoft.com/office/drawing/2014/main" id="{87CFE58B-852D-4E2E-BB6A-1CE46294867B}"/>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65628"/>
          <a:stretch/>
        </p:blipFill>
        <p:spPr>
          <a:xfrm>
            <a:off x="7944465" y="75882"/>
            <a:ext cx="1065936" cy="628798"/>
          </a:xfrm>
          <a:prstGeom prst="rect">
            <a:avLst/>
          </a:prstGeom>
        </p:spPr>
      </p:pic>
      <p:sp>
        <p:nvSpPr>
          <p:cNvPr id="3" name="Rectangle 2">
            <a:extLst>
              <a:ext uri="{FF2B5EF4-FFF2-40B4-BE49-F238E27FC236}">
                <a16:creationId xmlns:a16="http://schemas.microsoft.com/office/drawing/2014/main" id="{746B3CC5-96AB-4619-9477-E2EB1C52F517}"/>
              </a:ext>
            </a:extLst>
          </p:cNvPr>
          <p:cNvSpPr/>
          <p:nvPr/>
        </p:nvSpPr>
        <p:spPr>
          <a:xfrm>
            <a:off x="4399620" y="960262"/>
            <a:ext cx="4572000" cy="1149097"/>
          </a:xfrm>
          <a:prstGeom prst="rect">
            <a:avLst/>
          </a:prstGeom>
        </p:spPr>
        <p:txBody>
          <a:bodyPr>
            <a:spAutoFit/>
          </a:bodyPr>
          <a:lstStyle/>
          <a:p>
            <a:pPr algn="just">
              <a:lnSpc>
                <a:spcPct val="107000"/>
              </a:lnSpc>
              <a:spcAft>
                <a:spcPts val="800"/>
              </a:spcAft>
            </a:pPr>
            <a:endParaRPr lang="en-GB" sz="1150">
              <a:latin typeface="Arial" panose="020B0604020202020204" pitchFamily="34" charset="0"/>
              <a:cs typeface="Arial" panose="020B0604020202020204" pitchFamily="34" charset="0"/>
            </a:endParaRPr>
          </a:p>
          <a:p>
            <a:pPr marL="171450" indent="-171450" algn="just">
              <a:lnSpc>
                <a:spcPct val="107000"/>
              </a:lnSpc>
              <a:spcAft>
                <a:spcPts val="800"/>
              </a:spcAft>
              <a:buFont typeface="Arial" panose="020B0604020202020204" pitchFamily="34" charset="0"/>
              <a:buChar char="•"/>
            </a:pPr>
            <a:endParaRPr lang="en-GB" sz="1150">
              <a:latin typeface="Arial" panose="020B0604020202020204" pitchFamily="34" charset="0"/>
              <a:cs typeface="Arial" panose="020B0604020202020204" pitchFamily="34" charset="0"/>
            </a:endParaRPr>
          </a:p>
          <a:p>
            <a:pPr marL="171450" indent="-171450" algn="just">
              <a:lnSpc>
                <a:spcPct val="107000"/>
              </a:lnSpc>
              <a:spcAft>
                <a:spcPts val="800"/>
              </a:spcAft>
              <a:buFont typeface="Arial" panose="020B0604020202020204" pitchFamily="34" charset="0"/>
              <a:buChar char="•"/>
            </a:pPr>
            <a:endParaRPr lang="en-GB" sz="1150">
              <a:latin typeface="Arial" panose="020B0604020202020204" pitchFamily="34" charset="0"/>
              <a:cs typeface="Arial" panose="020B0604020202020204" pitchFamily="34" charset="0"/>
            </a:endParaRPr>
          </a:p>
          <a:p>
            <a:pPr marL="171450" indent="-171450" algn="just">
              <a:lnSpc>
                <a:spcPct val="107000"/>
              </a:lnSpc>
              <a:spcAft>
                <a:spcPts val="800"/>
              </a:spcAft>
              <a:buFont typeface="Arial" panose="020B0604020202020204" pitchFamily="34" charset="0"/>
              <a:buChar char="•"/>
            </a:pPr>
            <a:endParaRPr lang="en-GB" sz="1150">
              <a:latin typeface="Calibri" panose="020F0502020204030204" pitchFamily="34"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32B0BDEE-A9A0-3F1E-EC67-BEF2FFF8F66B}"/>
              </a:ext>
            </a:extLst>
          </p:cNvPr>
          <p:cNvSpPr txBox="1"/>
          <p:nvPr/>
        </p:nvSpPr>
        <p:spPr>
          <a:xfrm>
            <a:off x="4572000" y="5618666"/>
            <a:ext cx="575353" cy="369332"/>
          </a:xfrm>
          <a:prstGeom prst="rect">
            <a:avLst/>
          </a:prstGeom>
          <a:solidFill>
            <a:schemeClr val="bg1"/>
          </a:solidFill>
        </p:spPr>
        <p:txBody>
          <a:bodyPr wrap="square" rtlCol="0">
            <a:spAutoFit/>
          </a:bodyPr>
          <a:lstStyle/>
          <a:p>
            <a:endParaRPr lang="en-GB"/>
          </a:p>
        </p:txBody>
      </p:sp>
      <p:graphicFrame>
        <p:nvGraphicFramePr>
          <p:cNvPr id="4" name="Diagram 3">
            <a:extLst>
              <a:ext uri="{FF2B5EF4-FFF2-40B4-BE49-F238E27FC236}">
                <a16:creationId xmlns:a16="http://schemas.microsoft.com/office/drawing/2014/main" id="{F85CC505-4AFE-3660-D357-4399035E305B}"/>
              </a:ext>
            </a:extLst>
          </p:cNvPr>
          <p:cNvGraphicFramePr/>
          <p:nvPr>
            <p:extLst>
              <p:ext uri="{D42A27DB-BD31-4B8C-83A1-F6EECF244321}">
                <p14:modId xmlns:p14="http://schemas.microsoft.com/office/powerpoint/2010/main" val="1104567451"/>
              </p:ext>
            </p:extLst>
          </p:nvPr>
        </p:nvGraphicFramePr>
        <p:xfrm>
          <a:off x="-40048" y="749511"/>
          <a:ext cx="9212916" cy="561062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2201242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C3A6F02C-BB7A-4F88-A59D-141C4F660C86}"/>
              </a:ext>
            </a:extLst>
          </p:cNvPr>
          <p:cNvSpPr/>
          <p:nvPr/>
        </p:nvSpPr>
        <p:spPr>
          <a:xfrm>
            <a:off x="0" y="0"/>
            <a:ext cx="9144000" cy="776377"/>
          </a:xfrm>
          <a:prstGeom prst="rect">
            <a:avLst/>
          </a:prstGeom>
          <a:solidFill>
            <a:srgbClr val="019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p:cNvSpPr txBox="1"/>
          <p:nvPr/>
        </p:nvSpPr>
        <p:spPr>
          <a:xfrm>
            <a:off x="71021" y="133286"/>
            <a:ext cx="7185803" cy="477054"/>
          </a:xfrm>
          <a:prstGeom prst="rect">
            <a:avLst/>
          </a:prstGeom>
          <a:noFill/>
        </p:spPr>
        <p:txBody>
          <a:bodyPr wrap="square" rtlCol="0">
            <a:spAutoFit/>
          </a:bodyPr>
          <a:lstStyle/>
          <a:p>
            <a:r>
              <a:rPr lang="en-GB" sz="2500">
                <a:solidFill>
                  <a:schemeClr val="bg1"/>
                </a:solidFill>
                <a:latin typeface="Arial" panose="020B0604020202020204" pitchFamily="34" charset="0"/>
                <a:cs typeface="Arial" panose="020B0604020202020204" pitchFamily="34" charset="0"/>
              </a:rPr>
              <a:t>Role overview</a:t>
            </a:r>
          </a:p>
        </p:txBody>
      </p:sp>
      <p:grpSp>
        <p:nvGrpSpPr>
          <p:cNvPr id="5" name="Group 4">
            <a:extLst>
              <a:ext uri="{FF2B5EF4-FFF2-40B4-BE49-F238E27FC236}">
                <a16:creationId xmlns:a16="http://schemas.microsoft.com/office/drawing/2014/main" id="{50F524CA-D3B0-4AE5-AA0F-1BD7E9E05743}"/>
              </a:ext>
            </a:extLst>
          </p:cNvPr>
          <p:cNvGrpSpPr/>
          <p:nvPr/>
        </p:nvGrpSpPr>
        <p:grpSpPr>
          <a:xfrm>
            <a:off x="0" y="6360139"/>
            <a:ext cx="9149758" cy="643815"/>
            <a:chOff x="0" y="6240063"/>
            <a:chExt cx="9149758" cy="643815"/>
          </a:xfrm>
        </p:grpSpPr>
        <p:sp>
          <p:nvSpPr>
            <p:cNvPr id="18" name="Rectangle 17">
              <a:extLst>
                <a:ext uri="{FF2B5EF4-FFF2-40B4-BE49-F238E27FC236}">
                  <a16:creationId xmlns:a16="http://schemas.microsoft.com/office/drawing/2014/main" id="{D0D70A2B-F29A-40CF-AE23-982664FC4697}"/>
                </a:ext>
              </a:extLst>
            </p:cNvPr>
            <p:cNvSpPr/>
            <p:nvPr/>
          </p:nvSpPr>
          <p:spPr>
            <a:xfrm>
              <a:off x="0" y="6374921"/>
              <a:ext cx="9144000" cy="508957"/>
            </a:xfrm>
            <a:prstGeom prst="rect">
              <a:avLst/>
            </a:prstGeom>
            <a:solidFill>
              <a:srgbClr val="F3A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0D975B5C-73F8-4ABF-88B3-29E28EB91C4A}"/>
                </a:ext>
              </a:extLst>
            </p:cNvPr>
            <p:cNvSpPr/>
            <p:nvPr/>
          </p:nvSpPr>
          <p:spPr>
            <a:xfrm>
              <a:off x="0" y="6240063"/>
              <a:ext cx="9149758" cy="134862"/>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Rectangle 11">
            <a:extLst>
              <a:ext uri="{FF2B5EF4-FFF2-40B4-BE49-F238E27FC236}">
                <a16:creationId xmlns:a16="http://schemas.microsoft.com/office/drawing/2014/main" id="{A1DF5B8B-7BDD-4E7B-A363-B2B9B60696D0}"/>
              </a:ext>
            </a:extLst>
          </p:cNvPr>
          <p:cNvSpPr/>
          <p:nvPr/>
        </p:nvSpPr>
        <p:spPr>
          <a:xfrm>
            <a:off x="115468" y="907661"/>
            <a:ext cx="4456532" cy="5693866"/>
          </a:xfrm>
          <a:prstGeom prst="rect">
            <a:avLst/>
          </a:prstGeom>
        </p:spPr>
        <p:txBody>
          <a:bodyPr wrap="square" anchor="t">
            <a:spAutoFit/>
          </a:bodyPr>
          <a:lstStyle/>
          <a:p>
            <a:endParaRPr lang="en-GB" sz="1400" b="1">
              <a:latin typeface="Arial" panose="020B0604020202020204" pitchFamily="34" charset="0"/>
              <a:cs typeface="Arial" panose="020B0604020202020204" pitchFamily="34" charset="0"/>
            </a:endParaRPr>
          </a:p>
          <a:p>
            <a:pPr>
              <a:spcAft>
                <a:spcPts val="400"/>
              </a:spcAft>
            </a:pPr>
            <a:r>
              <a:rPr lang="en-GB" sz="1400">
                <a:latin typeface="Arial" panose="020B0604020202020204" pitchFamily="34" charset="0"/>
                <a:cs typeface="Arial" panose="020B0604020202020204" pitchFamily="34" charset="0"/>
              </a:rPr>
              <a:t>As Head of Scotland, you will combine a deep understanding of fundraising in local communities – including the faith landscape, education system, and community networks – with strong strategic leadership. By building trusting, long‑term relationships, you will champion the charity’s vision and inspire people, churches, schools, businesses, and local partners to join us in feeding the next hungry child.</a:t>
            </a:r>
          </a:p>
          <a:p>
            <a:pPr>
              <a:spcAft>
                <a:spcPts val="400"/>
              </a:spcAft>
            </a:pPr>
            <a:endParaRPr lang="en-GB" sz="1400">
              <a:latin typeface="Arial" panose="020B0604020202020204" pitchFamily="34" charset="0"/>
              <a:cs typeface="Arial" panose="020B0604020202020204" pitchFamily="34" charset="0"/>
            </a:endParaRPr>
          </a:p>
          <a:p>
            <a:pPr>
              <a:spcAft>
                <a:spcPts val="400"/>
              </a:spcAft>
            </a:pPr>
            <a:r>
              <a:rPr lang="en-GB" sz="1400">
                <a:latin typeface="Arial" panose="020B0604020202020204" pitchFamily="34" charset="0"/>
                <a:cs typeface="Arial" panose="020B0604020202020204" pitchFamily="34" charset="0"/>
              </a:rPr>
              <a:t>You will lead a small team, foster volunteer leadership, and collaborate with colleagues across MMUK so that national campaigns, storytelling, and supporter journeys land meaningfully within the local context.</a:t>
            </a:r>
          </a:p>
          <a:p>
            <a:pPr>
              <a:spcAft>
                <a:spcPts val="400"/>
              </a:spcAft>
            </a:pPr>
            <a:endParaRPr lang="en-GB" sz="1400">
              <a:latin typeface="Arial" panose="020B0604020202020204" pitchFamily="34" charset="0"/>
              <a:cs typeface="Arial" panose="020B0604020202020204" pitchFamily="34" charset="0"/>
            </a:endParaRPr>
          </a:p>
          <a:p>
            <a:pPr>
              <a:spcAft>
                <a:spcPts val="400"/>
              </a:spcAft>
            </a:pPr>
            <a:r>
              <a:rPr lang="en-GB" sz="1400">
                <a:latin typeface="Arial" panose="020B0604020202020204" pitchFamily="34" charset="0"/>
                <a:cs typeface="Arial" panose="020B0604020202020204" pitchFamily="34" charset="0"/>
              </a:rPr>
              <a:t>You will be a highly visible presence across Scotland, spending considerable time externally to open doors, build alliances, and make confident, values‑led asks.</a:t>
            </a:r>
          </a:p>
          <a:p>
            <a:pPr>
              <a:spcAft>
                <a:spcPts val="400"/>
              </a:spcAft>
            </a:pPr>
            <a:endParaRPr lang="en-GB" sz="1400" b="1">
              <a:solidFill>
                <a:srgbClr val="019CDC"/>
              </a:solidFill>
              <a:latin typeface="Arial" panose="020B0604020202020204" pitchFamily="34" charset="0"/>
              <a:cs typeface="Arial" panose="020B0604020202020204" pitchFamily="34" charset="0"/>
            </a:endParaRPr>
          </a:p>
          <a:p>
            <a:pPr>
              <a:spcAft>
                <a:spcPts val="400"/>
              </a:spcAft>
            </a:pPr>
            <a:endParaRPr lang="en-GB" sz="1400" b="1">
              <a:solidFill>
                <a:srgbClr val="019CDC"/>
              </a:solidFill>
              <a:latin typeface="Arial" panose="020B0604020202020204" pitchFamily="34" charset="0"/>
              <a:cs typeface="Arial" panose="020B0604020202020204" pitchFamily="34" charset="0"/>
            </a:endParaRPr>
          </a:p>
          <a:p>
            <a:pPr>
              <a:spcAft>
                <a:spcPts val="400"/>
              </a:spcAft>
            </a:pPr>
            <a:endParaRPr lang="en-GB" sz="1400" b="1">
              <a:solidFill>
                <a:srgbClr val="019CDC"/>
              </a:solidFill>
              <a:latin typeface="Arial" panose="020B0604020202020204" pitchFamily="34" charset="0"/>
              <a:cs typeface="Arial" panose="020B0604020202020204" pitchFamily="34" charset="0"/>
            </a:endParaRPr>
          </a:p>
          <a:p>
            <a:pPr>
              <a:spcAft>
                <a:spcPts val="400"/>
              </a:spcAft>
            </a:pPr>
            <a:endParaRPr lang="en-GB" sz="1400" b="1">
              <a:solidFill>
                <a:srgbClr val="019CDC"/>
              </a:solidFill>
              <a:latin typeface="Arial" panose="020B0604020202020204" pitchFamily="34" charset="0"/>
              <a:cs typeface="Arial" panose="020B0604020202020204" pitchFamily="34" charset="0"/>
            </a:endParaRPr>
          </a:p>
          <a:p>
            <a:endParaRPr lang="en-GB" sz="1400" b="1">
              <a:solidFill>
                <a:srgbClr val="019CDC"/>
              </a:solidFill>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3C9052E3-CD6F-4790-A970-79A449E1DB96}"/>
              </a:ext>
            </a:extLst>
          </p:cNvPr>
          <p:cNvSpPr/>
          <p:nvPr/>
        </p:nvSpPr>
        <p:spPr>
          <a:xfrm>
            <a:off x="8770373" y="6502869"/>
            <a:ext cx="402495" cy="276999"/>
          </a:xfrm>
          <a:prstGeom prst="rect">
            <a:avLst/>
          </a:prstGeom>
        </p:spPr>
        <p:txBody>
          <a:bodyPr wrap="square">
            <a:spAutoFit/>
          </a:bodyPr>
          <a:lstStyle/>
          <a:p>
            <a:pPr>
              <a:spcAft>
                <a:spcPts val="0"/>
              </a:spcAft>
            </a:pPr>
            <a:r>
              <a:rPr lang="en-GB" sz="1200">
                <a:latin typeface="Arial" panose="020B0604020202020204" pitchFamily="34" charset="0"/>
                <a:ea typeface="Calibri" panose="020F0502020204030204" pitchFamily="34" charset="0"/>
                <a:cs typeface="Times New Roman" panose="02020603050405020304" pitchFamily="18" charset="0"/>
              </a:rPr>
              <a:t>7</a:t>
            </a:r>
          </a:p>
        </p:txBody>
      </p:sp>
      <p:pic>
        <p:nvPicPr>
          <p:cNvPr id="13" name="Picture 12">
            <a:extLst>
              <a:ext uri="{FF2B5EF4-FFF2-40B4-BE49-F238E27FC236}">
                <a16:creationId xmlns:a16="http://schemas.microsoft.com/office/drawing/2014/main" id="{87CFE58B-852D-4E2E-BB6A-1CE46294867B}"/>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65628"/>
          <a:stretch/>
        </p:blipFill>
        <p:spPr>
          <a:xfrm>
            <a:off x="7944465" y="75882"/>
            <a:ext cx="1065936" cy="628798"/>
          </a:xfrm>
          <a:prstGeom prst="rect">
            <a:avLst/>
          </a:prstGeom>
        </p:spPr>
      </p:pic>
      <p:sp>
        <p:nvSpPr>
          <p:cNvPr id="3" name="Rectangle 2">
            <a:extLst>
              <a:ext uri="{FF2B5EF4-FFF2-40B4-BE49-F238E27FC236}">
                <a16:creationId xmlns:a16="http://schemas.microsoft.com/office/drawing/2014/main" id="{746B3CC5-96AB-4619-9477-E2EB1C52F517}"/>
              </a:ext>
            </a:extLst>
          </p:cNvPr>
          <p:cNvSpPr/>
          <p:nvPr/>
        </p:nvSpPr>
        <p:spPr>
          <a:xfrm>
            <a:off x="4399620" y="960262"/>
            <a:ext cx="4572000" cy="1149097"/>
          </a:xfrm>
          <a:prstGeom prst="rect">
            <a:avLst/>
          </a:prstGeom>
        </p:spPr>
        <p:txBody>
          <a:bodyPr>
            <a:spAutoFit/>
          </a:bodyPr>
          <a:lstStyle/>
          <a:p>
            <a:pPr algn="just">
              <a:lnSpc>
                <a:spcPct val="107000"/>
              </a:lnSpc>
              <a:spcAft>
                <a:spcPts val="800"/>
              </a:spcAft>
            </a:pPr>
            <a:endParaRPr lang="en-GB" sz="1150">
              <a:latin typeface="Arial" panose="020B0604020202020204" pitchFamily="34" charset="0"/>
              <a:cs typeface="Arial" panose="020B0604020202020204" pitchFamily="34" charset="0"/>
            </a:endParaRPr>
          </a:p>
          <a:p>
            <a:pPr marL="171450" indent="-171450" algn="just">
              <a:lnSpc>
                <a:spcPct val="107000"/>
              </a:lnSpc>
              <a:spcAft>
                <a:spcPts val="800"/>
              </a:spcAft>
              <a:buFont typeface="Arial" panose="020B0604020202020204" pitchFamily="34" charset="0"/>
              <a:buChar char="•"/>
            </a:pPr>
            <a:endParaRPr lang="en-GB" sz="1150">
              <a:latin typeface="Arial" panose="020B0604020202020204" pitchFamily="34" charset="0"/>
              <a:cs typeface="Arial" panose="020B0604020202020204" pitchFamily="34" charset="0"/>
            </a:endParaRPr>
          </a:p>
          <a:p>
            <a:pPr marL="171450" indent="-171450" algn="just">
              <a:lnSpc>
                <a:spcPct val="107000"/>
              </a:lnSpc>
              <a:spcAft>
                <a:spcPts val="800"/>
              </a:spcAft>
              <a:buFont typeface="Arial" panose="020B0604020202020204" pitchFamily="34" charset="0"/>
              <a:buChar char="•"/>
            </a:pPr>
            <a:endParaRPr lang="en-GB" sz="1150">
              <a:latin typeface="Arial" panose="020B0604020202020204" pitchFamily="34" charset="0"/>
              <a:cs typeface="Arial" panose="020B0604020202020204" pitchFamily="34" charset="0"/>
            </a:endParaRPr>
          </a:p>
          <a:p>
            <a:pPr marL="171450" indent="-171450" algn="just">
              <a:lnSpc>
                <a:spcPct val="107000"/>
              </a:lnSpc>
              <a:spcAft>
                <a:spcPts val="800"/>
              </a:spcAft>
              <a:buFont typeface="Arial" panose="020B0604020202020204" pitchFamily="34" charset="0"/>
              <a:buChar char="•"/>
            </a:pPr>
            <a:endParaRPr lang="en-GB" sz="1150">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764F875A-22C5-ACDE-C929-47156E6BC1F7}"/>
              </a:ext>
            </a:extLst>
          </p:cNvPr>
          <p:cNvPicPr>
            <a:picLocks noChangeAspect="1"/>
          </p:cNvPicPr>
          <p:nvPr/>
        </p:nvPicPr>
        <p:blipFill>
          <a:blip r:embed="rId4"/>
          <a:stretch>
            <a:fillRect/>
          </a:stretch>
        </p:blipFill>
        <p:spPr>
          <a:xfrm>
            <a:off x="4983724" y="1068468"/>
            <a:ext cx="3786649" cy="5048865"/>
          </a:xfrm>
          <a:prstGeom prst="rect">
            <a:avLst/>
          </a:prstGeom>
        </p:spPr>
      </p:pic>
    </p:spTree>
    <p:extLst>
      <p:ext uri="{BB962C8B-B14F-4D97-AF65-F5344CB8AC3E}">
        <p14:creationId xmlns:p14="http://schemas.microsoft.com/office/powerpoint/2010/main" val="5669350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95F2CC-3212-C133-EA48-ACFF44AADA42}"/>
            </a:ext>
          </a:extLst>
        </p:cNvPr>
        <p:cNvGrpSpPr/>
        <p:nvPr/>
      </p:nvGrpSpPr>
      <p:grpSpPr>
        <a:xfrm>
          <a:off x="0" y="0"/>
          <a:ext cx="0" cy="0"/>
          <a:chOff x="0" y="0"/>
          <a:chExt cx="0" cy="0"/>
        </a:xfrm>
      </p:grpSpPr>
      <p:sp>
        <p:nvSpPr>
          <p:cNvPr id="20" name="Rectangle 19">
            <a:extLst>
              <a:ext uri="{FF2B5EF4-FFF2-40B4-BE49-F238E27FC236}">
                <a16:creationId xmlns:a16="http://schemas.microsoft.com/office/drawing/2014/main" id="{EF424135-7377-047D-1665-0DE572878A51}"/>
              </a:ext>
            </a:extLst>
          </p:cNvPr>
          <p:cNvSpPr/>
          <p:nvPr/>
        </p:nvSpPr>
        <p:spPr>
          <a:xfrm>
            <a:off x="0" y="0"/>
            <a:ext cx="9144000" cy="776377"/>
          </a:xfrm>
          <a:prstGeom prst="rect">
            <a:avLst/>
          </a:prstGeom>
          <a:solidFill>
            <a:srgbClr val="019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8F56D9E0-9E7A-3A6A-E835-D6CF09731BDF}"/>
              </a:ext>
            </a:extLst>
          </p:cNvPr>
          <p:cNvSpPr txBox="1"/>
          <p:nvPr/>
        </p:nvSpPr>
        <p:spPr>
          <a:xfrm>
            <a:off x="71021" y="133286"/>
            <a:ext cx="7185803" cy="477054"/>
          </a:xfrm>
          <a:prstGeom prst="rect">
            <a:avLst/>
          </a:prstGeom>
          <a:noFill/>
        </p:spPr>
        <p:txBody>
          <a:bodyPr wrap="square" rtlCol="0">
            <a:spAutoFit/>
          </a:bodyPr>
          <a:lstStyle/>
          <a:p>
            <a:r>
              <a:rPr lang="en-GB" sz="2500">
                <a:solidFill>
                  <a:schemeClr val="bg1"/>
                </a:solidFill>
                <a:latin typeface="Arial" panose="020B0604020202020204" pitchFamily="34" charset="0"/>
                <a:cs typeface="Arial" panose="020B0604020202020204" pitchFamily="34" charset="0"/>
              </a:rPr>
              <a:t>Duties and responsibilities</a:t>
            </a:r>
          </a:p>
        </p:txBody>
      </p:sp>
      <p:grpSp>
        <p:nvGrpSpPr>
          <p:cNvPr id="5" name="Group 4">
            <a:extLst>
              <a:ext uri="{FF2B5EF4-FFF2-40B4-BE49-F238E27FC236}">
                <a16:creationId xmlns:a16="http://schemas.microsoft.com/office/drawing/2014/main" id="{094DD0CA-3849-788D-AC60-1FB9A9864002}"/>
              </a:ext>
            </a:extLst>
          </p:cNvPr>
          <p:cNvGrpSpPr/>
          <p:nvPr/>
        </p:nvGrpSpPr>
        <p:grpSpPr>
          <a:xfrm>
            <a:off x="0" y="6360139"/>
            <a:ext cx="9149758" cy="643815"/>
            <a:chOff x="0" y="6240063"/>
            <a:chExt cx="9149758" cy="643815"/>
          </a:xfrm>
        </p:grpSpPr>
        <p:sp>
          <p:nvSpPr>
            <p:cNvPr id="18" name="Rectangle 17">
              <a:extLst>
                <a:ext uri="{FF2B5EF4-FFF2-40B4-BE49-F238E27FC236}">
                  <a16:creationId xmlns:a16="http://schemas.microsoft.com/office/drawing/2014/main" id="{AA08785D-AD8A-906A-5351-D7ED72A05353}"/>
                </a:ext>
              </a:extLst>
            </p:cNvPr>
            <p:cNvSpPr/>
            <p:nvPr/>
          </p:nvSpPr>
          <p:spPr>
            <a:xfrm>
              <a:off x="0" y="6374921"/>
              <a:ext cx="9144000" cy="508957"/>
            </a:xfrm>
            <a:prstGeom prst="rect">
              <a:avLst/>
            </a:prstGeom>
            <a:solidFill>
              <a:srgbClr val="F3A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4B4F1658-28BB-3172-4D7E-A311AA2B76BE}"/>
                </a:ext>
              </a:extLst>
            </p:cNvPr>
            <p:cNvSpPr/>
            <p:nvPr/>
          </p:nvSpPr>
          <p:spPr>
            <a:xfrm>
              <a:off x="0" y="6240063"/>
              <a:ext cx="9149758" cy="134862"/>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Rectangle 11">
            <a:extLst>
              <a:ext uri="{FF2B5EF4-FFF2-40B4-BE49-F238E27FC236}">
                <a16:creationId xmlns:a16="http://schemas.microsoft.com/office/drawing/2014/main" id="{00215796-6788-45B6-3EAB-BB733E5CB3E1}"/>
              </a:ext>
            </a:extLst>
          </p:cNvPr>
          <p:cNvSpPr/>
          <p:nvPr/>
        </p:nvSpPr>
        <p:spPr>
          <a:xfrm>
            <a:off x="115468" y="618621"/>
            <a:ext cx="4456532" cy="6483826"/>
          </a:xfrm>
          <a:prstGeom prst="rect">
            <a:avLst/>
          </a:prstGeom>
        </p:spPr>
        <p:txBody>
          <a:bodyPr wrap="square" anchor="t">
            <a:spAutoFit/>
          </a:bodyPr>
          <a:lstStyle/>
          <a:p>
            <a:endParaRPr lang="en-GB" sz="1200" b="1">
              <a:solidFill>
                <a:srgbClr val="F3A909"/>
              </a:solidFill>
              <a:latin typeface="Arial" panose="020B0604020202020204" pitchFamily="34" charset="0"/>
              <a:cs typeface="Arial" panose="020B0604020202020204" pitchFamily="34" charset="0"/>
            </a:endParaRPr>
          </a:p>
          <a:p>
            <a:r>
              <a:rPr lang="en-GB" sz="1200" b="1">
                <a:solidFill>
                  <a:srgbClr val="F3A909"/>
                </a:solidFill>
                <a:latin typeface="Arial" panose="020B0604020202020204" pitchFamily="34" charset="0"/>
                <a:cs typeface="Arial" panose="020B0604020202020204" pitchFamily="34" charset="0"/>
              </a:rPr>
              <a:t>Leadership &amp; Strategy</a:t>
            </a:r>
            <a:br>
              <a:rPr lang="en-GB" sz="1200" b="1">
                <a:solidFill>
                  <a:srgbClr val="F3A909"/>
                </a:solidFill>
                <a:latin typeface="Arial" panose="020B0604020202020204" pitchFamily="34" charset="0"/>
                <a:cs typeface="Arial" panose="020B0604020202020204" pitchFamily="34" charset="0"/>
              </a:rPr>
            </a:br>
            <a:endParaRPr lang="en-GB" sz="1200">
              <a:solidFill>
                <a:srgbClr val="F3A909"/>
              </a:solidFill>
              <a:latin typeface="Arial" panose="020B0604020202020204" pitchFamily="34" charset="0"/>
              <a:cs typeface="Arial" panose="020B0604020202020204" pitchFamily="34" charset="0"/>
            </a:endParaRPr>
          </a:p>
          <a:p>
            <a:pPr marL="171450" lvl="0" indent="-171450">
              <a:buClr>
                <a:srgbClr val="F3A909"/>
              </a:buClr>
              <a:buFont typeface="Arial" panose="020B0604020202020204" pitchFamily="34" charset="0"/>
              <a:buChar char="•"/>
            </a:pPr>
            <a:r>
              <a:rPr lang="en-GB" sz="1200">
                <a:latin typeface="Arial" panose="020B0604020202020204" pitchFamily="34" charset="0"/>
                <a:cs typeface="Arial" panose="020B0604020202020204" pitchFamily="34" charset="0"/>
              </a:rPr>
              <a:t>Working cross-directorate to create and deliver a fundraising growth strategy for Scotland, rooted in regional insight, cultural understanding, and community needs, and aligned with the global and national strategy.</a:t>
            </a:r>
            <a:br>
              <a:rPr lang="en-GB" sz="1200">
                <a:latin typeface="Arial" panose="020B0604020202020204" pitchFamily="34" charset="0"/>
                <a:cs typeface="Arial" panose="020B0604020202020204" pitchFamily="34" charset="0"/>
              </a:rPr>
            </a:br>
            <a:endParaRPr lang="en-GB" sz="1200">
              <a:latin typeface="Arial" panose="020B0604020202020204" pitchFamily="34" charset="0"/>
              <a:cs typeface="Arial" panose="020B0604020202020204" pitchFamily="34" charset="0"/>
            </a:endParaRPr>
          </a:p>
          <a:p>
            <a:pPr marL="171450" lvl="0" indent="-171450">
              <a:buClr>
                <a:srgbClr val="F3A909"/>
              </a:buClr>
              <a:buFont typeface="Arial" panose="020B0604020202020204" pitchFamily="34" charset="0"/>
              <a:buChar char="•"/>
            </a:pPr>
            <a:r>
              <a:rPr lang="en-GB" sz="1200">
                <a:latin typeface="Arial" panose="020B0604020202020204" pitchFamily="34" charset="0"/>
                <a:cs typeface="Arial" panose="020B0604020202020204" pitchFamily="34" charset="0"/>
              </a:rPr>
              <a:t>Working with the Communications team, shape a clear and compelling narrative, respecting the nation’s strong identity, and acknowledging our brand is most recognised in Scotland.</a:t>
            </a:r>
            <a:br>
              <a:rPr lang="en-GB" sz="1200">
                <a:latin typeface="Arial" panose="020B0604020202020204" pitchFamily="34" charset="0"/>
                <a:cs typeface="Arial" panose="020B0604020202020204" pitchFamily="34" charset="0"/>
              </a:rPr>
            </a:br>
            <a:endParaRPr lang="en-GB" sz="1200">
              <a:latin typeface="Arial" panose="020B0604020202020204" pitchFamily="34" charset="0"/>
              <a:cs typeface="Arial" panose="020B0604020202020204" pitchFamily="34" charset="0"/>
            </a:endParaRPr>
          </a:p>
          <a:p>
            <a:pPr marL="171450" lvl="0" indent="-171450">
              <a:buClr>
                <a:srgbClr val="F3A909"/>
              </a:buClr>
              <a:buFont typeface="Arial" panose="020B0604020202020204" pitchFamily="34" charset="0"/>
              <a:buChar char="•"/>
            </a:pPr>
            <a:r>
              <a:rPr lang="en-GB" sz="1200">
                <a:latin typeface="Arial" panose="020B0604020202020204" pitchFamily="34" charset="0"/>
                <a:cs typeface="Arial" panose="020B0604020202020204" pitchFamily="34" charset="0"/>
              </a:rPr>
              <a:t>Identify emerging opportunities across Scotland, including diocesan networks, local relationships, high-growth business sectors, and regional giving patterns, adjusting plans quickly to drive maximum impact.</a:t>
            </a:r>
            <a:br>
              <a:rPr lang="en-GB" sz="1200">
                <a:latin typeface="Arial" panose="020B0604020202020204" pitchFamily="34" charset="0"/>
                <a:cs typeface="Arial" panose="020B0604020202020204" pitchFamily="34" charset="0"/>
              </a:rPr>
            </a:br>
            <a:endParaRPr lang="en-GB" sz="1200">
              <a:latin typeface="Arial" panose="020B0604020202020204" pitchFamily="34" charset="0"/>
              <a:cs typeface="Arial" panose="020B0604020202020204" pitchFamily="34" charset="0"/>
            </a:endParaRPr>
          </a:p>
          <a:p>
            <a:pPr marL="171450" lvl="0" indent="-171450">
              <a:buClr>
                <a:srgbClr val="F3A909"/>
              </a:buClr>
              <a:buFont typeface="Arial" panose="020B0604020202020204" pitchFamily="34" charset="0"/>
              <a:buChar char="•"/>
            </a:pPr>
            <a:r>
              <a:rPr lang="en-GB" sz="1200">
                <a:latin typeface="Arial" panose="020B0604020202020204" pitchFamily="34" charset="0"/>
                <a:cs typeface="Arial" panose="020B0604020202020204" pitchFamily="34" charset="0"/>
              </a:rPr>
              <a:t>Serve as the senior MMUK representative in Scotland, ensuring activity aligns with the national organisational strategy.</a:t>
            </a:r>
            <a:br>
              <a:rPr lang="en-GB" sz="1200">
                <a:latin typeface="Arial" panose="020B0604020202020204" pitchFamily="34" charset="0"/>
                <a:cs typeface="Arial" panose="020B0604020202020204" pitchFamily="34" charset="0"/>
              </a:rPr>
            </a:br>
            <a:endParaRPr lang="en-GB" sz="1200">
              <a:latin typeface="Arial" panose="020B0604020202020204" pitchFamily="34" charset="0"/>
              <a:cs typeface="Arial" panose="020B0604020202020204" pitchFamily="34" charset="0"/>
            </a:endParaRPr>
          </a:p>
          <a:p>
            <a:pPr marL="171450" lvl="0" indent="-171450">
              <a:buClr>
                <a:srgbClr val="F3A909"/>
              </a:buClr>
              <a:buFont typeface="Arial" panose="020B0604020202020204" pitchFamily="34" charset="0"/>
              <a:buChar char="•"/>
            </a:pPr>
            <a:r>
              <a:rPr lang="en-GB" sz="1200">
                <a:latin typeface="Arial" panose="020B0604020202020204" pitchFamily="34" charset="0"/>
                <a:cs typeface="Arial" panose="020B0604020202020204" pitchFamily="34" charset="0"/>
              </a:rPr>
              <a:t>Act as the leading spokesperson for Mary’s Meals in Scotland, representing the charity to churches, schools, local authorities, individuals, universities, and civic or business networks.</a:t>
            </a:r>
            <a:br>
              <a:rPr lang="en-GB" sz="1200">
                <a:latin typeface="Arial" panose="020B0604020202020204" pitchFamily="34" charset="0"/>
                <a:cs typeface="Arial" panose="020B0604020202020204" pitchFamily="34" charset="0"/>
              </a:rPr>
            </a:br>
            <a:endParaRPr lang="en-GB" sz="1200">
              <a:latin typeface="Arial" panose="020B0604020202020204" pitchFamily="34" charset="0"/>
              <a:cs typeface="Arial" panose="020B0604020202020204" pitchFamily="34" charset="0"/>
            </a:endParaRPr>
          </a:p>
          <a:p>
            <a:pPr marL="171450" lvl="0" indent="-171450">
              <a:buClr>
                <a:srgbClr val="F3A909"/>
              </a:buClr>
              <a:buFont typeface="Arial" panose="020B0604020202020204" pitchFamily="34" charset="0"/>
              <a:buChar char="•"/>
            </a:pPr>
            <a:r>
              <a:rPr lang="en-GB" sz="1200">
                <a:latin typeface="Arial" panose="020B0604020202020204" pitchFamily="34" charset="0"/>
                <a:cs typeface="Arial" panose="020B0604020202020204" pitchFamily="34" charset="0"/>
              </a:rPr>
              <a:t>Spend focused time externally; networking, nurturing partnerships and driving growth through representing the charity at events, meetings, faith gatherings, conferences, and civic forums.</a:t>
            </a:r>
          </a:p>
          <a:p>
            <a:pPr lvl="0"/>
            <a:endParaRPr lang="en-GB" sz="1200">
              <a:latin typeface="Arial" panose="020B0604020202020204" pitchFamily="34" charset="0"/>
              <a:cs typeface="Arial" panose="020B0604020202020204" pitchFamily="34" charset="0"/>
            </a:endParaRPr>
          </a:p>
          <a:p>
            <a:pPr>
              <a:spcAft>
                <a:spcPts val="400"/>
              </a:spcAft>
            </a:pPr>
            <a:endParaRPr lang="en-GB" sz="1400" b="1">
              <a:solidFill>
                <a:srgbClr val="019CDC"/>
              </a:solidFill>
              <a:latin typeface="Arial" panose="020B0604020202020204" pitchFamily="34" charset="0"/>
              <a:cs typeface="Arial" panose="020B0604020202020204" pitchFamily="34" charset="0"/>
            </a:endParaRPr>
          </a:p>
          <a:p>
            <a:endParaRPr lang="en-GB" sz="1400" b="1">
              <a:solidFill>
                <a:srgbClr val="019CDC"/>
              </a:solidFill>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318D7CAD-0402-BD45-6E9F-A39AB2AF2E50}"/>
              </a:ext>
            </a:extLst>
          </p:cNvPr>
          <p:cNvSpPr/>
          <p:nvPr/>
        </p:nvSpPr>
        <p:spPr>
          <a:xfrm>
            <a:off x="8770373" y="6502869"/>
            <a:ext cx="402495" cy="276999"/>
          </a:xfrm>
          <a:prstGeom prst="rect">
            <a:avLst/>
          </a:prstGeom>
        </p:spPr>
        <p:txBody>
          <a:bodyPr wrap="square">
            <a:spAutoFit/>
          </a:bodyPr>
          <a:lstStyle/>
          <a:p>
            <a:pPr>
              <a:spcAft>
                <a:spcPts val="0"/>
              </a:spcAft>
            </a:pPr>
            <a:r>
              <a:rPr lang="en-GB" sz="1200">
                <a:latin typeface="Arial" panose="020B0604020202020204" pitchFamily="34" charset="0"/>
                <a:ea typeface="Calibri" panose="020F0502020204030204" pitchFamily="34" charset="0"/>
                <a:cs typeface="Times New Roman" panose="02020603050405020304" pitchFamily="18" charset="0"/>
              </a:rPr>
              <a:t>8</a:t>
            </a:r>
          </a:p>
        </p:txBody>
      </p:sp>
      <p:pic>
        <p:nvPicPr>
          <p:cNvPr id="13" name="Picture 12">
            <a:extLst>
              <a:ext uri="{FF2B5EF4-FFF2-40B4-BE49-F238E27FC236}">
                <a16:creationId xmlns:a16="http://schemas.microsoft.com/office/drawing/2014/main" id="{5142A61B-AB9A-E0A3-0522-EC33A9C957BD}"/>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65628"/>
          <a:stretch/>
        </p:blipFill>
        <p:spPr>
          <a:xfrm>
            <a:off x="7944465" y="75882"/>
            <a:ext cx="1065936" cy="628798"/>
          </a:xfrm>
          <a:prstGeom prst="rect">
            <a:avLst/>
          </a:prstGeom>
        </p:spPr>
      </p:pic>
      <p:sp>
        <p:nvSpPr>
          <p:cNvPr id="3" name="Rectangle 2">
            <a:extLst>
              <a:ext uri="{FF2B5EF4-FFF2-40B4-BE49-F238E27FC236}">
                <a16:creationId xmlns:a16="http://schemas.microsoft.com/office/drawing/2014/main" id="{875F60FE-89FE-64AD-591C-228FD8AA8096}"/>
              </a:ext>
            </a:extLst>
          </p:cNvPr>
          <p:cNvSpPr/>
          <p:nvPr/>
        </p:nvSpPr>
        <p:spPr>
          <a:xfrm>
            <a:off x="4399620" y="960262"/>
            <a:ext cx="4572000" cy="1149097"/>
          </a:xfrm>
          <a:prstGeom prst="rect">
            <a:avLst/>
          </a:prstGeom>
        </p:spPr>
        <p:txBody>
          <a:bodyPr>
            <a:spAutoFit/>
          </a:bodyPr>
          <a:lstStyle/>
          <a:p>
            <a:pPr algn="just">
              <a:lnSpc>
                <a:spcPct val="107000"/>
              </a:lnSpc>
              <a:spcAft>
                <a:spcPts val="800"/>
              </a:spcAft>
            </a:pPr>
            <a:endParaRPr lang="en-GB" sz="1150">
              <a:latin typeface="Arial" panose="020B0604020202020204" pitchFamily="34" charset="0"/>
              <a:cs typeface="Arial" panose="020B0604020202020204" pitchFamily="34" charset="0"/>
            </a:endParaRPr>
          </a:p>
          <a:p>
            <a:pPr marL="171450" indent="-171450" algn="just">
              <a:lnSpc>
                <a:spcPct val="107000"/>
              </a:lnSpc>
              <a:spcAft>
                <a:spcPts val="800"/>
              </a:spcAft>
              <a:buFont typeface="Arial" panose="020B0604020202020204" pitchFamily="34" charset="0"/>
              <a:buChar char="•"/>
            </a:pPr>
            <a:endParaRPr lang="en-GB" sz="1150">
              <a:latin typeface="Arial" panose="020B0604020202020204" pitchFamily="34" charset="0"/>
              <a:cs typeface="Arial" panose="020B0604020202020204" pitchFamily="34" charset="0"/>
            </a:endParaRPr>
          </a:p>
          <a:p>
            <a:pPr marL="171450" indent="-171450" algn="just">
              <a:lnSpc>
                <a:spcPct val="107000"/>
              </a:lnSpc>
              <a:spcAft>
                <a:spcPts val="800"/>
              </a:spcAft>
              <a:buFont typeface="Arial" panose="020B0604020202020204" pitchFamily="34" charset="0"/>
              <a:buChar char="•"/>
            </a:pPr>
            <a:endParaRPr lang="en-GB" sz="1150">
              <a:latin typeface="Arial" panose="020B0604020202020204" pitchFamily="34" charset="0"/>
              <a:cs typeface="Arial" panose="020B0604020202020204" pitchFamily="34" charset="0"/>
            </a:endParaRPr>
          </a:p>
          <a:p>
            <a:pPr marL="171450" indent="-171450" algn="just">
              <a:lnSpc>
                <a:spcPct val="107000"/>
              </a:lnSpc>
              <a:spcAft>
                <a:spcPts val="800"/>
              </a:spcAft>
              <a:buFont typeface="Arial" panose="020B0604020202020204" pitchFamily="34" charset="0"/>
              <a:buChar char="•"/>
            </a:pPr>
            <a:endParaRPr lang="en-GB" sz="1150">
              <a:latin typeface="Calibri" panose="020F0502020204030204" pitchFamily="34"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50E057C2-C438-9FBE-C2EB-50828289CBFE}"/>
              </a:ext>
            </a:extLst>
          </p:cNvPr>
          <p:cNvSpPr txBox="1"/>
          <p:nvPr/>
        </p:nvSpPr>
        <p:spPr>
          <a:xfrm>
            <a:off x="4807974" y="918802"/>
            <a:ext cx="4226023" cy="4339650"/>
          </a:xfrm>
          <a:prstGeom prst="rect">
            <a:avLst/>
          </a:prstGeom>
          <a:noFill/>
        </p:spPr>
        <p:txBody>
          <a:bodyPr wrap="square">
            <a:spAutoFit/>
          </a:bodyPr>
          <a:lstStyle/>
          <a:p>
            <a:pPr lvl="0">
              <a:buClr>
                <a:srgbClr val="F3A909"/>
              </a:buClr>
            </a:pPr>
            <a:endParaRPr lang="en-GB" sz="1200">
              <a:latin typeface="Arial" panose="020B0604020202020204" pitchFamily="34" charset="0"/>
              <a:cs typeface="Arial" panose="020B0604020202020204" pitchFamily="34" charset="0"/>
            </a:endParaRPr>
          </a:p>
          <a:p>
            <a:pPr marL="171450" lvl="0" indent="-171450">
              <a:buClr>
                <a:srgbClr val="F3A909"/>
              </a:buClr>
              <a:buFont typeface="Arial" panose="020B0604020202020204" pitchFamily="34" charset="0"/>
              <a:buChar char="•"/>
            </a:pPr>
            <a:r>
              <a:rPr lang="en-GB" sz="1200">
                <a:latin typeface="Arial" panose="020B0604020202020204" pitchFamily="34" charset="0"/>
                <a:cs typeface="Arial" panose="020B0604020202020204" pitchFamily="34" charset="0"/>
              </a:rPr>
              <a:t>Build alliances with leaders across churches, schools, businesses and community groups.</a:t>
            </a:r>
            <a:br>
              <a:rPr lang="en-GB" sz="1200">
                <a:latin typeface="Arial" panose="020B0604020202020204" pitchFamily="34" charset="0"/>
                <a:cs typeface="Arial" panose="020B0604020202020204" pitchFamily="34" charset="0"/>
              </a:rPr>
            </a:br>
            <a:endParaRPr lang="en-GB" sz="1200">
              <a:latin typeface="Arial" panose="020B0604020202020204" pitchFamily="34" charset="0"/>
              <a:cs typeface="Arial" panose="020B0604020202020204" pitchFamily="34" charset="0"/>
            </a:endParaRPr>
          </a:p>
          <a:p>
            <a:pPr marL="171450" lvl="0" indent="-171450">
              <a:buClr>
                <a:srgbClr val="F3A909"/>
              </a:buClr>
              <a:buFont typeface="Arial" panose="020B0604020202020204" pitchFamily="34" charset="0"/>
              <a:buChar char="•"/>
            </a:pPr>
            <a:r>
              <a:rPr lang="en-GB" sz="1200">
                <a:latin typeface="Arial" panose="020B0604020202020204" pitchFamily="34" charset="0"/>
                <a:cs typeface="Arial" panose="020B0604020202020204" pitchFamily="34" charset="0"/>
              </a:rPr>
              <a:t>Confidently deliver values‑led presentations and public speaking engagements that inspire trust, generosity, and long‑term commitment.</a:t>
            </a:r>
            <a:br>
              <a:rPr lang="en-GB" sz="1200">
                <a:latin typeface="Arial" panose="020B0604020202020204" pitchFamily="34" charset="0"/>
                <a:cs typeface="Arial" panose="020B0604020202020204" pitchFamily="34" charset="0"/>
              </a:rPr>
            </a:br>
            <a:endParaRPr lang="en-GB" sz="1200">
              <a:latin typeface="Arial" panose="020B0604020202020204" pitchFamily="34" charset="0"/>
              <a:cs typeface="Arial" panose="020B0604020202020204" pitchFamily="34" charset="0"/>
            </a:endParaRPr>
          </a:p>
          <a:p>
            <a:pPr marL="171450" lvl="0" indent="-171450">
              <a:buClr>
                <a:srgbClr val="F3A909"/>
              </a:buClr>
              <a:buFont typeface="Arial" panose="020B0604020202020204" pitchFamily="34" charset="0"/>
              <a:buChar char="•"/>
            </a:pPr>
            <a:r>
              <a:rPr lang="en-GB" sz="1200">
                <a:latin typeface="Arial" panose="020B0604020202020204" pitchFamily="34" charset="0"/>
                <a:cs typeface="Arial" panose="020B0604020202020204" pitchFamily="34" charset="0"/>
              </a:rPr>
              <a:t>Lead by example and work closely across the organisation to ensure that all Scottish activity is fully aligned with Supporter Experience, so that journeys, thanking and stewardship feel warm and seamless, with Communications to deliver compelling campaigns and storytelling, with Philanthropy &amp; Partnerships to coordinate major donor and corporate engagement, and with the Volunteer Manager to strengthen volunteer mobilisation and development.</a:t>
            </a:r>
            <a:br>
              <a:rPr lang="en-GB" sz="1200">
                <a:latin typeface="Arial" panose="020B0604020202020204" pitchFamily="34" charset="0"/>
                <a:cs typeface="Arial" panose="020B0604020202020204" pitchFamily="34" charset="0"/>
              </a:rPr>
            </a:br>
            <a:endParaRPr lang="en-GB" sz="1200">
              <a:latin typeface="Arial" panose="020B0604020202020204" pitchFamily="34" charset="0"/>
              <a:cs typeface="Arial" panose="020B0604020202020204" pitchFamily="34" charset="0"/>
            </a:endParaRPr>
          </a:p>
          <a:p>
            <a:pPr marL="171450" lvl="0" indent="-171450">
              <a:buClr>
                <a:srgbClr val="F3A909"/>
              </a:buClr>
              <a:buFont typeface="Arial" panose="020B0604020202020204" pitchFamily="34" charset="0"/>
              <a:buChar char="•"/>
            </a:pPr>
            <a:r>
              <a:rPr lang="en-GB" sz="1200">
                <a:latin typeface="Arial" panose="020B0604020202020204" pitchFamily="34" charset="0"/>
                <a:cs typeface="Arial" panose="020B0604020202020204" pitchFamily="34" charset="0"/>
              </a:rPr>
              <a:t>Play an active role as a member of the Extended Leadership Team (ELT), contributing to organisational strategy and direction, playing an important role in the wider leadership of the organisation. </a:t>
            </a:r>
          </a:p>
          <a:p>
            <a:pPr lvl="0">
              <a:buClr>
                <a:srgbClr val="F3A909"/>
              </a:buClr>
            </a:pPr>
            <a:endParaRPr lang="en-GB" sz="12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496111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E1D917-BA66-1973-E7CE-4451A6092E5F}"/>
            </a:ext>
          </a:extLst>
        </p:cNvPr>
        <p:cNvGrpSpPr/>
        <p:nvPr/>
      </p:nvGrpSpPr>
      <p:grpSpPr>
        <a:xfrm>
          <a:off x="0" y="0"/>
          <a:ext cx="0" cy="0"/>
          <a:chOff x="0" y="0"/>
          <a:chExt cx="0" cy="0"/>
        </a:xfrm>
      </p:grpSpPr>
      <p:sp>
        <p:nvSpPr>
          <p:cNvPr id="20" name="Rectangle 19">
            <a:extLst>
              <a:ext uri="{FF2B5EF4-FFF2-40B4-BE49-F238E27FC236}">
                <a16:creationId xmlns:a16="http://schemas.microsoft.com/office/drawing/2014/main" id="{EADB5F61-896B-8110-18D3-408A565A8F4B}"/>
              </a:ext>
            </a:extLst>
          </p:cNvPr>
          <p:cNvSpPr/>
          <p:nvPr/>
        </p:nvSpPr>
        <p:spPr>
          <a:xfrm>
            <a:off x="0" y="0"/>
            <a:ext cx="9144000" cy="776377"/>
          </a:xfrm>
          <a:prstGeom prst="rect">
            <a:avLst/>
          </a:prstGeom>
          <a:solidFill>
            <a:srgbClr val="019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A08A3079-973B-468A-6120-16DCEAA6B09B}"/>
              </a:ext>
            </a:extLst>
          </p:cNvPr>
          <p:cNvSpPr txBox="1"/>
          <p:nvPr/>
        </p:nvSpPr>
        <p:spPr>
          <a:xfrm>
            <a:off x="71021" y="133286"/>
            <a:ext cx="7185803" cy="477054"/>
          </a:xfrm>
          <a:prstGeom prst="rect">
            <a:avLst/>
          </a:prstGeom>
          <a:noFill/>
        </p:spPr>
        <p:txBody>
          <a:bodyPr wrap="square" rtlCol="0">
            <a:spAutoFit/>
          </a:bodyPr>
          <a:lstStyle/>
          <a:p>
            <a:r>
              <a:rPr lang="en-GB" sz="2500">
                <a:solidFill>
                  <a:schemeClr val="bg1"/>
                </a:solidFill>
                <a:latin typeface="Arial" panose="020B0604020202020204" pitchFamily="34" charset="0"/>
                <a:cs typeface="Arial" panose="020B0604020202020204" pitchFamily="34" charset="0"/>
              </a:rPr>
              <a:t>Duties and responsibilities</a:t>
            </a:r>
          </a:p>
        </p:txBody>
      </p:sp>
      <p:grpSp>
        <p:nvGrpSpPr>
          <p:cNvPr id="5" name="Group 4">
            <a:extLst>
              <a:ext uri="{FF2B5EF4-FFF2-40B4-BE49-F238E27FC236}">
                <a16:creationId xmlns:a16="http://schemas.microsoft.com/office/drawing/2014/main" id="{3A05ACD0-2E2C-E177-6F4E-7E87C9718430}"/>
              </a:ext>
            </a:extLst>
          </p:cNvPr>
          <p:cNvGrpSpPr/>
          <p:nvPr/>
        </p:nvGrpSpPr>
        <p:grpSpPr>
          <a:xfrm>
            <a:off x="15252" y="6366447"/>
            <a:ext cx="9149758" cy="643815"/>
            <a:chOff x="0" y="6240063"/>
            <a:chExt cx="9149758" cy="643815"/>
          </a:xfrm>
        </p:grpSpPr>
        <p:sp>
          <p:nvSpPr>
            <p:cNvPr id="18" name="Rectangle 17">
              <a:extLst>
                <a:ext uri="{FF2B5EF4-FFF2-40B4-BE49-F238E27FC236}">
                  <a16:creationId xmlns:a16="http://schemas.microsoft.com/office/drawing/2014/main" id="{DEEF7E6C-6184-CF93-6E1D-2DB7ACF654E8}"/>
                </a:ext>
              </a:extLst>
            </p:cNvPr>
            <p:cNvSpPr/>
            <p:nvPr/>
          </p:nvSpPr>
          <p:spPr>
            <a:xfrm>
              <a:off x="0" y="6374921"/>
              <a:ext cx="9144000" cy="508957"/>
            </a:xfrm>
            <a:prstGeom prst="rect">
              <a:avLst/>
            </a:prstGeom>
            <a:solidFill>
              <a:srgbClr val="F3A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9AB1D655-0C97-4779-3207-3A7CC3A2D5FE}"/>
                </a:ext>
              </a:extLst>
            </p:cNvPr>
            <p:cNvSpPr/>
            <p:nvPr/>
          </p:nvSpPr>
          <p:spPr>
            <a:xfrm>
              <a:off x="0" y="6240063"/>
              <a:ext cx="9149758" cy="134862"/>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Rectangle 11">
            <a:extLst>
              <a:ext uri="{FF2B5EF4-FFF2-40B4-BE49-F238E27FC236}">
                <a16:creationId xmlns:a16="http://schemas.microsoft.com/office/drawing/2014/main" id="{AFC6586F-4EC8-5B31-750B-93179890A8E1}"/>
              </a:ext>
            </a:extLst>
          </p:cNvPr>
          <p:cNvSpPr/>
          <p:nvPr/>
        </p:nvSpPr>
        <p:spPr>
          <a:xfrm>
            <a:off x="110003" y="792357"/>
            <a:ext cx="4456532" cy="5157566"/>
          </a:xfrm>
          <a:prstGeom prst="rect">
            <a:avLst/>
          </a:prstGeom>
        </p:spPr>
        <p:txBody>
          <a:bodyPr wrap="square" anchor="t">
            <a:spAutoFit/>
          </a:bodyPr>
          <a:lstStyle/>
          <a:p>
            <a:endParaRPr lang="en-GB" sz="1200" b="1">
              <a:solidFill>
                <a:srgbClr val="F3A909"/>
              </a:solidFill>
              <a:latin typeface="Arial" panose="020B0604020202020204" pitchFamily="34" charset="0"/>
              <a:cs typeface="Arial" panose="020B0604020202020204" pitchFamily="34" charset="0"/>
            </a:endParaRPr>
          </a:p>
          <a:p>
            <a:r>
              <a:rPr lang="en-GB" sz="1200" b="1">
                <a:solidFill>
                  <a:srgbClr val="F3A909"/>
                </a:solidFill>
                <a:latin typeface="Arial" panose="020B0604020202020204" pitchFamily="34" charset="0"/>
                <a:cs typeface="Arial" panose="020B0604020202020204" pitchFamily="34" charset="0"/>
              </a:rPr>
              <a:t>Income Growth and Relationship Management</a:t>
            </a:r>
          </a:p>
          <a:p>
            <a:pPr lvl="0"/>
            <a:endParaRPr lang="en-GB" sz="1200">
              <a:latin typeface="Arial" panose="020B0604020202020204" pitchFamily="34" charset="0"/>
              <a:cs typeface="Arial" panose="020B0604020202020204" pitchFamily="34" charset="0"/>
            </a:endParaRPr>
          </a:p>
          <a:p>
            <a:pPr marL="342900" lvl="0" indent="-342900">
              <a:lnSpc>
                <a:spcPct val="107000"/>
              </a:lnSpc>
              <a:buClr>
                <a:srgbClr val="F3A909"/>
              </a:buClr>
              <a:buFont typeface="Symbol" panose="05050102010706020507" pitchFamily="18" charset="2"/>
              <a:buChar char=""/>
            </a:pPr>
            <a:r>
              <a:rPr lang="en-GB" sz="1200" kern="100">
                <a:effectLst/>
                <a:latin typeface="Arial" panose="020B0604020202020204" pitchFamily="34" charset="0"/>
                <a:ea typeface="Aptos" panose="020B0004020202020204" pitchFamily="34" charset="0"/>
                <a:cs typeface="Times New Roman" panose="02020603050405020304" pitchFamily="18" charset="0"/>
              </a:rPr>
              <a:t>Proactively cultivate, pursue, and develop fundraising opportunities via networking and outreach with the aim of securing support for our school feeding programme. </a:t>
            </a:r>
            <a:br>
              <a:rPr lang="en-GB" sz="1200" kern="100">
                <a:effectLst/>
                <a:latin typeface="Arial" panose="020B0604020202020204" pitchFamily="34" charset="0"/>
                <a:ea typeface="Aptos" panose="020B0004020202020204" pitchFamily="34" charset="0"/>
                <a:cs typeface="Times New Roman" panose="02020603050405020304" pitchFamily="18" charset="0"/>
              </a:rPr>
            </a:br>
            <a:endParaRPr lang="en-GB" sz="1200" kern="10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Clr>
                <a:srgbClr val="F3A909"/>
              </a:buClr>
              <a:buFont typeface="Symbol" panose="05050102010706020507" pitchFamily="18" charset="2"/>
              <a:buChar char=""/>
            </a:pPr>
            <a:r>
              <a:rPr lang="en-GB" sz="1200" kern="100">
                <a:effectLst/>
                <a:latin typeface="Arial" panose="020B0604020202020204" pitchFamily="34" charset="0"/>
                <a:ea typeface="Aptos" panose="020B0004020202020204" pitchFamily="34" charset="0"/>
                <a:cs typeface="Times New Roman" panose="02020603050405020304" pitchFamily="18" charset="0"/>
              </a:rPr>
              <a:t>Develop and maintain a robust national growth pipeline, ensuring proactive identification, cultivation, conversion, and stewardship of opportunities.</a:t>
            </a:r>
            <a:br>
              <a:rPr lang="en-GB" sz="1200" kern="100">
                <a:effectLst/>
                <a:latin typeface="Arial" panose="020B0604020202020204" pitchFamily="34" charset="0"/>
                <a:ea typeface="Aptos" panose="020B0004020202020204" pitchFamily="34" charset="0"/>
                <a:cs typeface="Times New Roman" panose="02020603050405020304" pitchFamily="18" charset="0"/>
              </a:rPr>
            </a:br>
            <a:endParaRPr lang="en-GB" sz="1200" kern="10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Clr>
                <a:srgbClr val="F3A909"/>
              </a:buClr>
              <a:buFont typeface="Symbol" panose="05050102010706020507" pitchFamily="18" charset="2"/>
              <a:buChar char=""/>
            </a:pPr>
            <a:r>
              <a:rPr lang="en-GB" sz="1200" kern="100">
                <a:effectLst/>
                <a:latin typeface="Arial" panose="020B0604020202020204" pitchFamily="34" charset="0"/>
                <a:ea typeface="Aptos" panose="020B0004020202020204" pitchFamily="34" charset="0"/>
                <a:cs typeface="Times New Roman" panose="02020603050405020304" pitchFamily="18" charset="0"/>
              </a:rPr>
              <a:t>Collaborate closely with Philanthropy and Partnerships, co</a:t>
            </a:r>
            <a:r>
              <a:rPr lang="en-GB" sz="1200" kern="100">
                <a:effectLst/>
                <a:latin typeface="Cambria Math" panose="02040503050406030204" pitchFamily="18" charset="0"/>
                <a:ea typeface="Aptos" panose="020B0004020202020204" pitchFamily="34" charset="0"/>
                <a:cs typeface="Cambria Math" panose="02040503050406030204" pitchFamily="18" charset="0"/>
              </a:rPr>
              <a:t>‑</a:t>
            </a:r>
            <a:r>
              <a:rPr lang="en-GB" sz="1200" kern="100">
                <a:effectLst/>
                <a:latin typeface="Arial" panose="020B0604020202020204" pitchFamily="34" charset="0"/>
                <a:ea typeface="Aptos" panose="020B0004020202020204" pitchFamily="34" charset="0"/>
                <a:cs typeface="Times New Roman" panose="02020603050405020304" pitchFamily="18" charset="0"/>
              </a:rPr>
              <a:t>owning major donor and corporate pipelines with clear roles and handovers.</a:t>
            </a:r>
            <a:br>
              <a:rPr lang="en-GB" sz="1200" kern="100">
                <a:effectLst/>
                <a:latin typeface="Arial" panose="020B0604020202020204" pitchFamily="34" charset="0"/>
                <a:ea typeface="Aptos" panose="020B0004020202020204" pitchFamily="34" charset="0"/>
                <a:cs typeface="Times New Roman" panose="02020603050405020304" pitchFamily="18" charset="0"/>
              </a:rPr>
            </a:br>
            <a:endParaRPr lang="en-GB" sz="1200" kern="10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Clr>
                <a:srgbClr val="F3A909"/>
              </a:buClr>
              <a:buFont typeface="Symbol" panose="05050102010706020507" pitchFamily="18" charset="2"/>
              <a:buChar char=""/>
            </a:pPr>
            <a:r>
              <a:rPr lang="en-GB" sz="1200" kern="100">
                <a:effectLst/>
                <a:latin typeface="Arial" panose="020B0604020202020204" pitchFamily="34" charset="0"/>
                <a:ea typeface="Aptos" panose="020B0004020202020204" pitchFamily="34" charset="0"/>
                <a:cs typeface="Times New Roman" panose="02020603050405020304" pitchFamily="18" charset="0"/>
              </a:rPr>
              <a:t>Make bold, relationship</a:t>
            </a:r>
            <a:r>
              <a:rPr lang="en-GB" sz="1200" kern="100">
                <a:effectLst/>
                <a:latin typeface="Cambria Math" panose="02040503050406030204" pitchFamily="18" charset="0"/>
                <a:ea typeface="Aptos" panose="020B0004020202020204" pitchFamily="34" charset="0"/>
                <a:cs typeface="Cambria Math" panose="02040503050406030204" pitchFamily="18" charset="0"/>
              </a:rPr>
              <a:t>‑</a:t>
            </a:r>
            <a:r>
              <a:rPr lang="en-GB" sz="1200" kern="100">
                <a:effectLst/>
                <a:latin typeface="Arial" panose="020B0604020202020204" pitchFamily="34" charset="0"/>
                <a:ea typeface="Aptos" panose="020B0004020202020204" pitchFamily="34" charset="0"/>
                <a:cs typeface="Times New Roman" panose="02020603050405020304" pitchFamily="18" charset="0"/>
              </a:rPr>
              <a:t>led asks, tailored to supporters’ motivations and capacity.</a:t>
            </a:r>
            <a:br>
              <a:rPr lang="en-GB" sz="1200" kern="100">
                <a:effectLst/>
                <a:latin typeface="Arial" panose="020B0604020202020204" pitchFamily="34" charset="0"/>
                <a:ea typeface="Aptos" panose="020B0004020202020204" pitchFamily="34" charset="0"/>
                <a:cs typeface="Times New Roman" panose="02020603050405020304" pitchFamily="18" charset="0"/>
              </a:rPr>
            </a:br>
            <a:endParaRPr lang="en-GB" sz="1200" kern="10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Clr>
                <a:srgbClr val="F3A909"/>
              </a:buClr>
              <a:buFont typeface="Symbol" panose="05050102010706020507" pitchFamily="18" charset="2"/>
              <a:buChar char=""/>
            </a:pPr>
            <a:r>
              <a:rPr lang="en-GB" sz="1200" kern="100">
                <a:effectLst/>
                <a:latin typeface="Arial" panose="020B0604020202020204" pitchFamily="34" charset="0"/>
                <a:ea typeface="Aptos" panose="020B0004020202020204" pitchFamily="34" charset="0"/>
                <a:cs typeface="Times New Roman" panose="02020603050405020304" pitchFamily="18" charset="0"/>
              </a:rPr>
              <a:t>Ensure that all donor journeys, from first engagement to long</a:t>
            </a:r>
            <a:r>
              <a:rPr lang="en-GB" sz="1200" kern="100">
                <a:effectLst/>
                <a:latin typeface="Cambria Math" panose="02040503050406030204" pitchFamily="18" charset="0"/>
                <a:ea typeface="Aptos" panose="020B0004020202020204" pitchFamily="34" charset="0"/>
                <a:cs typeface="Cambria Math" panose="02040503050406030204" pitchFamily="18" charset="0"/>
              </a:rPr>
              <a:t>‑</a:t>
            </a:r>
            <a:r>
              <a:rPr lang="en-GB" sz="1200" kern="100">
                <a:effectLst/>
                <a:latin typeface="Arial" panose="020B0604020202020204" pitchFamily="34" charset="0"/>
                <a:ea typeface="Aptos" panose="020B0004020202020204" pitchFamily="34" charset="0"/>
                <a:cs typeface="Times New Roman" panose="02020603050405020304" pitchFamily="18" charset="0"/>
              </a:rPr>
              <a:t>term stewardship, are warm, timely, and mission</a:t>
            </a:r>
            <a:r>
              <a:rPr lang="en-GB" sz="1200" kern="100">
                <a:effectLst/>
                <a:latin typeface="Cambria Math" panose="02040503050406030204" pitchFamily="18" charset="0"/>
                <a:ea typeface="Aptos" panose="020B0004020202020204" pitchFamily="34" charset="0"/>
                <a:cs typeface="Cambria Math" panose="02040503050406030204" pitchFamily="18" charset="0"/>
              </a:rPr>
              <a:t>‑</a:t>
            </a:r>
            <a:r>
              <a:rPr lang="en-GB" sz="1200" kern="100">
                <a:effectLst/>
                <a:latin typeface="Arial" panose="020B0604020202020204" pitchFamily="34" charset="0"/>
                <a:ea typeface="Aptos" panose="020B0004020202020204" pitchFamily="34" charset="0"/>
                <a:cs typeface="Times New Roman" panose="02020603050405020304" pitchFamily="18" charset="0"/>
              </a:rPr>
              <a:t>driven.</a:t>
            </a:r>
            <a:endParaRPr lang="en-GB" sz="1200" kern="100">
              <a:effectLst/>
              <a:latin typeface="Aptos" panose="020B0004020202020204" pitchFamily="34" charset="0"/>
              <a:ea typeface="Aptos" panose="020B0004020202020204" pitchFamily="34" charset="0"/>
              <a:cs typeface="Times New Roman" panose="02020603050405020304" pitchFamily="18" charset="0"/>
            </a:endParaRPr>
          </a:p>
          <a:p>
            <a:pPr lvl="0">
              <a:buClr>
                <a:srgbClr val="F3A909"/>
              </a:buClr>
            </a:pPr>
            <a:endParaRPr lang="en-GB" sz="1200">
              <a:latin typeface="Arial" panose="020B0604020202020204" pitchFamily="34" charset="0"/>
              <a:cs typeface="Arial" panose="020B0604020202020204" pitchFamily="34" charset="0"/>
            </a:endParaRPr>
          </a:p>
          <a:p>
            <a:pPr>
              <a:spcAft>
                <a:spcPts val="400"/>
              </a:spcAft>
            </a:pPr>
            <a:endParaRPr lang="en-GB" sz="1400" b="1">
              <a:solidFill>
                <a:srgbClr val="019CDC"/>
              </a:solidFill>
              <a:latin typeface="Arial" panose="020B0604020202020204" pitchFamily="34" charset="0"/>
              <a:cs typeface="Arial" panose="020B0604020202020204" pitchFamily="34" charset="0"/>
            </a:endParaRPr>
          </a:p>
          <a:p>
            <a:endParaRPr lang="en-GB" sz="1400" b="1">
              <a:solidFill>
                <a:srgbClr val="019CDC"/>
              </a:solidFill>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25792516-F5CB-1425-46A7-DCB973AB0DAB}"/>
              </a:ext>
            </a:extLst>
          </p:cNvPr>
          <p:cNvSpPr/>
          <p:nvPr/>
        </p:nvSpPr>
        <p:spPr>
          <a:xfrm>
            <a:off x="8770373" y="6502869"/>
            <a:ext cx="402495" cy="276999"/>
          </a:xfrm>
          <a:prstGeom prst="rect">
            <a:avLst/>
          </a:prstGeom>
        </p:spPr>
        <p:txBody>
          <a:bodyPr wrap="square">
            <a:spAutoFit/>
          </a:bodyPr>
          <a:lstStyle/>
          <a:p>
            <a:pPr>
              <a:spcAft>
                <a:spcPts val="0"/>
              </a:spcAft>
            </a:pPr>
            <a:r>
              <a:rPr lang="en-GB" sz="1200">
                <a:latin typeface="Arial" panose="020B0604020202020204" pitchFamily="34" charset="0"/>
                <a:ea typeface="Calibri" panose="020F0502020204030204" pitchFamily="34" charset="0"/>
                <a:cs typeface="Times New Roman" panose="02020603050405020304" pitchFamily="18" charset="0"/>
              </a:rPr>
              <a:t>9</a:t>
            </a:r>
          </a:p>
        </p:txBody>
      </p:sp>
      <p:pic>
        <p:nvPicPr>
          <p:cNvPr id="13" name="Picture 12">
            <a:extLst>
              <a:ext uri="{FF2B5EF4-FFF2-40B4-BE49-F238E27FC236}">
                <a16:creationId xmlns:a16="http://schemas.microsoft.com/office/drawing/2014/main" id="{E51471EB-F340-73E3-39CF-C39128F9086F}"/>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65628"/>
          <a:stretch/>
        </p:blipFill>
        <p:spPr>
          <a:xfrm>
            <a:off x="7944465" y="75882"/>
            <a:ext cx="1065936" cy="628798"/>
          </a:xfrm>
          <a:prstGeom prst="rect">
            <a:avLst/>
          </a:prstGeom>
        </p:spPr>
      </p:pic>
      <p:sp>
        <p:nvSpPr>
          <p:cNvPr id="3" name="Rectangle 2">
            <a:extLst>
              <a:ext uri="{FF2B5EF4-FFF2-40B4-BE49-F238E27FC236}">
                <a16:creationId xmlns:a16="http://schemas.microsoft.com/office/drawing/2014/main" id="{93BAA2CF-13A6-EE3E-A9AA-FC06BCC84B8D}"/>
              </a:ext>
            </a:extLst>
          </p:cNvPr>
          <p:cNvSpPr/>
          <p:nvPr/>
        </p:nvSpPr>
        <p:spPr>
          <a:xfrm>
            <a:off x="4399620" y="960262"/>
            <a:ext cx="4572000" cy="1149097"/>
          </a:xfrm>
          <a:prstGeom prst="rect">
            <a:avLst/>
          </a:prstGeom>
        </p:spPr>
        <p:txBody>
          <a:bodyPr>
            <a:spAutoFit/>
          </a:bodyPr>
          <a:lstStyle/>
          <a:p>
            <a:pPr algn="just">
              <a:lnSpc>
                <a:spcPct val="107000"/>
              </a:lnSpc>
              <a:spcAft>
                <a:spcPts val="800"/>
              </a:spcAft>
            </a:pPr>
            <a:endParaRPr lang="en-GB" sz="1150">
              <a:latin typeface="Arial" panose="020B0604020202020204" pitchFamily="34" charset="0"/>
              <a:cs typeface="Arial" panose="020B0604020202020204" pitchFamily="34" charset="0"/>
            </a:endParaRPr>
          </a:p>
          <a:p>
            <a:pPr marL="171450" indent="-171450" algn="just">
              <a:lnSpc>
                <a:spcPct val="107000"/>
              </a:lnSpc>
              <a:spcAft>
                <a:spcPts val="800"/>
              </a:spcAft>
              <a:buFont typeface="Arial" panose="020B0604020202020204" pitchFamily="34" charset="0"/>
              <a:buChar char="•"/>
            </a:pPr>
            <a:endParaRPr lang="en-GB" sz="1150">
              <a:latin typeface="Arial" panose="020B0604020202020204" pitchFamily="34" charset="0"/>
              <a:cs typeface="Arial" panose="020B0604020202020204" pitchFamily="34" charset="0"/>
            </a:endParaRPr>
          </a:p>
          <a:p>
            <a:pPr marL="171450" indent="-171450" algn="just">
              <a:lnSpc>
                <a:spcPct val="107000"/>
              </a:lnSpc>
              <a:spcAft>
                <a:spcPts val="800"/>
              </a:spcAft>
              <a:buFont typeface="Arial" panose="020B0604020202020204" pitchFamily="34" charset="0"/>
              <a:buChar char="•"/>
            </a:pPr>
            <a:endParaRPr lang="en-GB" sz="1150">
              <a:latin typeface="Arial" panose="020B0604020202020204" pitchFamily="34" charset="0"/>
              <a:cs typeface="Arial" panose="020B0604020202020204" pitchFamily="34" charset="0"/>
            </a:endParaRPr>
          </a:p>
          <a:p>
            <a:pPr marL="171450" indent="-171450" algn="just">
              <a:lnSpc>
                <a:spcPct val="107000"/>
              </a:lnSpc>
              <a:spcAft>
                <a:spcPts val="800"/>
              </a:spcAft>
              <a:buFont typeface="Arial" panose="020B0604020202020204" pitchFamily="34" charset="0"/>
              <a:buChar char="•"/>
            </a:pPr>
            <a:endParaRPr lang="en-GB" sz="1150">
              <a:latin typeface="Calibri" panose="020F0502020204030204" pitchFamily="34"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ADAD88F7-E874-7B69-CBD9-ED122EA0318F}"/>
              </a:ext>
            </a:extLst>
          </p:cNvPr>
          <p:cNvSpPr txBox="1"/>
          <p:nvPr/>
        </p:nvSpPr>
        <p:spPr>
          <a:xfrm>
            <a:off x="4807974" y="918802"/>
            <a:ext cx="4226023" cy="5963684"/>
          </a:xfrm>
          <a:prstGeom prst="rect">
            <a:avLst/>
          </a:prstGeom>
          <a:noFill/>
        </p:spPr>
        <p:txBody>
          <a:bodyPr wrap="square">
            <a:spAutoFit/>
          </a:bodyPr>
          <a:lstStyle/>
          <a:p>
            <a:pPr marL="171450" lvl="0" indent="-171450">
              <a:buClr>
                <a:srgbClr val="F3A909"/>
              </a:buClr>
              <a:buFont typeface="Arial" panose="020B0604020202020204" pitchFamily="34" charset="0"/>
              <a:buChar char="•"/>
            </a:pPr>
            <a:endParaRPr lang="en-GB" sz="1200">
              <a:latin typeface="Arial" panose="020B0604020202020204" pitchFamily="34" charset="0"/>
              <a:cs typeface="Arial" panose="020B0604020202020204" pitchFamily="34" charset="0"/>
            </a:endParaRPr>
          </a:p>
          <a:p>
            <a:pPr marL="342900" lvl="0" indent="-342900">
              <a:lnSpc>
                <a:spcPct val="107000"/>
              </a:lnSpc>
              <a:buClr>
                <a:srgbClr val="F3A909"/>
              </a:buClr>
              <a:buFont typeface="Symbol" panose="05050102010706020507" pitchFamily="18" charset="2"/>
              <a:buChar char=""/>
            </a:pPr>
            <a:r>
              <a:rPr lang="en-GB" sz="1200" kern="100">
                <a:latin typeface="Arial" panose="020B0604020202020204" pitchFamily="34" charset="0"/>
                <a:ea typeface="Aptos" panose="020B0004020202020204" pitchFamily="34" charset="0"/>
                <a:cs typeface="Times New Roman" panose="02020603050405020304" pitchFamily="18" charset="0"/>
              </a:rPr>
              <a:t>Develop constructive relationships and effectively steward and develop potential and existing donors to build partnerships that deliver long-term and increasing levels of support.</a:t>
            </a:r>
            <a:br>
              <a:rPr lang="en-GB" sz="1200" kern="100">
                <a:latin typeface="Arial" panose="020B0604020202020204" pitchFamily="34" charset="0"/>
                <a:ea typeface="Aptos" panose="020B0004020202020204" pitchFamily="34" charset="0"/>
                <a:cs typeface="Times New Roman" panose="02020603050405020304" pitchFamily="18" charset="0"/>
              </a:rPr>
            </a:br>
            <a:endParaRPr lang="en-GB" sz="1200" kern="100">
              <a:latin typeface="Aptos" panose="020B0004020202020204" pitchFamily="34" charset="0"/>
              <a:ea typeface="Aptos" panose="020B0004020202020204" pitchFamily="34" charset="0"/>
              <a:cs typeface="Times New Roman" panose="02020603050405020304" pitchFamily="18" charset="0"/>
            </a:endParaRPr>
          </a:p>
          <a:p>
            <a:pPr marL="342900" lvl="0" indent="-342900" algn="just">
              <a:lnSpc>
                <a:spcPct val="107000"/>
              </a:lnSpc>
              <a:spcAft>
                <a:spcPts val="800"/>
              </a:spcAft>
              <a:buClr>
                <a:srgbClr val="F3A909"/>
              </a:buClr>
              <a:buFont typeface="Symbol" panose="05050102010706020507" pitchFamily="18" charset="2"/>
              <a:buChar char=""/>
            </a:pPr>
            <a:r>
              <a:rPr lang="en-GB" sz="1200" kern="100">
                <a:latin typeface="Arial" panose="020B0604020202020204" pitchFamily="34" charset="0"/>
                <a:ea typeface="Aptos" panose="020B0004020202020204" pitchFamily="34" charset="0"/>
                <a:cs typeface="Times New Roman" panose="02020603050405020304" pitchFamily="18" charset="0"/>
              </a:rPr>
              <a:t>Provide accurate and timely reports and data analysis, monitoring and evaluating activities through set key performance indicators.</a:t>
            </a:r>
            <a:endParaRPr lang="en-GB" sz="1200">
              <a:latin typeface="Arial" panose="020B0604020202020204" pitchFamily="34" charset="0"/>
              <a:cs typeface="Arial" panose="020B0604020202020204" pitchFamily="34" charset="0"/>
            </a:endParaRPr>
          </a:p>
          <a:p>
            <a:pPr>
              <a:buClr>
                <a:srgbClr val="F3A909"/>
              </a:buClr>
            </a:pPr>
            <a:r>
              <a:rPr lang="en-GB" sz="1200" b="1">
                <a:solidFill>
                  <a:srgbClr val="F3A909"/>
                </a:solidFill>
                <a:latin typeface="Arial" panose="020B0604020202020204" pitchFamily="34" charset="0"/>
                <a:cs typeface="Arial" panose="020B0604020202020204" pitchFamily="34" charset="0"/>
              </a:rPr>
              <a:t>Leadership and Volunteer Mobilisation</a:t>
            </a:r>
          </a:p>
          <a:p>
            <a:pPr marL="171450" indent="-171450">
              <a:buClr>
                <a:srgbClr val="F3A909"/>
              </a:buClr>
              <a:buFont typeface="Arial" panose="020B0604020202020204" pitchFamily="34" charset="0"/>
              <a:buChar char="•"/>
            </a:pPr>
            <a:endParaRPr lang="en-GB" sz="1200">
              <a:solidFill>
                <a:srgbClr val="F3A909"/>
              </a:solidFill>
              <a:latin typeface="Arial" panose="020B0604020202020204" pitchFamily="34" charset="0"/>
              <a:cs typeface="Arial" panose="020B0604020202020204" pitchFamily="34" charset="0"/>
            </a:endParaRPr>
          </a:p>
          <a:p>
            <a:pPr marL="342900" lvl="0" indent="-342900">
              <a:lnSpc>
                <a:spcPct val="107000"/>
              </a:lnSpc>
              <a:buClr>
                <a:srgbClr val="F3A909"/>
              </a:buClr>
              <a:buFont typeface="Symbol" panose="05050102010706020507" pitchFamily="18" charset="2"/>
              <a:buChar char=""/>
            </a:pPr>
            <a:r>
              <a:rPr lang="en-GB" sz="1200" kern="100">
                <a:solidFill>
                  <a:srgbClr val="333333"/>
                </a:solidFill>
                <a:effectLst/>
                <a:latin typeface="Arial" panose="020B0604020202020204" pitchFamily="34" charset="0"/>
                <a:ea typeface="Aptos" panose="020B0004020202020204" pitchFamily="34" charset="0"/>
                <a:cs typeface="Times New Roman" panose="02020603050405020304" pitchFamily="18" charset="0"/>
              </a:rPr>
              <a:t>Line manage and coach a team of Regional Development Officers, enabling them to become confident, high</a:t>
            </a:r>
            <a:r>
              <a:rPr lang="en-GB" sz="1200" kern="100">
                <a:solidFill>
                  <a:srgbClr val="333333"/>
                </a:solidFill>
                <a:effectLst/>
                <a:latin typeface="Cambria Math" panose="02040503050406030204" pitchFamily="18" charset="0"/>
                <a:ea typeface="Aptos" panose="020B0004020202020204" pitchFamily="34" charset="0"/>
                <a:cs typeface="Cambria Math" panose="02040503050406030204" pitchFamily="18" charset="0"/>
              </a:rPr>
              <a:t>‑</a:t>
            </a:r>
            <a:r>
              <a:rPr lang="en-GB" sz="1200" kern="100">
                <a:solidFill>
                  <a:srgbClr val="333333"/>
                </a:solidFill>
                <a:effectLst/>
                <a:latin typeface="Arial" panose="020B0604020202020204" pitchFamily="34" charset="0"/>
                <a:ea typeface="Aptos" panose="020B0004020202020204" pitchFamily="34" charset="0"/>
                <a:cs typeface="Times New Roman" panose="02020603050405020304" pitchFamily="18" charset="0"/>
              </a:rPr>
              <a:t>performing fundraisers.</a:t>
            </a:r>
            <a:br>
              <a:rPr lang="en-GB" sz="1200" kern="100">
                <a:solidFill>
                  <a:srgbClr val="333333"/>
                </a:solidFill>
                <a:effectLst/>
                <a:latin typeface="Arial" panose="020B0604020202020204" pitchFamily="34" charset="0"/>
                <a:ea typeface="Aptos" panose="020B0004020202020204" pitchFamily="34" charset="0"/>
                <a:cs typeface="Times New Roman" panose="02020603050405020304" pitchFamily="18" charset="0"/>
              </a:rPr>
            </a:br>
            <a:endParaRPr lang="en-GB" sz="1200" kern="10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Clr>
                <a:srgbClr val="F3A909"/>
              </a:buClr>
              <a:buFont typeface="Symbol" panose="05050102010706020507" pitchFamily="18" charset="2"/>
              <a:buChar char=""/>
            </a:pPr>
            <a:r>
              <a:rPr lang="en-GB" sz="1200" kern="100">
                <a:solidFill>
                  <a:srgbClr val="333333"/>
                </a:solidFill>
                <a:effectLst/>
                <a:latin typeface="Arial" panose="020B0604020202020204" pitchFamily="34" charset="0"/>
                <a:ea typeface="Aptos" panose="020B0004020202020204" pitchFamily="34" charset="0"/>
                <a:cs typeface="Times New Roman" panose="02020603050405020304" pitchFamily="18" charset="0"/>
              </a:rPr>
              <a:t>Build a culture of prioritisation, resilience, accountability, and joy, modelling the relational, values</a:t>
            </a:r>
            <a:r>
              <a:rPr lang="en-GB" sz="1200" kern="100">
                <a:solidFill>
                  <a:srgbClr val="333333"/>
                </a:solidFill>
                <a:effectLst/>
                <a:latin typeface="Cambria Math" panose="02040503050406030204" pitchFamily="18" charset="0"/>
                <a:ea typeface="Aptos" panose="020B0004020202020204" pitchFamily="34" charset="0"/>
                <a:cs typeface="Cambria Math" panose="02040503050406030204" pitchFamily="18" charset="0"/>
              </a:rPr>
              <a:t>‑</a:t>
            </a:r>
            <a:r>
              <a:rPr lang="en-GB" sz="1200" kern="100">
                <a:solidFill>
                  <a:srgbClr val="333333"/>
                </a:solidFill>
                <a:effectLst/>
                <a:latin typeface="Arial" panose="020B0604020202020204" pitchFamily="34" charset="0"/>
                <a:ea typeface="Aptos" panose="020B0004020202020204" pitchFamily="34" charset="0"/>
                <a:cs typeface="Times New Roman" panose="02020603050405020304" pitchFamily="18" charset="0"/>
              </a:rPr>
              <a:t>rooted leadership expected across Mary’s Meals.</a:t>
            </a:r>
            <a:br>
              <a:rPr lang="en-GB" sz="1200" kern="100">
                <a:solidFill>
                  <a:srgbClr val="333333"/>
                </a:solidFill>
                <a:effectLst/>
                <a:latin typeface="Arial" panose="020B0604020202020204" pitchFamily="34" charset="0"/>
                <a:ea typeface="Aptos" panose="020B0004020202020204" pitchFamily="34" charset="0"/>
                <a:cs typeface="Times New Roman" panose="02020603050405020304" pitchFamily="18" charset="0"/>
              </a:rPr>
            </a:br>
            <a:endParaRPr lang="en-GB" sz="1200" kern="10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Clr>
                <a:srgbClr val="F3A909"/>
              </a:buClr>
              <a:buFont typeface="Symbol" panose="05050102010706020507" pitchFamily="18" charset="2"/>
              <a:buChar char=""/>
            </a:pPr>
            <a:r>
              <a:rPr lang="en-GB" sz="1200" kern="100">
                <a:solidFill>
                  <a:srgbClr val="333333"/>
                </a:solidFill>
                <a:effectLst/>
                <a:latin typeface="Arial" panose="020B0604020202020204" pitchFamily="34" charset="0"/>
                <a:ea typeface="Aptos" panose="020B0004020202020204" pitchFamily="34" charset="0"/>
                <a:cs typeface="Times New Roman" panose="02020603050405020304" pitchFamily="18" charset="0"/>
              </a:rPr>
              <a:t>Embed the volunteer deputy model, developing our enabler volunteers to increase capacity, reach, and community presence.</a:t>
            </a:r>
            <a:br>
              <a:rPr lang="en-GB" sz="1200" kern="100">
                <a:solidFill>
                  <a:srgbClr val="333333"/>
                </a:solidFill>
                <a:effectLst/>
                <a:latin typeface="Arial" panose="020B0604020202020204" pitchFamily="34" charset="0"/>
                <a:ea typeface="Aptos" panose="020B0004020202020204" pitchFamily="34" charset="0"/>
                <a:cs typeface="Times New Roman" panose="02020603050405020304" pitchFamily="18" charset="0"/>
              </a:rPr>
            </a:br>
            <a:endParaRPr lang="en-GB" sz="1200" kern="10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Clr>
                <a:srgbClr val="F3A909"/>
              </a:buClr>
              <a:buFont typeface="Symbol" panose="05050102010706020507" pitchFamily="18" charset="2"/>
              <a:buChar char=""/>
            </a:pPr>
            <a:r>
              <a:rPr lang="en-GB" sz="1200" kern="100">
                <a:solidFill>
                  <a:srgbClr val="333333"/>
                </a:solidFill>
                <a:effectLst/>
                <a:latin typeface="Arial" panose="020B0604020202020204" pitchFamily="34" charset="0"/>
                <a:ea typeface="Aptos" panose="020B0004020202020204" pitchFamily="34" charset="0"/>
                <a:cs typeface="Times New Roman" panose="02020603050405020304" pitchFamily="18" charset="0"/>
              </a:rPr>
              <a:t>Ensure all team members use insight, data dashboards, and evaluation effectively to guide decisions and improve performance.</a:t>
            </a:r>
            <a:endParaRPr lang="en-GB" sz="1200" kern="100">
              <a:effectLst/>
              <a:latin typeface="Aptos" panose="020B0004020202020204" pitchFamily="34" charset="0"/>
              <a:ea typeface="Aptos" panose="020B0004020202020204" pitchFamily="34" charset="0"/>
              <a:cs typeface="Times New Roman" panose="02020603050405020304" pitchFamily="18" charset="0"/>
            </a:endParaRPr>
          </a:p>
          <a:p>
            <a:pPr marL="171450" indent="-171450">
              <a:buClr>
                <a:srgbClr val="F3A909"/>
              </a:buClr>
              <a:buFont typeface="Arial" panose="020B0604020202020204" pitchFamily="34" charset="0"/>
              <a:buChar char="•"/>
            </a:pPr>
            <a:endParaRPr lang="en-GB" sz="1200">
              <a:solidFill>
                <a:srgbClr val="F3A909"/>
              </a:solidFill>
              <a:latin typeface="Arial" panose="020B0604020202020204" pitchFamily="34" charset="0"/>
              <a:cs typeface="Arial" panose="020B0604020202020204" pitchFamily="34" charset="0"/>
            </a:endParaRPr>
          </a:p>
          <a:p>
            <a:pPr marL="171450" lvl="0" indent="-171450">
              <a:buClr>
                <a:srgbClr val="F3A909"/>
              </a:buClr>
              <a:buFont typeface="Arial" panose="020B0604020202020204" pitchFamily="34" charset="0"/>
              <a:buChar char="•"/>
            </a:pPr>
            <a:endParaRPr lang="en-GB" sz="12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8328867"/>
      </p:ext>
    </p:extLst>
  </p:cSld>
  <p:clrMapOvr>
    <a:masterClrMapping/>
  </p:clrMapOvr>
</p:sld>
</file>

<file path=ppt/theme/theme1.xml><?xml version="1.0" encoding="utf-8"?>
<a:theme xmlns:a="http://schemas.openxmlformats.org/drawingml/2006/main" name="Office Theme">
  <a:themeElements>
    <a:clrScheme name="Custom 2">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19CDC"/>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50a1efa9-47d8-481f-aad5-38d3c45f03e8">
      <UserInfo>
        <DisplayName>Jo-Anne Hamilton</DisplayName>
        <AccountId>763</AccountId>
        <AccountType/>
      </UserInfo>
      <UserInfo>
        <DisplayName>Annette Reid</DisplayName>
        <AccountId>401</AccountId>
        <AccountType/>
      </UserInfo>
      <UserInfo>
        <DisplayName>Gillian McMahon</DisplayName>
        <AccountId>257</AccountId>
        <AccountType/>
      </UserInfo>
      <UserInfo>
        <DisplayName>Emma Hutton</DisplayName>
        <AccountId>3150</AccountId>
        <AccountType/>
      </UserInfo>
      <UserInfo>
        <DisplayName>Rhiannon McAuslan</DisplayName>
        <AccountId>2530</AccountId>
        <AccountType/>
      </UserInfo>
      <UserInfo>
        <DisplayName>Gerrard McMahon</DisplayName>
        <AccountId>36</AccountId>
        <AccountType/>
      </UserInfo>
      <UserInfo>
        <DisplayName>Catriona Gillies</DisplayName>
        <AccountId>1374</AccountId>
        <AccountType/>
      </UserInfo>
      <UserInfo>
        <DisplayName>Karen Gray</DisplayName>
        <AccountId>200</AccountId>
        <AccountType/>
      </UserInfo>
      <UserInfo>
        <DisplayName>David Swift</DisplayName>
        <AccountId>178</AccountId>
        <AccountType/>
      </UserInfo>
      <UserInfo>
        <DisplayName>Kim Webster</DisplayName>
        <AccountId>302</AccountId>
        <AccountType/>
      </UserInfo>
      <UserInfo>
        <DisplayName>Kay Laing</DisplayName>
        <AccountId>419</AccountId>
        <AccountType/>
      </UserInfo>
      <UserInfo>
        <DisplayName>Alison Gilchrist (Shared)</DisplayName>
        <AccountId>468</AccountId>
        <AccountType/>
      </UserInfo>
      <UserInfo>
        <DisplayName>Stephanie Fox</DisplayName>
        <AccountId>679</AccountId>
        <AccountType/>
      </UserInfo>
      <UserInfo>
        <DisplayName>(Shared) Suzanne Stevenson</DisplayName>
        <AccountId>3652</AccountId>
        <AccountType/>
      </UserInfo>
      <UserInfo>
        <DisplayName>Pauline Rankin</DisplayName>
        <AccountId>4523</AccountId>
        <AccountType/>
      </UserInfo>
      <UserInfo>
        <DisplayName>Sharon Campbell</DisplayName>
        <AccountId>327</AccountId>
        <AccountType/>
      </UserInfo>
      <UserInfo>
        <DisplayName>Mary Lavrie</DisplayName>
        <AccountId>9069</AccountId>
        <AccountType/>
      </UserInfo>
      <UserInfo>
        <DisplayName>Suzanne Marsland</DisplayName>
        <AccountId>9683</AccountId>
        <AccountType/>
      </UserInfo>
    </SharedWithUsers>
    <TaxCatchAll xmlns="50a1efa9-47d8-481f-aad5-38d3c45f03e8" xsi:nil="true"/>
    <lcf76f155ced4ddcb4097134ff3c332f xmlns="8aef9df1-5621-4c65-8e28-37d44457da46">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1E411FDFA8CC1A44A9B30EF834DF9C56" ma:contentTypeVersion="18" ma:contentTypeDescription="Create a new document." ma:contentTypeScope="" ma:versionID="9a8c10b2243c422881e11a32c479e131">
  <xsd:schema xmlns:xsd="http://www.w3.org/2001/XMLSchema" xmlns:xs="http://www.w3.org/2001/XMLSchema" xmlns:p="http://schemas.microsoft.com/office/2006/metadata/properties" xmlns:ns2="8aef9df1-5621-4c65-8e28-37d44457da46" xmlns:ns3="50a1efa9-47d8-481f-aad5-38d3c45f03e8" targetNamespace="http://schemas.microsoft.com/office/2006/metadata/properties" ma:root="true" ma:fieldsID="104423c461736a335ede9fc0478d6751" ns2:_="" ns3:_="">
    <xsd:import namespace="8aef9df1-5621-4c65-8e28-37d44457da46"/>
    <xsd:import namespace="50a1efa9-47d8-481f-aad5-38d3c45f03e8"/>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DateTaken" minOccurs="0"/>
                <xsd:element ref="ns2:MediaServiceOCR" minOccurs="0"/>
                <xsd:element ref="ns2:MediaServiceLocation" minOccurs="0"/>
                <xsd:element ref="ns3:SharedWithUsers" minOccurs="0"/>
                <xsd:element ref="ns3:SharedWithDetails" minOccurs="0"/>
                <xsd:element ref="ns2:MediaServiceEventHashCode" minOccurs="0"/>
                <xsd:element ref="ns2:MediaServiceGenerationTime"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aef9df1-5621-4c65-8e28-37d44457da4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3" nillable="true" ma:displayName="MediaServiceLocation" ma:internalName="MediaServiceLocation"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f9d6f174-ef0b-46cd-900a-4917dd98bd9b"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0a1efa9-47d8-481f-aad5-38d3c45f03e8"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66af9bd4-bb7c-4668-a263-6978df69964b}" ma:internalName="TaxCatchAll" ma:showField="CatchAllData" ma:web="50a1efa9-47d8-481f-aad5-38d3c45f03e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65D7047-BB59-4CF5-939A-F16C7B19D753}">
  <ds:schemaRefs>
    <ds:schemaRef ds:uri="http://schemas.microsoft.com/sharepoint/v3/contenttype/forms"/>
  </ds:schemaRefs>
</ds:datastoreItem>
</file>

<file path=customXml/itemProps2.xml><?xml version="1.0" encoding="utf-8"?>
<ds:datastoreItem xmlns:ds="http://schemas.openxmlformats.org/officeDocument/2006/customXml" ds:itemID="{ADD996FF-69DF-47BE-8D8C-2042026544A8}">
  <ds:schemaRefs>
    <ds:schemaRef ds:uri="50a1efa9-47d8-481f-aad5-38d3c45f03e8"/>
    <ds:schemaRef ds:uri="8aef9df1-5621-4c65-8e28-37d44457da46"/>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FC44FD23-7A13-417A-AABD-9F946BACF4F2}">
  <ds:schemaRefs>
    <ds:schemaRef ds:uri="50a1efa9-47d8-481f-aad5-38d3c45f03e8"/>
    <ds:schemaRef ds:uri="8aef9df1-5621-4c65-8e28-37d44457da4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56bf9bbc-be8c-4eb3-bb18-b7910154a096}" enabled="0" method="" siteId="{56bf9bbc-be8c-4eb3-bb18-b7910154a096}" removed="1"/>
</clbl:labelList>
</file>

<file path=docProps/app.xml><?xml version="1.0" encoding="utf-8"?>
<Properties xmlns="http://schemas.openxmlformats.org/officeDocument/2006/extended-properties" xmlns:vt="http://schemas.openxmlformats.org/officeDocument/2006/docPropsVTypes">
  <Template>Office Theme</Template>
  <Application>Microsoft Office PowerPoint</Application>
  <PresentationFormat>On-screen Show (4:3)</PresentationFormat>
  <Slides>19</Slides>
  <Notes>16</Notes>
  <HiddenSlides>0</HiddenSlides>
  <ScaleCrop>false</ScaleCrop>
  <HeadingPairs>
    <vt:vector size="4" baseType="variant">
      <vt:variant>
        <vt:lpstr>Theme</vt:lpstr>
      </vt:variant>
      <vt:variant>
        <vt:i4>1</vt:i4>
      </vt:variant>
      <vt:variant>
        <vt:lpstr>Slide Titles</vt:lpstr>
      </vt:variant>
      <vt:variant>
        <vt:i4>19</vt:i4>
      </vt:variant>
    </vt:vector>
  </HeadingPairs>
  <TitlesOfParts>
    <vt:vector size="20"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Daniel Adams</dc:creator>
  <cp:revision>2</cp:revision>
  <cp:lastPrinted>2016-09-28T12:24:59Z</cp:lastPrinted>
  <dcterms:created xsi:type="dcterms:W3CDTF">2015-06-14T06:43:02Z</dcterms:created>
  <dcterms:modified xsi:type="dcterms:W3CDTF">2026-03-20T09:20:57Z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0x0101001E411FDFA8CC1A44A9B30EF834DF9C56</vt:lpwstr>
  </property>
  <property fmtid="{D5CDD505-2E9C-101B-9397-08002B2CF9AE}" pid="3" name="AuthorIds_UIVersion_4096">
    <vt:lpwstr>401</vt:lpwstr>
  </property>
  <property fmtid="{D5CDD505-2E9C-101B-9397-08002B2CF9AE}" pid="4" name="MediaServiceImageTags">
    <vt:lpwstr/>
  </property>
</Properties>
</file>