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401" r:id="rId5"/>
    <p:sldId id="405" r:id="rId6"/>
    <p:sldId id="406" r:id="rId7"/>
    <p:sldId id="407" r:id="rId8"/>
    <p:sldId id="389" r:id="rId9"/>
    <p:sldId id="391" r:id="rId10"/>
    <p:sldId id="395" r:id="rId11"/>
    <p:sldId id="403" r:id="rId12"/>
    <p:sldId id="404" r:id="rId13"/>
    <p:sldId id="394" r:id="rId14"/>
    <p:sldId id="409" r:id="rId15"/>
    <p:sldId id="410" r:id="rId16"/>
    <p:sldId id="387" r:id="rId17"/>
    <p:sldId id="408" r:id="rId18"/>
    <p:sldId id="370" r:id="rId19"/>
    <p:sldId id="402" r:id="rId20"/>
    <p:sldId id="361" r:id="rId21"/>
    <p:sldId id="336" r:id="rId22"/>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A52603-579B-1217-DE66-60D4D2E88107}" name="Ciara Mooney" initials="CM" userId="S::ciara.mooney@marysmeals.org::fa2f3a89-1031-4469-91af-0adeba81393c" providerId="AD"/>
  <p188:author id="{6DBDEDBE-0783-E2D8-43F7-B6A963420AD5}" name="Karen Gray" initials="KG" userId="S::karen.gray@marysmeals.org::898e0457-d84c-4f37-957c-9d696e8753f6" providerId="AD"/>
  <p188:author id="{9F24CDD0-2914-CCFE-0F91-D0B8CBE1AF71}" name="Claire Benjamin" initials="CB" userId="S::claire.benjamin@marysmeals.org::7c569bef-3fbb-45bc-b6e2-ff761737f6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CDC"/>
    <a:srgbClr val="F3A909"/>
    <a:srgbClr val="FFCC00"/>
    <a:srgbClr val="0198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014FBB-D1A2-4BEC-A51A-4BCE1839BDA8}" v="8" dt="2026-03-12T12:18:22.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5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801FE-FD81-4E55-99AF-6B2FEA342C4D}"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GB"/>
        </a:p>
      </dgm:t>
    </dgm:pt>
    <dgm:pt modelId="{C429B31F-1BA4-46D8-9ECA-D198F23A184E}">
      <dgm:prSet custT="1"/>
      <dgm:spPr>
        <a:solidFill>
          <a:schemeClr val="accent5">
            <a:lumMod val="75000"/>
          </a:schemeClr>
        </a:solidFill>
      </dgm:spPr>
      <dgm:t>
        <a:bodyPr/>
        <a:lstStyle/>
        <a:p>
          <a:r>
            <a:rPr lang="en-GB" sz="1200">
              <a:latin typeface="+mn-lt"/>
              <a:cs typeface="Arial" panose="020B0604020202020204" pitchFamily="34" charset="0"/>
            </a:rPr>
            <a:t>Director of Growth</a:t>
          </a:r>
        </a:p>
      </dgm:t>
    </dgm:pt>
    <dgm:pt modelId="{A0DF7F38-94B8-4314-8EE2-BDB4895477B7}" type="parTrans" cxnId="{AF128D3F-F604-4AB5-A280-2F2E140FBDD4}">
      <dgm:prSet/>
      <dgm:spPr/>
      <dgm:t>
        <a:bodyPr/>
        <a:lstStyle/>
        <a:p>
          <a:endParaRPr lang="en-GB"/>
        </a:p>
      </dgm:t>
    </dgm:pt>
    <dgm:pt modelId="{0E05400E-6C84-4FBD-BB10-99DD4B8F3BE0}" type="sibTrans" cxnId="{AF128D3F-F604-4AB5-A280-2F2E140FBDD4}">
      <dgm:prSet/>
      <dgm:spPr/>
      <dgm:t>
        <a:bodyPr/>
        <a:lstStyle/>
        <a:p>
          <a:endParaRPr lang="en-GB"/>
        </a:p>
      </dgm:t>
    </dgm:pt>
    <dgm:pt modelId="{AA234A36-C71B-47F2-97DA-34438EE9BC80}">
      <dgm:prSet custT="1"/>
      <dgm:spPr>
        <a:solidFill>
          <a:schemeClr val="accent5"/>
        </a:solidFill>
      </dgm:spPr>
      <dgm:t>
        <a:bodyPr/>
        <a:lstStyle/>
        <a:p>
          <a:r>
            <a:rPr lang="en-GB" sz="1200">
              <a:latin typeface="+mn-lt"/>
              <a:cs typeface="Arial" panose="020B0604020202020204" pitchFamily="34" charset="0"/>
            </a:rPr>
            <a:t>Head of England and Wales</a:t>
          </a:r>
        </a:p>
      </dgm:t>
    </dgm:pt>
    <dgm:pt modelId="{66C1509E-EF93-4212-9037-43A2154261FD}" type="parTrans" cxnId="{548DF1D7-6C6E-41D4-820B-422BC946A44D}">
      <dgm:prSet/>
      <dgm:spPr/>
      <dgm:t>
        <a:bodyPr/>
        <a:lstStyle/>
        <a:p>
          <a:endParaRPr lang="en-GB"/>
        </a:p>
      </dgm:t>
    </dgm:pt>
    <dgm:pt modelId="{D2560F0B-4241-4C9D-A169-603A217F93C8}" type="sibTrans" cxnId="{548DF1D7-6C6E-41D4-820B-422BC946A44D}">
      <dgm:prSet/>
      <dgm:spPr/>
      <dgm:t>
        <a:bodyPr/>
        <a:lstStyle/>
        <a:p>
          <a:endParaRPr lang="en-GB"/>
        </a:p>
      </dgm:t>
    </dgm:pt>
    <dgm:pt modelId="{CA18672C-C2F8-49A5-8374-5BC01AB1C11C}">
      <dgm:prSet custT="1"/>
      <dgm:spPr>
        <a:solidFill>
          <a:schemeClr val="accent5">
            <a:lumMod val="60000"/>
            <a:lumOff val="40000"/>
          </a:schemeClr>
        </a:solidFill>
      </dgm:spPr>
      <dgm:t>
        <a:bodyPr/>
        <a:lstStyle/>
        <a:p>
          <a:pPr>
            <a:buNone/>
          </a:pPr>
          <a:r>
            <a:rPr lang="en-GB" sz="1200"/>
            <a:t>London and South East Lead</a:t>
          </a:r>
          <a:endParaRPr lang="en-GB" sz="1200">
            <a:latin typeface="+mn-lt"/>
            <a:cs typeface="Arial" panose="020B0604020202020204" pitchFamily="34" charset="0"/>
          </a:endParaRPr>
        </a:p>
      </dgm:t>
    </dgm:pt>
    <dgm:pt modelId="{5FA7A13F-2D9A-45F4-96F2-59D5866E30C2}" type="parTrans" cxnId="{289C9BD4-88BB-4D6D-942B-DC524F358268}">
      <dgm:prSet/>
      <dgm:spPr/>
      <dgm:t>
        <a:bodyPr/>
        <a:lstStyle/>
        <a:p>
          <a:endParaRPr lang="en-GB"/>
        </a:p>
      </dgm:t>
    </dgm:pt>
    <dgm:pt modelId="{CC7F3A2A-CC16-4948-AB4F-B9D245C577BB}" type="sibTrans" cxnId="{289C9BD4-88BB-4D6D-942B-DC524F358268}">
      <dgm:prSet/>
      <dgm:spPr/>
      <dgm:t>
        <a:bodyPr/>
        <a:lstStyle/>
        <a:p>
          <a:endParaRPr lang="en-GB"/>
        </a:p>
      </dgm:t>
    </dgm:pt>
    <dgm:pt modelId="{14D0D16E-9FAC-4E82-A3DE-88FECD9DABB3}">
      <dgm:prSet/>
      <dgm:spPr/>
      <dgm:t>
        <a:bodyPr/>
        <a:lstStyle/>
        <a:p>
          <a:r>
            <a:rPr lang="en-GB">
              <a:latin typeface="+mn-lt"/>
              <a:cs typeface="Arial" panose="020B0604020202020204" pitchFamily="34" charset="0"/>
            </a:rPr>
            <a:t>Regional Development Officer </a:t>
          </a:r>
          <a:br>
            <a:rPr lang="en-GB">
              <a:latin typeface="+mn-lt"/>
              <a:cs typeface="Arial" panose="020B0604020202020204" pitchFamily="34" charset="0"/>
            </a:rPr>
          </a:br>
          <a:r>
            <a:rPr lang="en-GB">
              <a:latin typeface="+mn-lt"/>
              <a:cs typeface="Arial" panose="020B0604020202020204" pitchFamily="34" charset="0"/>
            </a:rPr>
            <a:t>(London)</a:t>
          </a:r>
        </a:p>
      </dgm:t>
    </dgm:pt>
    <dgm:pt modelId="{5538AB23-BF9F-4087-BFB6-61DB171FF823}" type="parTrans" cxnId="{240EA0B1-3EB1-4467-9EBD-07175DB32AB9}">
      <dgm:prSet/>
      <dgm:spPr/>
      <dgm:t>
        <a:bodyPr/>
        <a:lstStyle/>
        <a:p>
          <a:endParaRPr lang="en-GB"/>
        </a:p>
      </dgm:t>
    </dgm:pt>
    <dgm:pt modelId="{B71DA379-78BC-49D4-9462-FF4C7282BFCC}" type="sibTrans" cxnId="{240EA0B1-3EB1-4467-9EBD-07175DB32AB9}">
      <dgm:prSet/>
      <dgm:spPr/>
      <dgm:t>
        <a:bodyPr/>
        <a:lstStyle/>
        <a:p>
          <a:endParaRPr lang="en-GB"/>
        </a:p>
      </dgm:t>
    </dgm:pt>
    <dgm:pt modelId="{1A0A3EC8-B7E2-4A0F-A549-4CDAA0190F4D}">
      <dgm:prSet/>
      <dgm:spPr/>
      <dgm:t>
        <a:bodyPr/>
        <a:lstStyle/>
        <a:p>
          <a:r>
            <a:rPr lang="en-GB">
              <a:latin typeface="+mn-lt"/>
              <a:cs typeface="Arial" panose="020B0604020202020204" pitchFamily="34" charset="0"/>
            </a:rPr>
            <a:t>Regional Development Officer </a:t>
          </a:r>
          <a:br>
            <a:rPr lang="en-GB">
              <a:latin typeface="+mn-lt"/>
              <a:cs typeface="Arial" panose="020B0604020202020204" pitchFamily="34" charset="0"/>
            </a:rPr>
          </a:br>
          <a:r>
            <a:rPr lang="en-GB">
              <a:latin typeface="+mn-lt"/>
              <a:cs typeface="Arial" panose="020B0604020202020204" pitchFamily="34" charset="0"/>
            </a:rPr>
            <a:t>(Oxfordshire and Hertfordshire)</a:t>
          </a:r>
        </a:p>
      </dgm:t>
    </dgm:pt>
    <dgm:pt modelId="{EC6F9704-C3D1-4073-A074-3080F788DC18}" type="parTrans" cxnId="{36F90169-6E97-4024-83CA-4A9554D1450A}">
      <dgm:prSet/>
      <dgm:spPr/>
      <dgm:t>
        <a:bodyPr/>
        <a:lstStyle/>
        <a:p>
          <a:endParaRPr lang="en-GB"/>
        </a:p>
      </dgm:t>
    </dgm:pt>
    <dgm:pt modelId="{EB64A4A0-0A71-498E-8ADB-21F95BB01F5E}" type="sibTrans" cxnId="{36F90169-6E97-4024-83CA-4A9554D1450A}">
      <dgm:prSet/>
      <dgm:spPr/>
      <dgm:t>
        <a:bodyPr/>
        <a:lstStyle/>
        <a:p>
          <a:endParaRPr lang="en-GB"/>
        </a:p>
      </dgm:t>
    </dgm:pt>
    <dgm:pt modelId="{DF435A55-CAA7-4E20-B77A-12C5D911C3E9}">
      <dgm:prSet/>
      <dgm:spPr/>
      <dgm:t>
        <a:bodyPr/>
        <a:lstStyle/>
        <a:p>
          <a:r>
            <a:rPr lang="en-GB">
              <a:latin typeface="+mn-lt"/>
              <a:cs typeface="Arial" panose="020B0604020202020204" pitchFamily="34" charset="0"/>
            </a:rPr>
            <a:t>Regional Development Officer </a:t>
          </a:r>
          <a:br>
            <a:rPr lang="en-GB">
              <a:latin typeface="+mn-lt"/>
              <a:cs typeface="Arial" panose="020B0604020202020204" pitchFamily="34" charset="0"/>
            </a:rPr>
          </a:br>
          <a:r>
            <a:rPr lang="en-GB">
              <a:latin typeface="+mn-lt"/>
              <a:cs typeface="Arial" panose="020B0604020202020204" pitchFamily="34" charset="0"/>
            </a:rPr>
            <a:t>(South East)</a:t>
          </a:r>
        </a:p>
      </dgm:t>
    </dgm:pt>
    <dgm:pt modelId="{8C524F0C-58BF-40B9-AACB-CE1017B396C9}" type="parTrans" cxnId="{B35696F5-9863-4CB7-B7C9-02D42438128A}">
      <dgm:prSet/>
      <dgm:spPr/>
      <dgm:t>
        <a:bodyPr/>
        <a:lstStyle/>
        <a:p>
          <a:endParaRPr lang="en-GB"/>
        </a:p>
      </dgm:t>
    </dgm:pt>
    <dgm:pt modelId="{51A3C459-DF63-4801-BC55-FEE4151BC90D}" type="sibTrans" cxnId="{B35696F5-9863-4CB7-B7C9-02D42438128A}">
      <dgm:prSet/>
      <dgm:spPr/>
      <dgm:t>
        <a:bodyPr/>
        <a:lstStyle/>
        <a:p>
          <a:endParaRPr lang="en-GB"/>
        </a:p>
      </dgm:t>
    </dgm:pt>
    <dgm:pt modelId="{ED288334-FA7C-4D0C-9A53-E4B526A5FFD3}">
      <dgm:prSet/>
      <dgm:spPr>
        <a:solidFill>
          <a:srgbClr val="F3A909"/>
        </a:solidFill>
      </dgm:spPr>
      <dgm:t>
        <a:bodyPr/>
        <a:lstStyle/>
        <a:p>
          <a:r>
            <a:rPr lang="en-GB" dirty="0">
              <a:latin typeface="+mn-lt"/>
              <a:cs typeface="Arial" panose="020B0604020202020204" pitchFamily="34" charset="0"/>
            </a:rPr>
            <a:t>Regional Development Officer </a:t>
          </a:r>
          <a:br>
            <a:rPr lang="en-GB" dirty="0">
              <a:latin typeface="+mn-lt"/>
              <a:cs typeface="Arial" panose="020B0604020202020204" pitchFamily="34" charset="0"/>
            </a:rPr>
          </a:br>
          <a:r>
            <a:rPr lang="en-GB" dirty="0">
              <a:latin typeface="+mn-lt"/>
              <a:cs typeface="Arial" panose="020B0604020202020204" pitchFamily="34" charset="0"/>
            </a:rPr>
            <a:t>(South Coast / South West, London)</a:t>
          </a:r>
        </a:p>
      </dgm:t>
    </dgm:pt>
    <dgm:pt modelId="{0F4DA0C5-C223-4B88-B126-C4192D844D16}" type="parTrans" cxnId="{F56566D6-120E-4D3A-AD57-C68EB03C2023}">
      <dgm:prSet/>
      <dgm:spPr/>
      <dgm:t>
        <a:bodyPr/>
        <a:lstStyle/>
        <a:p>
          <a:endParaRPr lang="en-GB"/>
        </a:p>
      </dgm:t>
    </dgm:pt>
    <dgm:pt modelId="{12574C75-0A1E-46E9-BCC7-3BDFBC455CF4}" type="sibTrans" cxnId="{F56566D6-120E-4D3A-AD57-C68EB03C2023}">
      <dgm:prSet/>
      <dgm:spPr/>
      <dgm:t>
        <a:bodyPr/>
        <a:lstStyle/>
        <a:p>
          <a:endParaRPr lang="en-GB"/>
        </a:p>
      </dgm:t>
    </dgm:pt>
    <dgm:pt modelId="{09D7D449-9B9F-41AA-8CD3-C78842E15FD1}" type="pres">
      <dgm:prSet presAssocID="{4D3801FE-FD81-4E55-99AF-6B2FEA342C4D}" presName="hierChild1" presStyleCnt="0">
        <dgm:presLayoutVars>
          <dgm:orgChart val="1"/>
          <dgm:chPref val="1"/>
          <dgm:dir/>
          <dgm:animOne val="branch"/>
          <dgm:animLvl val="lvl"/>
          <dgm:resizeHandles/>
        </dgm:presLayoutVars>
      </dgm:prSet>
      <dgm:spPr/>
    </dgm:pt>
    <dgm:pt modelId="{53C08994-0F02-408A-AF7C-5D058C561FDA}" type="pres">
      <dgm:prSet presAssocID="{C429B31F-1BA4-46D8-9ECA-D198F23A184E}" presName="hierRoot1" presStyleCnt="0">
        <dgm:presLayoutVars>
          <dgm:hierBranch val="init"/>
        </dgm:presLayoutVars>
      </dgm:prSet>
      <dgm:spPr/>
    </dgm:pt>
    <dgm:pt modelId="{F39A61DD-7C3F-48EF-B1F3-451FDB91ACD1}" type="pres">
      <dgm:prSet presAssocID="{C429B31F-1BA4-46D8-9ECA-D198F23A184E}" presName="rootComposite1" presStyleCnt="0"/>
      <dgm:spPr/>
    </dgm:pt>
    <dgm:pt modelId="{6963749B-B6CE-4F7A-96F1-D2F8EFA93296}" type="pres">
      <dgm:prSet presAssocID="{C429B31F-1BA4-46D8-9ECA-D198F23A184E}" presName="rootText1" presStyleLbl="node0" presStyleIdx="0" presStyleCnt="1">
        <dgm:presLayoutVars>
          <dgm:chPref val="3"/>
        </dgm:presLayoutVars>
      </dgm:prSet>
      <dgm:spPr/>
    </dgm:pt>
    <dgm:pt modelId="{6552F329-8358-4070-9346-ECF1D1CAF645}" type="pres">
      <dgm:prSet presAssocID="{C429B31F-1BA4-46D8-9ECA-D198F23A184E}" presName="rootConnector1" presStyleLbl="node1" presStyleIdx="0" presStyleCnt="0"/>
      <dgm:spPr/>
    </dgm:pt>
    <dgm:pt modelId="{607E6F4E-5815-4030-A380-701D79D52E3D}" type="pres">
      <dgm:prSet presAssocID="{C429B31F-1BA4-46D8-9ECA-D198F23A184E}" presName="hierChild2" presStyleCnt="0"/>
      <dgm:spPr/>
    </dgm:pt>
    <dgm:pt modelId="{FFEEA1C9-168B-4115-B2C4-000ED087CF62}" type="pres">
      <dgm:prSet presAssocID="{66C1509E-EF93-4212-9037-43A2154261FD}" presName="Name64" presStyleLbl="parChTrans1D2" presStyleIdx="0" presStyleCnt="1"/>
      <dgm:spPr/>
    </dgm:pt>
    <dgm:pt modelId="{7AEBFC8E-A9E6-4835-8F39-0C36AEF63349}" type="pres">
      <dgm:prSet presAssocID="{AA234A36-C71B-47F2-97DA-34438EE9BC80}" presName="hierRoot2" presStyleCnt="0">
        <dgm:presLayoutVars>
          <dgm:hierBranch val="init"/>
        </dgm:presLayoutVars>
      </dgm:prSet>
      <dgm:spPr/>
    </dgm:pt>
    <dgm:pt modelId="{1ED8EC99-5DD7-4FCE-9AF7-682ECA770805}" type="pres">
      <dgm:prSet presAssocID="{AA234A36-C71B-47F2-97DA-34438EE9BC80}" presName="rootComposite" presStyleCnt="0"/>
      <dgm:spPr/>
    </dgm:pt>
    <dgm:pt modelId="{0BF8A6AC-7F8F-4022-B0A4-0F78B60A94CC}" type="pres">
      <dgm:prSet presAssocID="{AA234A36-C71B-47F2-97DA-34438EE9BC80}" presName="rootText" presStyleLbl="node2" presStyleIdx="0" presStyleCnt="1">
        <dgm:presLayoutVars>
          <dgm:chPref val="3"/>
        </dgm:presLayoutVars>
      </dgm:prSet>
      <dgm:spPr/>
    </dgm:pt>
    <dgm:pt modelId="{C4C6A660-7542-4447-BC4C-44B33E500CE0}" type="pres">
      <dgm:prSet presAssocID="{AA234A36-C71B-47F2-97DA-34438EE9BC80}" presName="rootConnector" presStyleLbl="node2" presStyleIdx="0" presStyleCnt="1"/>
      <dgm:spPr/>
    </dgm:pt>
    <dgm:pt modelId="{7F5C98A6-607A-410D-A7EA-0628EDE45966}" type="pres">
      <dgm:prSet presAssocID="{AA234A36-C71B-47F2-97DA-34438EE9BC80}" presName="hierChild4" presStyleCnt="0"/>
      <dgm:spPr/>
    </dgm:pt>
    <dgm:pt modelId="{BA6C71F3-3519-4E7D-803E-339CA5D35305}" type="pres">
      <dgm:prSet presAssocID="{5FA7A13F-2D9A-45F4-96F2-59D5866E30C2}" presName="Name64" presStyleLbl="parChTrans1D3" presStyleIdx="0" presStyleCnt="1"/>
      <dgm:spPr/>
    </dgm:pt>
    <dgm:pt modelId="{097CBCA2-B141-49DE-8933-565233AD0169}" type="pres">
      <dgm:prSet presAssocID="{CA18672C-C2F8-49A5-8374-5BC01AB1C11C}" presName="hierRoot2" presStyleCnt="0">
        <dgm:presLayoutVars>
          <dgm:hierBranch val="init"/>
        </dgm:presLayoutVars>
      </dgm:prSet>
      <dgm:spPr/>
    </dgm:pt>
    <dgm:pt modelId="{8A4FDB1B-DC64-4230-BC06-55C0E2B6ABAF}" type="pres">
      <dgm:prSet presAssocID="{CA18672C-C2F8-49A5-8374-5BC01AB1C11C}" presName="rootComposite" presStyleCnt="0"/>
      <dgm:spPr/>
    </dgm:pt>
    <dgm:pt modelId="{37D1D8B2-CCB6-4D3F-B401-673D22BFAD4D}" type="pres">
      <dgm:prSet presAssocID="{CA18672C-C2F8-49A5-8374-5BC01AB1C11C}" presName="rootText" presStyleLbl="node3" presStyleIdx="0" presStyleCnt="1">
        <dgm:presLayoutVars>
          <dgm:chPref val="3"/>
        </dgm:presLayoutVars>
      </dgm:prSet>
      <dgm:spPr/>
    </dgm:pt>
    <dgm:pt modelId="{473F78E8-9821-4049-8B83-1909FA8AF02C}" type="pres">
      <dgm:prSet presAssocID="{CA18672C-C2F8-49A5-8374-5BC01AB1C11C}" presName="rootConnector" presStyleLbl="node3" presStyleIdx="0" presStyleCnt="1"/>
      <dgm:spPr/>
    </dgm:pt>
    <dgm:pt modelId="{6C44445A-6316-4640-972E-0BC9521C837D}" type="pres">
      <dgm:prSet presAssocID="{CA18672C-C2F8-49A5-8374-5BC01AB1C11C}" presName="hierChild4" presStyleCnt="0"/>
      <dgm:spPr/>
    </dgm:pt>
    <dgm:pt modelId="{41FEFCCF-0BD7-4877-BF5F-A5C1DE98E389}" type="pres">
      <dgm:prSet presAssocID="{5538AB23-BF9F-4087-BFB6-61DB171FF823}" presName="Name64" presStyleLbl="parChTrans1D4" presStyleIdx="0" presStyleCnt="4"/>
      <dgm:spPr/>
    </dgm:pt>
    <dgm:pt modelId="{E938F808-B192-4308-BF93-718BA2C57CAF}" type="pres">
      <dgm:prSet presAssocID="{14D0D16E-9FAC-4E82-A3DE-88FECD9DABB3}" presName="hierRoot2" presStyleCnt="0">
        <dgm:presLayoutVars>
          <dgm:hierBranch val="init"/>
        </dgm:presLayoutVars>
      </dgm:prSet>
      <dgm:spPr/>
    </dgm:pt>
    <dgm:pt modelId="{E136D6E8-CFBC-4E19-B063-FE46E1FB1366}" type="pres">
      <dgm:prSet presAssocID="{14D0D16E-9FAC-4E82-A3DE-88FECD9DABB3}" presName="rootComposite" presStyleCnt="0"/>
      <dgm:spPr/>
    </dgm:pt>
    <dgm:pt modelId="{8433F327-00D8-4C84-821B-5AC632F75429}" type="pres">
      <dgm:prSet presAssocID="{14D0D16E-9FAC-4E82-A3DE-88FECD9DABB3}" presName="rootText" presStyleLbl="node4" presStyleIdx="0" presStyleCnt="4">
        <dgm:presLayoutVars>
          <dgm:chPref val="3"/>
        </dgm:presLayoutVars>
      </dgm:prSet>
      <dgm:spPr/>
    </dgm:pt>
    <dgm:pt modelId="{FC5DD87F-FEC3-4A01-9C95-FA7DF2047DEC}" type="pres">
      <dgm:prSet presAssocID="{14D0D16E-9FAC-4E82-A3DE-88FECD9DABB3}" presName="rootConnector" presStyleLbl="node4" presStyleIdx="0" presStyleCnt="4"/>
      <dgm:spPr/>
    </dgm:pt>
    <dgm:pt modelId="{C3FD6D66-3427-444F-AACB-3F006B3BE266}" type="pres">
      <dgm:prSet presAssocID="{14D0D16E-9FAC-4E82-A3DE-88FECD9DABB3}" presName="hierChild4" presStyleCnt="0"/>
      <dgm:spPr/>
    </dgm:pt>
    <dgm:pt modelId="{617A122F-30E8-465A-A34A-D3BFAB394529}" type="pres">
      <dgm:prSet presAssocID="{14D0D16E-9FAC-4E82-A3DE-88FECD9DABB3}" presName="hierChild5" presStyleCnt="0"/>
      <dgm:spPr/>
    </dgm:pt>
    <dgm:pt modelId="{7EE73424-C81B-4459-BB6B-568831499B47}" type="pres">
      <dgm:prSet presAssocID="{EC6F9704-C3D1-4073-A074-3080F788DC18}" presName="Name64" presStyleLbl="parChTrans1D4" presStyleIdx="1" presStyleCnt="4"/>
      <dgm:spPr/>
    </dgm:pt>
    <dgm:pt modelId="{BDCDF295-C1A9-4165-8C16-74A202214A85}" type="pres">
      <dgm:prSet presAssocID="{1A0A3EC8-B7E2-4A0F-A549-4CDAA0190F4D}" presName="hierRoot2" presStyleCnt="0">
        <dgm:presLayoutVars>
          <dgm:hierBranch val="init"/>
        </dgm:presLayoutVars>
      </dgm:prSet>
      <dgm:spPr/>
    </dgm:pt>
    <dgm:pt modelId="{E6D60C41-64B0-46BA-9E41-6094B0B1A82C}" type="pres">
      <dgm:prSet presAssocID="{1A0A3EC8-B7E2-4A0F-A549-4CDAA0190F4D}" presName="rootComposite" presStyleCnt="0"/>
      <dgm:spPr/>
    </dgm:pt>
    <dgm:pt modelId="{43A71337-AC47-42EE-9556-06E9B19D6214}" type="pres">
      <dgm:prSet presAssocID="{1A0A3EC8-B7E2-4A0F-A549-4CDAA0190F4D}" presName="rootText" presStyleLbl="node4" presStyleIdx="1" presStyleCnt="4">
        <dgm:presLayoutVars>
          <dgm:chPref val="3"/>
        </dgm:presLayoutVars>
      </dgm:prSet>
      <dgm:spPr/>
    </dgm:pt>
    <dgm:pt modelId="{C1C0E001-B6E6-4EE0-BD51-986633F25A16}" type="pres">
      <dgm:prSet presAssocID="{1A0A3EC8-B7E2-4A0F-A549-4CDAA0190F4D}" presName="rootConnector" presStyleLbl="node4" presStyleIdx="1" presStyleCnt="4"/>
      <dgm:spPr/>
    </dgm:pt>
    <dgm:pt modelId="{4F5A56FA-95E0-4296-BA76-6B9347F3F248}" type="pres">
      <dgm:prSet presAssocID="{1A0A3EC8-B7E2-4A0F-A549-4CDAA0190F4D}" presName="hierChild4" presStyleCnt="0"/>
      <dgm:spPr/>
    </dgm:pt>
    <dgm:pt modelId="{4F6571DC-0502-404B-81BD-B968D5FD8844}" type="pres">
      <dgm:prSet presAssocID="{1A0A3EC8-B7E2-4A0F-A549-4CDAA0190F4D}" presName="hierChild5" presStyleCnt="0"/>
      <dgm:spPr/>
    </dgm:pt>
    <dgm:pt modelId="{7D303F9C-80C5-4036-B2AB-30D7D115EB27}" type="pres">
      <dgm:prSet presAssocID="{8C524F0C-58BF-40B9-AACB-CE1017B396C9}" presName="Name64" presStyleLbl="parChTrans1D4" presStyleIdx="2" presStyleCnt="4"/>
      <dgm:spPr/>
    </dgm:pt>
    <dgm:pt modelId="{78A7A641-D302-4D33-936A-957689F926D8}" type="pres">
      <dgm:prSet presAssocID="{DF435A55-CAA7-4E20-B77A-12C5D911C3E9}" presName="hierRoot2" presStyleCnt="0">
        <dgm:presLayoutVars>
          <dgm:hierBranch val="init"/>
        </dgm:presLayoutVars>
      </dgm:prSet>
      <dgm:spPr/>
    </dgm:pt>
    <dgm:pt modelId="{5B228DF1-9BC0-4E98-B71E-3066217CC504}" type="pres">
      <dgm:prSet presAssocID="{DF435A55-CAA7-4E20-B77A-12C5D911C3E9}" presName="rootComposite" presStyleCnt="0"/>
      <dgm:spPr/>
    </dgm:pt>
    <dgm:pt modelId="{CC557676-EFE0-4B6C-8E72-703450E0A16E}" type="pres">
      <dgm:prSet presAssocID="{DF435A55-CAA7-4E20-B77A-12C5D911C3E9}" presName="rootText" presStyleLbl="node4" presStyleIdx="2" presStyleCnt="4">
        <dgm:presLayoutVars>
          <dgm:chPref val="3"/>
        </dgm:presLayoutVars>
      </dgm:prSet>
      <dgm:spPr/>
    </dgm:pt>
    <dgm:pt modelId="{3D7852B5-B169-4FF0-9C23-ACD323D76F3A}" type="pres">
      <dgm:prSet presAssocID="{DF435A55-CAA7-4E20-B77A-12C5D911C3E9}" presName="rootConnector" presStyleLbl="node4" presStyleIdx="2" presStyleCnt="4"/>
      <dgm:spPr/>
    </dgm:pt>
    <dgm:pt modelId="{BA0859EA-E22F-4809-97E3-2358BA3649D3}" type="pres">
      <dgm:prSet presAssocID="{DF435A55-CAA7-4E20-B77A-12C5D911C3E9}" presName="hierChild4" presStyleCnt="0"/>
      <dgm:spPr/>
    </dgm:pt>
    <dgm:pt modelId="{29269153-B026-44C6-9050-522513E36F76}" type="pres">
      <dgm:prSet presAssocID="{DF435A55-CAA7-4E20-B77A-12C5D911C3E9}" presName="hierChild5" presStyleCnt="0"/>
      <dgm:spPr/>
    </dgm:pt>
    <dgm:pt modelId="{59F9B783-C3A4-42CE-8584-2EF8BD4C9D73}" type="pres">
      <dgm:prSet presAssocID="{0F4DA0C5-C223-4B88-B126-C4192D844D16}" presName="Name64" presStyleLbl="parChTrans1D4" presStyleIdx="3" presStyleCnt="4"/>
      <dgm:spPr/>
    </dgm:pt>
    <dgm:pt modelId="{90BB9550-7787-46AB-9D2A-B197A11394D4}" type="pres">
      <dgm:prSet presAssocID="{ED288334-FA7C-4D0C-9A53-E4B526A5FFD3}" presName="hierRoot2" presStyleCnt="0">
        <dgm:presLayoutVars>
          <dgm:hierBranch val="init"/>
        </dgm:presLayoutVars>
      </dgm:prSet>
      <dgm:spPr/>
    </dgm:pt>
    <dgm:pt modelId="{4540D52C-FBBA-453A-884D-8D5BB2774C11}" type="pres">
      <dgm:prSet presAssocID="{ED288334-FA7C-4D0C-9A53-E4B526A5FFD3}" presName="rootComposite" presStyleCnt="0"/>
      <dgm:spPr/>
    </dgm:pt>
    <dgm:pt modelId="{5DBE24A9-48CE-47CF-AC3B-2DAA378FA6D5}" type="pres">
      <dgm:prSet presAssocID="{ED288334-FA7C-4D0C-9A53-E4B526A5FFD3}" presName="rootText" presStyleLbl="node4" presStyleIdx="3" presStyleCnt="4">
        <dgm:presLayoutVars>
          <dgm:chPref val="3"/>
        </dgm:presLayoutVars>
      </dgm:prSet>
      <dgm:spPr/>
    </dgm:pt>
    <dgm:pt modelId="{EA1BB797-CE02-407B-80AC-0AFF2CFC664E}" type="pres">
      <dgm:prSet presAssocID="{ED288334-FA7C-4D0C-9A53-E4B526A5FFD3}" presName="rootConnector" presStyleLbl="node4" presStyleIdx="3" presStyleCnt="4"/>
      <dgm:spPr/>
    </dgm:pt>
    <dgm:pt modelId="{A8901234-251E-4310-9D93-0954723EAD00}" type="pres">
      <dgm:prSet presAssocID="{ED288334-FA7C-4D0C-9A53-E4B526A5FFD3}" presName="hierChild4" presStyleCnt="0"/>
      <dgm:spPr/>
    </dgm:pt>
    <dgm:pt modelId="{A6D65659-1159-4E19-BDE2-055E57AA2BCA}" type="pres">
      <dgm:prSet presAssocID="{ED288334-FA7C-4D0C-9A53-E4B526A5FFD3}" presName="hierChild5" presStyleCnt="0"/>
      <dgm:spPr/>
    </dgm:pt>
    <dgm:pt modelId="{82161EFD-1EA7-4478-8590-9EDDBD9BC06E}" type="pres">
      <dgm:prSet presAssocID="{CA18672C-C2F8-49A5-8374-5BC01AB1C11C}" presName="hierChild5" presStyleCnt="0"/>
      <dgm:spPr/>
    </dgm:pt>
    <dgm:pt modelId="{D1B8A4D9-0552-4977-8F70-6E54B29CE0A7}" type="pres">
      <dgm:prSet presAssocID="{AA234A36-C71B-47F2-97DA-34438EE9BC80}" presName="hierChild5" presStyleCnt="0"/>
      <dgm:spPr/>
    </dgm:pt>
    <dgm:pt modelId="{94A0ED2E-5050-4D3E-BA32-0E097966B2FB}" type="pres">
      <dgm:prSet presAssocID="{C429B31F-1BA4-46D8-9ECA-D198F23A184E}" presName="hierChild3" presStyleCnt="0"/>
      <dgm:spPr/>
    </dgm:pt>
  </dgm:ptLst>
  <dgm:cxnLst>
    <dgm:cxn modelId="{3B3BA70D-E16D-4FF8-A386-59AB936805AD}" type="presOf" srcId="{14D0D16E-9FAC-4E82-A3DE-88FECD9DABB3}" destId="{FC5DD87F-FEC3-4A01-9C95-FA7DF2047DEC}" srcOrd="1" destOrd="0" presId="urn:microsoft.com/office/officeart/2009/3/layout/HorizontalOrganizationChart"/>
    <dgm:cxn modelId="{DA2EB30F-B756-4DE1-8BA4-0EA3370D3711}" type="presOf" srcId="{1A0A3EC8-B7E2-4A0F-A549-4CDAA0190F4D}" destId="{C1C0E001-B6E6-4EE0-BD51-986633F25A16}" srcOrd="1" destOrd="0" presId="urn:microsoft.com/office/officeart/2009/3/layout/HorizontalOrganizationChart"/>
    <dgm:cxn modelId="{95CBDA17-57FE-4B1E-8CEF-E4F02B3E0D94}" type="presOf" srcId="{14D0D16E-9FAC-4E82-A3DE-88FECD9DABB3}" destId="{8433F327-00D8-4C84-821B-5AC632F75429}" srcOrd="0" destOrd="0" presId="urn:microsoft.com/office/officeart/2009/3/layout/HorizontalOrganizationChart"/>
    <dgm:cxn modelId="{4D30FA19-4E58-4547-B2A8-DDF71514E9C3}" type="presOf" srcId="{AA234A36-C71B-47F2-97DA-34438EE9BC80}" destId="{C4C6A660-7542-4447-BC4C-44B33E500CE0}" srcOrd="1" destOrd="0" presId="urn:microsoft.com/office/officeart/2009/3/layout/HorizontalOrganizationChart"/>
    <dgm:cxn modelId="{EFA58B31-CDE2-408F-9A64-FEAD6CCAC0EB}" type="presOf" srcId="{0F4DA0C5-C223-4B88-B126-C4192D844D16}" destId="{59F9B783-C3A4-42CE-8584-2EF8BD4C9D73}" srcOrd="0" destOrd="0" presId="urn:microsoft.com/office/officeart/2009/3/layout/HorizontalOrganizationChart"/>
    <dgm:cxn modelId="{4E7A773B-9F92-4B7C-81BB-4C24B9713626}" type="presOf" srcId="{ED288334-FA7C-4D0C-9A53-E4B526A5FFD3}" destId="{EA1BB797-CE02-407B-80AC-0AFF2CFC664E}" srcOrd="1" destOrd="0" presId="urn:microsoft.com/office/officeart/2009/3/layout/HorizontalOrganizationChart"/>
    <dgm:cxn modelId="{F33A4F3E-DEB7-4337-A2DF-C4AFABD5A6D1}" type="presOf" srcId="{DF435A55-CAA7-4E20-B77A-12C5D911C3E9}" destId="{3D7852B5-B169-4FF0-9C23-ACD323D76F3A}" srcOrd="1" destOrd="0" presId="urn:microsoft.com/office/officeart/2009/3/layout/HorizontalOrganizationChart"/>
    <dgm:cxn modelId="{AF128D3F-F604-4AB5-A280-2F2E140FBDD4}" srcId="{4D3801FE-FD81-4E55-99AF-6B2FEA342C4D}" destId="{C429B31F-1BA4-46D8-9ECA-D198F23A184E}" srcOrd="0" destOrd="0" parTransId="{A0DF7F38-94B8-4314-8EE2-BDB4895477B7}" sibTransId="{0E05400E-6C84-4FBD-BB10-99DD4B8F3BE0}"/>
    <dgm:cxn modelId="{6D976261-49B4-423B-A2C3-4A95614E4DD7}" type="presOf" srcId="{ED288334-FA7C-4D0C-9A53-E4B526A5FFD3}" destId="{5DBE24A9-48CE-47CF-AC3B-2DAA378FA6D5}" srcOrd="0" destOrd="0" presId="urn:microsoft.com/office/officeart/2009/3/layout/HorizontalOrganizationChart"/>
    <dgm:cxn modelId="{CB041067-15E6-4DF3-81BD-A3667515351C}" type="presOf" srcId="{8C524F0C-58BF-40B9-AACB-CE1017B396C9}" destId="{7D303F9C-80C5-4036-B2AB-30D7D115EB27}" srcOrd="0" destOrd="0" presId="urn:microsoft.com/office/officeart/2009/3/layout/HorizontalOrganizationChart"/>
    <dgm:cxn modelId="{36F90169-6E97-4024-83CA-4A9554D1450A}" srcId="{CA18672C-C2F8-49A5-8374-5BC01AB1C11C}" destId="{1A0A3EC8-B7E2-4A0F-A549-4CDAA0190F4D}" srcOrd="1" destOrd="0" parTransId="{EC6F9704-C3D1-4073-A074-3080F788DC18}" sibTransId="{EB64A4A0-0A71-498E-8ADB-21F95BB01F5E}"/>
    <dgm:cxn modelId="{576D604A-1CD2-4530-86BA-0EF4187F3973}" type="presOf" srcId="{EC6F9704-C3D1-4073-A074-3080F788DC18}" destId="{7EE73424-C81B-4459-BB6B-568831499B47}" srcOrd="0" destOrd="0" presId="urn:microsoft.com/office/officeart/2009/3/layout/HorizontalOrganizationChart"/>
    <dgm:cxn modelId="{A03A114E-79D6-41BA-BF87-D1ED03DDEAAC}" type="presOf" srcId="{5FA7A13F-2D9A-45F4-96F2-59D5866E30C2}" destId="{BA6C71F3-3519-4E7D-803E-339CA5D35305}" srcOrd="0" destOrd="0" presId="urn:microsoft.com/office/officeart/2009/3/layout/HorizontalOrganizationChart"/>
    <dgm:cxn modelId="{D70EFF57-B289-473B-861D-51BFD2700566}" type="presOf" srcId="{4D3801FE-FD81-4E55-99AF-6B2FEA342C4D}" destId="{09D7D449-9B9F-41AA-8CD3-C78842E15FD1}" srcOrd="0" destOrd="0" presId="urn:microsoft.com/office/officeart/2009/3/layout/HorizontalOrganizationChart"/>
    <dgm:cxn modelId="{FAC89395-2D6D-4530-BA66-EEE586DA03C7}" type="presOf" srcId="{C429B31F-1BA4-46D8-9ECA-D198F23A184E}" destId="{6963749B-B6CE-4F7A-96F1-D2F8EFA93296}" srcOrd="0" destOrd="0" presId="urn:microsoft.com/office/officeart/2009/3/layout/HorizontalOrganizationChart"/>
    <dgm:cxn modelId="{240EA0B1-3EB1-4467-9EBD-07175DB32AB9}" srcId="{CA18672C-C2F8-49A5-8374-5BC01AB1C11C}" destId="{14D0D16E-9FAC-4E82-A3DE-88FECD9DABB3}" srcOrd="0" destOrd="0" parTransId="{5538AB23-BF9F-4087-BFB6-61DB171FF823}" sibTransId="{B71DA379-78BC-49D4-9462-FF4C7282BFCC}"/>
    <dgm:cxn modelId="{4B94DEB8-7676-4B4F-9E12-78083709A400}" type="presOf" srcId="{C429B31F-1BA4-46D8-9ECA-D198F23A184E}" destId="{6552F329-8358-4070-9346-ECF1D1CAF645}" srcOrd="1" destOrd="0" presId="urn:microsoft.com/office/officeart/2009/3/layout/HorizontalOrganizationChart"/>
    <dgm:cxn modelId="{3DEB03BE-3915-40E8-8F09-8D15FE7014F5}" type="presOf" srcId="{DF435A55-CAA7-4E20-B77A-12C5D911C3E9}" destId="{CC557676-EFE0-4B6C-8E72-703450E0A16E}" srcOrd="0" destOrd="0" presId="urn:microsoft.com/office/officeart/2009/3/layout/HorizontalOrganizationChart"/>
    <dgm:cxn modelId="{189E39BE-3F4F-4117-8609-9B280B2050EA}" type="presOf" srcId="{5538AB23-BF9F-4087-BFB6-61DB171FF823}" destId="{41FEFCCF-0BD7-4877-BF5F-A5C1DE98E389}" srcOrd="0" destOrd="0" presId="urn:microsoft.com/office/officeart/2009/3/layout/HorizontalOrganizationChart"/>
    <dgm:cxn modelId="{8CEA86BE-9C3A-4236-9BD9-34DBCE35C3E2}" type="presOf" srcId="{66C1509E-EF93-4212-9037-43A2154261FD}" destId="{FFEEA1C9-168B-4115-B2C4-000ED087CF62}" srcOrd="0" destOrd="0" presId="urn:microsoft.com/office/officeart/2009/3/layout/HorizontalOrganizationChart"/>
    <dgm:cxn modelId="{F58540D1-019D-4C46-A6D8-1F6D4AFE2CA8}" type="presOf" srcId="{CA18672C-C2F8-49A5-8374-5BC01AB1C11C}" destId="{37D1D8B2-CCB6-4D3F-B401-673D22BFAD4D}" srcOrd="0" destOrd="0" presId="urn:microsoft.com/office/officeart/2009/3/layout/HorizontalOrganizationChart"/>
    <dgm:cxn modelId="{122735D4-68E4-446E-BF50-7F226FE859C1}" type="presOf" srcId="{AA234A36-C71B-47F2-97DA-34438EE9BC80}" destId="{0BF8A6AC-7F8F-4022-B0A4-0F78B60A94CC}" srcOrd="0" destOrd="0" presId="urn:microsoft.com/office/officeart/2009/3/layout/HorizontalOrganizationChart"/>
    <dgm:cxn modelId="{289C9BD4-88BB-4D6D-942B-DC524F358268}" srcId="{AA234A36-C71B-47F2-97DA-34438EE9BC80}" destId="{CA18672C-C2F8-49A5-8374-5BC01AB1C11C}" srcOrd="0" destOrd="0" parTransId="{5FA7A13F-2D9A-45F4-96F2-59D5866E30C2}" sibTransId="{CC7F3A2A-CC16-4948-AB4F-B9D245C577BB}"/>
    <dgm:cxn modelId="{9C7642D5-EC4D-4F5A-AB32-1812C8CC6971}" type="presOf" srcId="{CA18672C-C2F8-49A5-8374-5BC01AB1C11C}" destId="{473F78E8-9821-4049-8B83-1909FA8AF02C}" srcOrd="1" destOrd="0" presId="urn:microsoft.com/office/officeart/2009/3/layout/HorizontalOrganizationChart"/>
    <dgm:cxn modelId="{F56566D6-120E-4D3A-AD57-C68EB03C2023}" srcId="{CA18672C-C2F8-49A5-8374-5BC01AB1C11C}" destId="{ED288334-FA7C-4D0C-9A53-E4B526A5FFD3}" srcOrd="3" destOrd="0" parTransId="{0F4DA0C5-C223-4B88-B126-C4192D844D16}" sibTransId="{12574C75-0A1E-46E9-BCC7-3BDFBC455CF4}"/>
    <dgm:cxn modelId="{548DF1D7-6C6E-41D4-820B-422BC946A44D}" srcId="{C429B31F-1BA4-46D8-9ECA-D198F23A184E}" destId="{AA234A36-C71B-47F2-97DA-34438EE9BC80}" srcOrd="0" destOrd="0" parTransId="{66C1509E-EF93-4212-9037-43A2154261FD}" sibTransId="{D2560F0B-4241-4C9D-A169-603A217F93C8}"/>
    <dgm:cxn modelId="{B35696F5-9863-4CB7-B7C9-02D42438128A}" srcId="{CA18672C-C2F8-49A5-8374-5BC01AB1C11C}" destId="{DF435A55-CAA7-4E20-B77A-12C5D911C3E9}" srcOrd="2" destOrd="0" parTransId="{8C524F0C-58BF-40B9-AACB-CE1017B396C9}" sibTransId="{51A3C459-DF63-4801-BC55-FEE4151BC90D}"/>
    <dgm:cxn modelId="{D63472F7-F78C-493C-9C88-E97B5D148CCE}" type="presOf" srcId="{1A0A3EC8-B7E2-4A0F-A549-4CDAA0190F4D}" destId="{43A71337-AC47-42EE-9556-06E9B19D6214}" srcOrd="0" destOrd="0" presId="urn:microsoft.com/office/officeart/2009/3/layout/HorizontalOrganizationChart"/>
    <dgm:cxn modelId="{11DCB8B1-886C-491C-A9A4-1F2FAAD6D006}" type="presParOf" srcId="{09D7D449-9B9F-41AA-8CD3-C78842E15FD1}" destId="{53C08994-0F02-408A-AF7C-5D058C561FDA}" srcOrd="0" destOrd="0" presId="urn:microsoft.com/office/officeart/2009/3/layout/HorizontalOrganizationChart"/>
    <dgm:cxn modelId="{7034923F-FF40-4A5F-8732-F34A7A97A53F}" type="presParOf" srcId="{53C08994-0F02-408A-AF7C-5D058C561FDA}" destId="{F39A61DD-7C3F-48EF-B1F3-451FDB91ACD1}" srcOrd="0" destOrd="0" presId="urn:microsoft.com/office/officeart/2009/3/layout/HorizontalOrganizationChart"/>
    <dgm:cxn modelId="{FE4DC89D-578D-4EA7-8EEB-DD5028A5E3E4}" type="presParOf" srcId="{F39A61DD-7C3F-48EF-B1F3-451FDB91ACD1}" destId="{6963749B-B6CE-4F7A-96F1-D2F8EFA93296}" srcOrd="0" destOrd="0" presId="urn:microsoft.com/office/officeart/2009/3/layout/HorizontalOrganizationChart"/>
    <dgm:cxn modelId="{CB3F5954-037D-43BA-95FB-F9B3CB94400D}" type="presParOf" srcId="{F39A61DD-7C3F-48EF-B1F3-451FDB91ACD1}" destId="{6552F329-8358-4070-9346-ECF1D1CAF645}" srcOrd="1" destOrd="0" presId="urn:microsoft.com/office/officeart/2009/3/layout/HorizontalOrganizationChart"/>
    <dgm:cxn modelId="{D92761B9-89A9-4A7F-AD7B-8E8BF8659F08}" type="presParOf" srcId="{53C08994-0F02-408A-AF7C-5D058C561FDA}" destId="{607E6F4E-5815-4030-A380-701D79D52E3D}" srcOrd="1" destOrd="0" presId="urn:microsoft.com/office/officeart/2009/3/layout/HorizontalOrganizationChart"/>
    <dgm:cxn modelId="{A44CC6ED-8D95-4B62-91F5-BA69B01ACE12}" type="presParOf" srcId="{607E6F4E-5815-4030-A380-701D79D52E3D}" destId="{FFEEA1C9-168B-4115-B2C4-000ED087CF62}" srcOrd="0" destOrd="0" presId="urn:microsoft.com/office/officeart/2009/3/layout/HorizontalOrganizationChart"/>
    <dgm:cxn modelId="{27EDA423-BC9A-44DA-AAAB-CD5C22911522}" type="presParOf" srcId="{607E6F4E-5815-4030-A380-701D79D52E3D}" destId="{7AEBFC8E-A9E6-4835-8F39-0C36AEF63349}" srcOrd="1" destOrd="0" presId="urn:microsoft.com/office/officeart/2009/3/layout/HorizontalOrganizationChart"/>
    <dgm:cxn modelId="{A4AF053B-7D9B-4569-A53A-148BCDA732EA}" type="presParOf" srcId="{7AEBFC8E-A9E6-4835-8F39-0C36AEF63349}" destId="{1ED8EC99-5DD7-4FCE-9AF7-682ECA770805}" srcOrd="0" destOrd="0" presId="urn:microsoft.com/office/officeart/2009/3/layout/HorizontalOrganizationChart"/>
    <dgm:cxn modelId="{1CE8A9CA-AA0C-4464-BB94-C8A93B78481E}" type="presParOf" srcId="{1ED8EC99-5DD7-4FCE-9AF7-682ECA770805}" destId="{0BF8A6AC-7F8F-4022-B0A4-0F78B60A94CC}" srcOrd="0" destOrd="0" presId="urn:microsoft.com/office/officeart/2009/3/layout/HorizontalOrganizationChart"/>
    <dgm:cxn modelId="{308ABFE7-5C2A-47CA-BACC-D7C4E0AA9588}" type="presParOf" srcId="{1ED8EC99-5DD7-4FCE-9AF7-682ECA770805}" destId="{C4C6A660-7542-4447-BC4C-44B33E500CE0}" srcOrd="1" destOrd="0" presId="urn:microsoft.com/office/officeart/2009/3/layout/HorizontalOrganizationChart"/>
    <dgm:cxn modelId="{B2960439-00DC-4908-9B94-EBEC37EF615D}" type="presParOf" srcId="{7AEBFC8E-A9E6-4835-8F39-0C36AEF63349}" destId="{7F5C98A6-607A-410D-A7EA-0628EDE45966}" srcOrd="1" destOrd="0" presId="urn:microsoft.com/office/officeart/2009/3/layout/HorizontalOrganizationChart"/>
    <dgm:cxn modelId="{EA1FE9DC-BDAC-4F1F-BC2C-188F38C3F1F2}" type="presParOf" srcId="{7F5C98A6-607A-410D-A7EA-0628EDE45966}" destId="{BA6C71F3-3519-4E7D-803E-339CA5D35305}" srcOrd="0" destOrd="0" presId="urn:microsoft.com/office/officeart/2009/3/layout/HorizontalOrganizationChart"/>
    <dgm:cxn modelId="{8B9644C1-8AE6-4DE6-B927-7B77D9B4784B}" type="presParOf" srcId="{7F5C98A6-607A-410D-A7EA-0628EDE45966}" destId="{097CBCA2-B141-49DE-8933-565233AD0169}" srcOrd="1" destOrd="0" presId="urn:microsoft.com/office/officeart/2009/3/layout/HorizontalOrganizationChart"/>
    <dgm:cxn modelId="{160B06CF-93A2-4F31-B6B6-94622A4734CA}" type="presParOf" srcId="{097CBCA2-B141-49DE-8933-565233AD0169}" destId="{8A4FDB1B-DC64-4230-BC06-55C0E2B6ABAF}" srcOrd="0" destOrd="0" presId="urn:microsoft.com/office/officeart/2009/3/layout/HorizontalOrganizationChart"/>
    <dgm:cxn modelId="{FC8E8FF7-6A55-4F96-B213-74876D75ECF8}" type="presParOf" srcId="{8A4FDB1B-DC64-4230-BC06-55C0E2B6ABAF}" destId="{37D1D8B2-CCB6-4D3F-B401-673D22BFAD4D}" srcOrd="0" destOrd="0" presId="urn:microsoft.com/office/officeart/2009/3/layout/HorizontalOrganizationChart"/>
    <dgm:cxn modelId="{F60B4904-9BB6-46D2-AAE5-6736E221C037}" type="presParOf" srcId="{8A4FDB1B-DC64-4230-BC06-55C0E2B6ABAF}" destId="{473F78E8-9821-4049-8B83-1909FA8AF02C}" srcOrd="1" destOrd="0" presId="urn:microsoft.com/office/officeart/2009/3/layout/HorizontalOrganizationChart"/>
    <dgm:cxn modelId="{06705651-50F6-4DD6-8B76-86022AFCEDF5}" type="presParOf" srcId="{097CBCA2-B141-49DE-8933-565233AD0169}" destId="{6C44445A-6316-4640-972E-0BC9521C837D}" srcOrd="1" destOrd="0" presId="urn:microsoft.com/office/officeart/2009/3/layout/HorizontalOrganizationChart"/>
    <dgm:cxn modelId="{46F0823A-3F83-4807-99AC-4784C34C0445}" type="presParOf" srcId="{6C44445A-6316-4640-972E-0BC9521C837D}" destId="{41FEFCCF-0BD7-4877-BF5F-A5C1DE98E389}" srcOrd="0" destOrd="0" presId="urn:microsoft.com/office/officeart/2009/3/layout/HorizontalOrganizationChart"/>
    <dgm:cxn modelId="{2B1478D4-3E3E-4362-8937-1425A9AAFB4F}" type="presParOf" srcId="{6C44445A-6316-4640-972E-0BC9521C837D}" destId="{E938F808-B192-4308-BF93-718BA2C57CAF}" srcOrd="1" destOrd="0" presId="urn:microsoft.com/office/officeart/2009/3/layout/HorizontalOrganizationChart"/>
    <dgm:cxn modelId="{6557B3B4-CE98-4E42-8D71-517FB8EDDC74}" type="presParOf" srcId="{E938F808-B192-4308-BF93-718BA2C57CAF}" destId="{E136D6E8-CFBC-4E19-B063-FE46E1FB1366}" srcOrd="0" destOrd="0" presId="urn:microsoft.com/office/officeart/2009/3/layout/HorizontalOrganizationChart"/>
    <dgm:cxn modelId="{6B985A67-8DCA-4559-A21F-2D756B5F617D}" type="presParOf" srcId="{E136D6E8-CFBC-4E19-B063-FE46E1FB1366}" destId="{8433F327-00D8-4C84-821B-5AC632F75429}" srcOrd="0" destOrd="0" presId="urn:microsoft.com/office/officeart/2009/3/layout/HorizontalOrganizationChart"/>
    <dgm:cxn modelId="{431A234A-4A66-4B66-8682-39346DDA0FC6}" type="presParOf" srcId="{E136D6E8-CFBC-4E19-B063-FE46E1FB1366}" destId="{FC5DD87F-FEC3-4A01-9C95-FA7DF2047DEC}" srcOrd="1" destOrd="0" presId="urn:microsoft.com/office/officeart/2009/3/layout/HorizontalOrganizationChart"/>
    <dgm:cxn modelId="{D87C9659-DC7F-49A0-B045-055540846516}" type="presParOf" srcId="{E938F808-B192-4308-BF93-718BA2C57CAF}" destId="{C3FD6D66-3427-444F-AACB-3F006B3BE266}" srcOrd="1" destOrd="0" presId="urn:microsoft.com/office/officeart/2009/3/layout/HorizontalOrganizationChart"/>
    <dgm:cxn modelId="{726D8B2B-4D60-4814-B6B3-8D10E517BE4F}" type="presParOf" srcId="{E938F808-B192-4308-BF93-718BA2C57CAF}" destId="{617A122F-30E8-465A-A34A-D3BFAB394529}" srcOrd="2" destOrd="0" presId="urn:microsoft.com/office/officeart/2009/3/layout/HorizontalOrganizationChart"/>
    <dgm:cxn modelId="{E582E78B-827D-4CA3-BE54-6DDF47CC2405}" type="presParOf" srcId="{6C44445A-6316-4640-972E-0BC9521C837D}" destId="{7EE73424-C81B-4459-BB6B-568831499B47}" srcOrd="2" destOrd="0" presId="urn:microsoft.com/office/officeart/2009/3/layout/HorizontalOrganizationChart"/>
    <dgm:cxn modelId="{7AA66CAF-86F9-408B-85DD-D57A5F77ED46}" type="presParOf" srcId="{6C44445A-6316-4640-972E-0BC9521C837D}" destId="{BDCDF295-C1A9-4165-8C16-74A202214A85}" srcOrd="3" destOrd="0" presId="urn:microsoft.com/office/officeart/2009/3/layout/HorizontalOrganizationChart"/>
    <dgm:cxn modelId="{21AAF7A2-DC1F-45DD-9711-5ED399D3403D}" type="presParOf" srcId="{BDCDF295-C1A9-4165-8C16-74A202214A85}" destId="{E6D60C41-64B0-46BA-9E41-6094B0B1A82C}" srcOrd="0" destOrd="0" presId="urn:microsoft.com/office/officeart/2009/3/layout/HorizontalOrganizationChart"/>
    <dgm:cxn modelId="{C3E2EC61-8C27-4410-B099-1A9C18D7EF4B}" type="presParOf" srcId="{E6D60C41-64B0-46BA-9E41-6094B0B1A82C}" destId="{43A71337-AC47-42EE-9556-06E9B19D6214}" srcOrd="0" destOrd="0" presId="urn:microsoft.com/office/officeart/2009/3/layout/HorizontalOrganizationChart"/>
    <dgm:cxn modelId="{B128F426-DDCA-44CC-9C4F-631BC47CC435}" type="presParOf" srcId="{E6D60C41-64B0-46BA-9E41-6094B0B1A82C}" destId="{C1C0E001-B6E6-4EE0-BD51-986633F25A16}" srcOrd="1" destOrd="0" presId="urn:microsoft.com/office/officeart/2009/3/layout/HorizontalOrganizationChart"/>
    <dgm:cxn modelId="{92F864DB-D8F7-4358-B4E3-4E812C52B74E}" type="presParOf" srcId="{BDCDF295-C1A9-4165-8C16-74A202214A85}" destId="{4F5A56FA-95E0-4296-BA76-6B9347F3F248}" srcOrd="1" destOrd="0" presId="urn:microsoft.com/office/officeart/2009/3/layout/HorizontalOrganizationChart"/>
    <dgm:cxn modelId="{0E3AE309-B022-4D68-8DE5-0990B2FE7694}" type="presParOf" srcId="{BDCDF295-C1A9-4165-8C16-74A202214A85}" destId="{4F6571DC-0502-404B-81BD-B968D5FD8844}" srcOrd="2" destOrd="0" presId="urn:microsoft.com/office/officeart/2009/3/layout/HorizontalOrganizationChart"/>
    <dgm:cxn modelId="{E860480D-E179-450B-9C4E-D7F855245EF3}" type="presParOf" srcId="{6C44445A-6316-4640-972E-0BC9521C837D}" destId="{7D303F9C-80C5-4036-B2AB-30D7D115EB27}" srcOrd="4" destOrd="0" presId="urn:microsoft.com/office/officeart/2009/3/layout/HorizontalOrganizationChart"/>
    <dgm:cxn modelId="{9193AA96-32B1-4FD8-9E19-8349BB963AE1}" type="presParOf" srcId="{6C44445A-6316-4640-972E-0BC9521C837D}" destId="{78A7A641-D302-4D33-936A-957689F926D8}" srcOrd="5" destOrd="0" presId="urn:microsoft.com/office/officeart/2009/3/layout/HorizontalOrganizationChart"/>
    <dgm:cxn modelId="{702A186B-EAF2-4EA9-8D4A-21EBE272852F}" type="presParOf" srcId="{78A7A641-D302-4D33-936A-957689F926D8}" destId="{5B228DF1-9BC0-4E98-B71E-3066217CC504}" srcOrd="0" destOrd="0" presId="urn:microsoft.com/office/officeart/2009/3/layout/HorizontalOrganizationChart"/>
    <dgm:cxn modelId="{0B3D68C0-21F3-401A-BED6-054BCEA8E9B4}" type="presParOf" srcId="{5B228DF1-9BC0-4E98-B71E-3066217CC504}" destId="{CC557676-EFE0-4B6C-8E72-703450E0A16E}" srcOrd="0" destOrd="0" presId="urn:microsoft.com/office/officeart/2009/3/layout/HorizontalOrganizationChart"/>
    <dgm:cxn modelId="{DD1DC4EF-AFE8-4BED-AC90-3A03B3FFA208}" type="presParOf" srcId="{5B228DF1-9BC0-4E98-B71E-3066217CC504}" destId="{3D7852B5-B169-4FF0-9C23-ACD323D76F3A}" srcOrd="1" destOrd="0" presId="urn:microsoft.com/office/officeart/2009/3/layout/HorizontalOrganizationChart"/>
    <dgm:cxn modelId="{9909FE44-775E-42C8-8766-32817246A273}" type="presParOf" srcId="{78A7A641-D302-4D33-936A-957689F926D8}" destId="{BA0859EA-E22F-4809-97E3-2358BA3649D3}" srcOrd="1" destOrd="0" presId="urn:microsoft.com/office/officeart/2009/3/layout/HorizontalOrganizationChart"/>
    <dgm:cxn modelId="{C929EA54-8FAA-4C12-801C-D520FB9D5844}" type="presParOf" srcId="{78A7A641-D302-4D33-936A-957689F926D8}" destId="{29269153-B026-44C6-9050-522513E36F76}" srcOrd="2" destOrd="0" presId="urn:microsoft.com/office/officeart/2009/3/layout/HorizontalOrganizationChart"/>
    <dgm:cxn modelId="{0C72FFFD-57C0-4FE5-9101-FED8FFF1352D}" type="presParOf" srcId="{6C44445A-6316-4640-972E-0BC9521C837D}" destId="{59F9B783-C3A4-42CE-8584-2EF8BD4C9D73}" srcOrd="6" destOrd="0" presId="urn:microsoft.com/office/officeart/2009/3/layout/HorizontalOrganizationChart"/>
    <dgm:cxn modelId="{F80491F8-CA77-44B0-8453-FA80410D2CED}" type="presParOf" srcId="{6C44445A-6316-4640-972E-0BC9521C837D}" destId="{90BB9550-7787-46AB-9D2A-B197A11394D4}" srcOrd="7" destOrd="0" presId="urn:microsoft.com/office/officeart/2009/3/layout/HorizontalOrganizationChart"/>
    <dgm:cxn modelId="{FE857C0D-F010-4251-9A0F-57226FD2B4C4}" type="presParOf" srcId="{90BB9550-7787-46AB-9D2A-B197A11394D4}" destId="{4540D52C-FBBA-453A-884D-8D5BB2774C11}" srcOrd="0" destOrd="0" presId="urn:microsoft.com/office/officeart/2009/3/layout/HorizontalOrganizationChart"/>
    <dgm:cxn modelId="{609CC08A-30A3-4CB5-93D0-454766F7810D}" type="presParOf" srcId="{4540D52C-FBBA-453A-884D-8D5BB2774C11}" destId="{5DBE24A9-48CE-47CF-AC3B-2DAA378FA6D5}" srcOrd="0" destOrd="0" presId="urn:microsoft.com/office/officeart/2009/3/layout/HorizontalOrganizationChart"/>
    <dgm:cxn modelId="{6FF4AAAF-56B3-4194-B7C4-1F11F908C689}" type="presParOf" srcId="{4540D52C-FBBA-453A-884D-8D5BB2774C11}" destId="{EA1BB797-CE02-407B-80AC-0AFF2CFC664E}" srcOrd="1" destOrd="0" presId="urn:microsoft.com/office/officeart/2009/3/layout/HorizontalOrganizationChart"/>
    <dgm:cxn modelId="{14A1325F-DE46-4015-98B8-CA6F4F14EDDE}" type="presParOf" srcId="{90BB9550-7787-46AB-9D2A-B197A11394D4}" destId="{A8901234-251E-4310-9D93-0954723EAD00}" srcOrd="1" destOrd="0" presId="urn:microsoft.com/office/officeart/2009/3/layout/HorizontalOrganizationChart"/>
    <dgm:cxn modelId="{A8234576-2249-4D74-ACFF-38AFFDDDA96F}" type="presParOf" srcId="{90BB9550-7787-46AB-9D2A-B197A11394D4}" destId="{A6D65659-1159-4E19-BDE2-055E57AA2BCA}" srcOrd="2" destOrd="0" presId="urn:microsoft.com/office/officeart/2009/3/layout/HorizontalOrganizationChart"/>
    <dgm:cxn modelId="{78DD839A-983D-4075-A95B-B4F7FD3CB1D9}" type="presParOf" srcId="{097CBCA2-B141-49DE-8933-565233AD0169}" destId="{82161EFD-1EA7-4478-8590-9EDDBD9BC06E}" srcOrd="2" destOrd="0" presId="urn:microsoft.com/office/officeart/2009/3/layout/HorizontalOrganizationChart"/>
    <dgm:cxn modelId="{F3BF125F-2926-40F6-A3A4-593BD5DD54CE}" type="presParOf" srcId="{7AEBFC8E-A9E6-4835-8F39-0C36AEF63349}" destId="{D1B8A4D9-0552-4977-8F70-6E54B29CE0A7}" srcOrd="2" destOrd="0" presId="urn:microsoft.com/office/officeart/2009/3/layout/HorizontalOrganizationChart"/>
    <dgm:cxn modelId="{C71054C2-947C-4D36-AE81-C7DFA9481916}" type="presParOf" srcId="{53C08994-0F02-408A-AF7C-5D058C561FDA}" destId="{94A0ED2E-5050-4D3E-BA32-0E097966B2FB}"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9B783-C3A4-42CE-8584-2EF8BD4C9D73}">
      <dsp:nvSpPr>
        <dsp:cNvPr id="0" name=""/>
        <dsp:cNvSpPr/>
      </dsp:nvSpPr>
      <dsp:spPr>
        <a:xfrm>
          <a:off x="6808470" y="2805314"/>
          <a:ext cx="400365" cy="1291180"/>
        </a:xfrm>
        <a:custGeom>
          <a:avLst/>
          <a:gdLst/>
          <a:ahLst/>
          <a:cxnLst/>
          <a:rect l="0" t="0" r="0" b="0"/>
          <a:pathLst>
            <a:path>
              <a:moveTo>
                <a:pt x="0" y="0"/>
              </a:moveTo>
              <a:lnTo>
                <a:pt x="200182" y="0"/>
              </a:lnTo>
              <a:lnTo>
                <a:pt x="200182" y="1291180"/>
              </a:lnTo>
              <a:lnTo>
                <a:pt x="400365" y="12911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303F9C-80C5-4036-B2AB-30D7D115EB27}">
      <dsp:nvSpPr>
        <dsp:cNvPr id="0" name=""/>
        <dsp:cNvSpPr/>
      </dsp:nvSpPr>
      <dsp:spPr>
        <a:xfrm>
          <a:off x="6808470" y="2805314"/>
          <a:ext cx="400365" cy="430393"/>
        </a:xfrm>
        <a:custGeom>
          <a:avLst/>
          <a:gdLst/>
          <a:ahLst/>
          <a:cxnLst/>
          <a:rect l="0" t="0" r="0" b="0"/>
          <a:pathLst>
            <a:path>
              <a:moveTo>
                <a:pt x="0" y="0"/>
              </a:moveTo>
              <a:lnTo>
                <a:pt x="200182" y="0"/>
              </a:lnTo>
              <a:lnTo>
                <a:pt x="200182" y="430393"/>
              </a:lnTo>
              <a:lnTo>
                <a:pt x="400365" y="4303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E73424-C81B-4459-BB6B-568831499B47}">
      <dsp:nvSpPr>
        <dsp:cNvPr id="0" name=""/>
        <dsp:cNvSpPr/>
      </dsp:nvSpPr>
      <dsp:spPr>
        <a:xfrm>
          <a:off x="6808470" y="2374920"/>
          <a:ext cx="400365" cy="430393"/>
        </a:xfrm>
        <a:custGeom>
          <a:avLst/>
          <a:gdLst/>
          <a:ahLst/>
          <a:cxnLst/>
          <a:rect l="0" t="0" r="0" b="0"/>
          <a:pathLst>
            <a:path>
              <a:moveTo>
                <a:pt x="0" y="430393"/>
              </a:moveTo>
              <a:lnTo>
                <a:pt x="200182" y="430393"/>
              </a:lnTo>
              <a:lnTo>
                <a:pt x="200182" y="0"/>
              </a:lnTo>
              <a:lnTo>
                <a:pt x="400365"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FEFCCF-0BD7-4877-BF5F-A5C1DE98E389}">
      <dsp:nvSpPr>
        <dsp:cNvPr id="0" name=""/>
        <dsp:cNvSpPr/>
      </dsp:nvSpPr>
      <dsp:spPr>
        <a:xfrm>
          <a:off x="6808470" y="1514133"/>
          <a:ext cx="400365" cy="1291180"/>
        </a:xfrm>
        <a:custGeom>
          <a:avLst/>
          <a:gdLst/>
          <a:ahLst/>
          <a:cxnLst/>
          <a:rect l="0" t="0" r="0" b="0"/>
          <a:pathLst>
            <a:path>
              <a:moveTo>
                <a:pt x="0" y="1291180"/>
              </a:moveTo>
              <a:lnTo>
                <a:pt x="200182" y="1291180"/>
              </a:lnTo>
              <a:lnTo>
                <a:pt x="200182" y="0"/>
              </a:lnTo>
              <a:lnTo>
                <a:pt x="400365"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6C71F3-3519-4E7D-803E-339CA5D35305}">
      <dsp:nvSpPr>
        <dsp:cNvPr id="0" name=""/>
        <dsp:cNvSpPr/>
      </dsp:nvSpPr>
      <dsp:spPr>
        <a:xfrm>
          <a:off x="4406275" y="2759593"/>
          <a:ext cx="400365" cy="91440"/>
        </a:xfrm>
        <a:custGeom>
          <a:avLst/>
          <a:gdLst/>
          <a:ahLst/>
          <a:cxnLst/>
          <a:rect l="0" t="0" r="0" b="0"/>
          <a:pathLst>
            <a:path>
              <a:moveTo>
                <a:pt x="0" y="45720"/>
              </a:moveTo>
              <a:lnTo>
                <a:pt x="400365"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EEA1C9-168B-4115-B2C4-000ED087CF62}">
      <dsp:nvSpPr>
        <dsp:cNvPr id="0" name=""/>
        <dsp:cNvSpPr/>
      </dsp:nvSpPr>
      <dsp:spPr>
        <a:xfrm>
          <a:off x="2004079" y="2759593"/>
          <a:ext cx="400365" cy="91440"/>
        </a:xfrm>
        <a:custGeom>
          <a:avLst/>
          <a:gdLst/>
          <a:ahLst/>
          <a:cxnLst/>
          <a:rect l="0" t="0" r="0" b="0"/>
          <a:pathLst>
            <a:path>
              <a:moveTo>
                <a:pt x="0" y="45720"/>
              </a:moveTo>
              <a:lnTo>
                <a:pt x="400365"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63749B-B6CE-4F7A-96F1-D2F8EFA93296}">
      <dsp:nvSpPr>
        <dsp:cNvPr id="0" name=""/>
        <dsp:cNvSpPr/>
      </dsp:nvSpPr>
      <dsp:spPr>
        <a:xfrm>
          <a:off x="2249" y="2500034"/>
          <a:ext cx="2001829" cy="610558"/>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Director of Growth</a:t>
          </a:r>
        </a:p>
      </dsp:txBody>
      <dsp:txXfrm>
        <a:off x="2249" y="2500034"/>
        <a:ext cx="2001829" cy="610558"/>
      </dsp:txXfrm>
    </dsp:sp>
    <dsp:sp modelId="{0BF8A6AC-7F8F-4022-B0A4-0F78B60A94CC}">
      <dsp:nvSpPr>
        <dsp:cNvPr id="0" name=""/>
        <dsp:cNvSpPr/>
      </dsp:nvSpPr>
      <dsp:spPr>
        <a:xfrm>
          <a:off x="2404445" y="2500034"/>
          <a:ext cx="2001829" cy="610558"/>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Head of England and Wales</a:t>
          </a:r>
        </a:p>
      </dsp:txBody>
      <dsp:txXfrm>
        <a:off x="2404445" y="2500034"/>
        <a:ext cx="2001829" cy="610558"/>
      </dsp:txXfrm>
    </dsp:sp>
    <dsp:sp modelId="{37D1D8B2-CCB6-4D3F-B401-673D22BFAD4D}">
      <dsp:nvSpPr>
        <dsp:cNvPr id="0" name=""/>
        <dsp:cNvSpPr/>
      </dsp:nvSpPr>
      <dsp:spPr>
        <a:xfrm>
          <a:off x="4806640" y="2500034"/>
          <a:ext cx="2001829" cy="610558"/>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t>London and South East Lead</a:t>
          </a:r>
          <a:endParaRPr lang="en-GB" sz="1200" kern="1200">
            <a:latin typeface="+mn-lt"/>
            <a:cs typeface="Arial" panose="020B0604020202020204" pitchFamily="34" charset="0"/>
          </a:endParaRPr>
        </a:p>
      </dsp:txBody>
      <dsp:txXfrm>
        <a:off x="4806640" y="2500034"/>
        <a:ext cx="2001829" cy="610558"/>
      </dsp:txXfrm>
    </dsp:sp>
    <dsp:sp modelId="{8433F327-00D8-4C84-821B-5AC632F75429}">
      <dsp:nvSpPr>
        <dsp:cNvPr id="0" name=""/>
        <dsp:cNvSpPr/>
      </dsp:nvSpPr>
      <dsp:spPr>
        <a:xfrm>
          <a:off x="7208836" y="1208854"/>
          <a:ext cx="2001829" cy="6105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Regional Development Officer </a:t>
          </a:r>
          <a:br>
            <a:rPr lang="en-GB" sz="1200" kern="1200">
              <a:latin typeface="+mn-lt"/>
              <a:cs typeface="Arial" panose="020B0604020202020204" pitchFamily="34" charset="0"/>
            </a:rPr>
          </a:br>
          <a:r>
            <a:rPr lang="en-GB" sz="1200" kern="1200">
              <a:latin typeface="+mn-lt"/>
              <a:cs typeface="Arial" panose="020B0604020202020204" pitchFamily="34" charset="0"/>
            </a:rPr>
            <a:t>(London)</a:t>
          </a:r>
        </a:p>
      </dsp:txBody>
      <dsp:txXfrm>
        <a:off x="7208836" y="1208854"/>
        <a:ext cx="2001829" cy="610558"/>
      </dsp:txXfrm>
    </dsp:sp>
    <dsp:sp modelId="{43A71337-AC47-42EE-9556-06E9B19D6214}">
      <dsp:nvSpPr>
        <dsp:cNvPr id="0" name=""/>
        <dsp:cNvSpPr/>
      </dsp:nvSpPr>
      <dsp:spPr>
        <a:xfrm>
          <a:off x="7208836" y="2069641"/>
          <a:ext cx="2001829" cy="6105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Regional Development Officer </a:t>
          </a:r>
          <a:br>
            <a:rPr lang="en-GB" sz="1200" kern="1200">
              <a:latin typeface="+mn-lt"/>
              <a:cs typeface="Arial" panose="020B0604020202020204" pitchFamily="34" charset="0"/>
            </a:rPr>
          </a:br>
          <a:r>
            <a:rPr lang="en-GB" sz="1200" kern="1200">
              <a:latin typeface="+mn-lt"/>
              <a:cs typeface="Arial" panose="020B0604020202020204" pitchFamily="34" charset="0"/>
            </a:rPr>
            <a:t>(Oxfordshire and Hertfordshire)</a:t>
          </a:r>
        </a:p>
      </dsp:txBody>
      <dsp:txXfrm>
        <a:off x="7208836" y="2069641"/>
        <a:ext cx="2001829" cy="610558"/>
      </dsp:txXfrm>
    </dsp:sp>
    <dsp:sp modelId="{CC557676-EFE0-4B6C-8E72-703450E0A16E}">
      <dsp:nvSpPr>
        <dsp:cNvPr id="0" name=""/>
        <dsp:cNvSpPr/>
      </dsp:nvSpPr>
      <dsp:spPr>
        <a:xfrm>
          <a:off x="7208836" y="2930428"/>
          <a:ext cx="2001829" cy="6105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Regional Development Officer </a:t>
          </a:r>
          <a:br>
            <a:rPr lang="en-GB" sz="1200" kern="1200">
              <a:latin typeface="+mn-lt"/>
              <a:cs typeface="Arial" panose="020B0604020202020204" pitchFamily="34" charset="0"/>
            </a:rPr>
          </a:br>
          <a:r>
            <a:rPr lang="en-GB" sz="1200" kern="1200">
              <a:latin typeface="+mn-lt"/>
              <a:cs typeface="Arial" panose="020B0604020202020204" pitchFamily="34" charset="0"/>
            </a:rPr>
            <a:t>(South East)</a:t>
          </a:r>
        </a:p>
      </dsp:txBody>
      <dsp:txXfrm>
        <a:off x="7208836" y="2930428"/>
        <a:ext cx="2001829" cy="610558"/>
      </dsp:txXfrm>
    </dsp:sp>
    <dsp:sp modelId="{5DBE24A9-48CE-47CF-AC3B-2DAA378FA6D5}">
      <dsp:nvSpPr>
        <dsp:cNvPr id="0" name=""/>
        <dsp:cNvSpPr/>
      </dsp:nvSpPr>
      <dsp:spPr>
        <a:xfrm>
          <a:off x="7208836" y="3791215"/>
          <a:ext cx="2001829" cy="610558"/>
        </a:xfrm>
        <a:prstGeom prst="rect">
          <a:avLst/>
        </a:prstGeom>
        <a:solidFill>
          <a:srgbClr val="F3A9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cs typeface="Arial" panose="020B0604020202020204" pitchFamily="34" charset="0"/>
            </a:rPr>
            <a:t>Regional Development Officer </a:t>
          </a:r>
          <a:br>
            <a:rPr lang="en-GB" sz="1200" kern="1200" dirty="0">
              <a:latin typeface="+mn-lt"/>
              <a:cs typeface="Arial" panose="020B0604020202020204" pitchFamily="34" charset="0"/>
            </a:rPr>
          </a:br>
          <a:r>
            <a:rPr lang="en-GB" sz="1200" kern="1200" dirty="0">
              <a:latin typeface="+mn-lt"/>
              <a:cs typeface="Arial" panose="020B0604020202020204" pitchFamily="34" charset="0"/>
            </a:rPr>
            <a:t>(South Coast / South West, London)</a:t>
          </a:r>
        </a:p>
      </dsp:txBody>
      <dsp:txXfrm>
        <a:off x="7208836" y="3791215"/>
        <a:ext cx="2001829" cy="610558"/>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13/03/2026</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13/03/2026</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a:p>
        </p:txBody>
      </p:sp>
    </p:spTree>
    <p:extLst>
      <p:ext uri="{BB962C8B-B14F-4D97-AF65-F5344CB8AC3E}">
        <p14:creationId xmlns:p14="http://schemas.microsoft.com/office/powerpoint/2010/main" val="1880710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18</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6D58-A419-5B7F-D7CB-EA6D33232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075CA-F7C1-4EB4-2D98-292462C83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2FC9D-7FAF-4A9D-371A-0E4D98042CA5}"/>
              </a:ext>
            </a:extLst>
          </p:cNvPr>
          <p:cNvSpPr>
            <a:spLocks noGrp="1"/>
          </p:cNvSpPr>
          <p:nvPr>
            <p:ph type="body" idx="1"/>
          </p:nvPr>
        </p:nvSpPr>
        <p:spPr/>
        <p:txBody>
          <a:bodyPr/>
          <a:lstStyle/>
          <a:p>
            <a:r>
              <a:rPr lang="en-GB"/>
              <a:t> </a:t>
            </a:r>
          </a:p>
        </p:txBody>
      </p:sp>
      <p:sp>
        <p:nvSpPr>
          <p:cNvPr id="4" name="Slide Number Placeholder 3">
            <a:extLst>
              <a:ext uri="{FF2B5EF4-FFF2-40B4-BE49-F238E27FC236}">
                <a16:creationId xmlns:a16="http://schemas.microsoft.com/office/drawing/2014/main" id="{A2AADB5C-66E2-CA04-C805-566B825E9C82}"/>
              </a:ext>
            </a:extLst>
          </p:cNvPr>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82137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400180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31299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174889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0939-0718-67F5-78CF-D37CFB23B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8C454-75F3-4DFE-CCA1-F7275D360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4C332-D2C6-A192-E137-4D3926A628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84858A-A624-016C-323E-081F2558846C}"/>
              </a:ext>
            </a:extLst>
          </p:cNvPr>
          <p:cNvSpPr>
            <a:spLocks noGrp="1"/>
          </p:cNvSpPr>
          <p:nvPr>
            <p:ph type="sldNum" sz="quarter" idx="10"/>
          </p:nvPr>
        </p:nvSpPr>
        <p:spPr/>
        <p:txBody>
          <a:bodyPr/>
          <a:lstStyle/>
          <a:p>
            <a:fld id="{C7537C1E-0D74-48B2-B8D6-53F338B09B81}" type="slidenum">
              <a:rPr lang="en-GB" smtClean="0"/>
              <a:t>8</a:t>
            </a:fld>
            <a:endParaRPr lang="en-GB"/>
          </a:p>
        </p:txBody>
      </p:sp>
    </p:spTree>
    <p:extLst>
      <p:ext uri="{BB962C8B-B14F-4D97-AF65-F5344CB8AC3E}">
        <p14:creationId xmlns:p14="http://schemas.microsoft.com/office/powerpoint/2010/main" val="1322905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2D809-4C16-8BFB-322B-57F1DA8F9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66D04-1700-DBF8-B377-EBCFE8462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03303-3EC8-F09E-43F8-F2E2B32D14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F6F3F9-1ABF-4373-4C4F-F31CC58EFEF6}"/>
              </a:ext>
            </a:extLst>
          </p:cNvPr>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42061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202976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13/03/2026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13/03/2026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13/03/2026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13/03/2026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13/03/2026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marysmeals.org.uk/sites/uk/files/2022-03/Marys%20Meals%20vision%20mission%20and%20values.pdf" TargetMode="Externa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mailto:Jobs@marysmeals.org" TargetMode="Externa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A09AEF-BFDF-39DD-BEBD-4A1BFB5B7B06}"/>
              </a:ext>
            </a:extLst>
          </p:cNvPr>
          <p:cNvPicPr>
            <a:picLocks noChangeAspect="1"/>
          </p:cNvPicPr>
          <p:nvPr/>
        </p:nvPicPr>
        <p:blipFill>
          <a:blip r:embed="rId2"/>
          <a:srcRect r="22048" b="2233"/>
          <a:stretch>
            <a:fillRect/>
          </a:stretch>
        </p:blipFill>
        <p:spPr>
          <a:xfrm>
            <a:off x="0" y="0"/>
            <a:ext cx="7127941" cy="5958349"/>
          </a:xfrm>
          <a:prstGeom prst="rect">
            <a:avLst/>
          </a:prstGeom>
        </p:spPr>
      </p:pic>
      <p:sp>
        <p:nvSpPr>
          <p:cNvPr id="6" name="Rectangle 5">
            <a:extLst>
              <a:ext uri="{FF2B5EF4-FFF2-40B4-BE49-F238E27FC236}">
                <a16:creationId xmlns:a16="http://schemas.microsoft.com/office/drawing/2014/main" id="{5910859E-3621-4C5C-9F4A-A035557CBF42}"/>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56D035D-0F8A-8604-0624-70AD545E48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30274" y="4733803"/>
            <a:ext cx="1892292" cy="800985"/>
          </a:xfrm>
          <a:prstGeom prst="rect">
            <a:avLst/>
          </a:prstGeom>
          <a:noFill/>
          <a:ln>
            <a:noFill/>
          </a:ln>
        </p:spPr>
      </p:pic>
      <p:pic>
        <p:nvPicPr>
          <p:cNvPr id="11" name="Picture 10">
            <a:extLst>
              <a:ext uri="{FF2B5EF4-FFF2-40B4-BE49-F238E27FC236}">
                <a16:creationId xmlns:a16="http://schemas.microsoft.com/office/drawing/2014/main" id="{C2932F36-A11D-E693-DDB4-9BB60F50DF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3" name="Picture 2">
            <a:extLst>
              <a:ext uri="{FF2B5EF4-FFF2-40B4-BE49-F238E27FC236}">
                <a16:creationId xmlns:a16="http://schemas.microsoft.com/office/drawing/2014/main" id="{1F414016-85A3-6C73-00A4-B35A922893AB}"/>
              </a:ext>
            </a:extLst>
          </p:cNvPr>
          <p:cNvPicPr>
            <a:picLocks noChangeAspect="1"/>
          </p:cNvPicPr>
          <p:nvPr/>
        </p:nvPicPr>
        <p:blipFill>
          <a:blip r:embed="rId5"/>
          <a:stretch>
            <a:fillRect/>
          </a:stretch>
        </p:blipFill>
        <p:spPr>
          <a:xfrm>
            <a:off x="7285617" y="1724398"/>
            <a:ext cx="1670625" cy="1039145"/>
          </a:xfrm>
          <a:prstGeom prst="rect">
            <a:avLst/>
          </a:prstGeom>
        </p:spPr>
      </p:pic>
      <p:pic>
        <p:nvPicPr>
          <p:cNvPr id="2" name="Picture 1" descr="A black background with purple and green squares&#10;&#10;Description automatically generated">
            <a:extLst>
              <a:ext uri="{FF2B5EF4-FFF2-40B4-BE49-F238E27FC236}">
                <a16:creationId xmlns:a16="http://schemas.microsoft.com/office/drawing/2014/main" id="{20A99F9C-2764-C4EE-0357-DA3E4C2CE050}"/>
              </a:ext>
            </a:extLst>
          </p:cNvPr>
          <p:cNvPicPr>
            <a:picLocks noChangeAspect="1"/>
          </p:cNvPicPr>
          <p:nvPr/>
        </p:nvPicPr>
        <p:blipFill>
          <a:blip r:embed="rId6"/>
          <a:stretch>
            <a:fillRect/>
          </a:stretch>
        </p:blipFill>
        <p:spPr>
          <a:xfrm>
            <a:off x="7285617" y="192822"/>
            <a:ext cx="1779983" cy="857952"/>
          </a:xfrm>
          <a:prstGeom prst="rect">
            <a:avLst/>
          </a:prstGeom>
        </p:spPr>
      </p:pic>
      <p:pic>
        <p:nvPicPr>
          <p:cNvPr id="4" name="Picture 3" descr="A white background with black text&#10;&#10;AI-generated content may be incorrect.">
            <a:extLst>
              <a:ext uri="{FF2B5EF4-FFF2-40B4-BE49-F238E27FC236}">
                <a16:creationId xmlns:a16="http://schemas.microsoft.com/office/drawing/2014/main" id="{6B50FCBB-AC89-2295-EBB5-3723CE45E48B}"/>
              </a:ext>
            </a:extLst>
          </p:cNvPr>
          <p:cNvPicPr>
            <a:picLocks noChangeAspect="1"/>
          </p:cNvPicPr>
          <p:nvPr/>
        </p:nvPicPr>
        <p:blipFill>
          <a:blip r:embed="rId7">
            <a:extLst>
              <a:ext uri="{28A0092B-C50C-407E-A947-70E740481C1C}">
                <a14:useLocalDpi xmlns:a14="http://schemas.microsoft.com/office/drawing/2010/main" val="0"/>
              </a:ext>
            </a:extLst>
          </a:blip>
          <a:srcRect l="28156" r="32272" b="72337"/>
          <a:stretch>
            <a:fillRect/>
          </a:stretch>
        </p:blipFill>
        <p:spPr>
          <a:xfrm>
            <a:off x="7472336" y="3213287"/>
            <a:ext cx="1260529" cy="881171"/>
          </a:xfrm>
          <a:prstGeom prst="rect">
            <a:avLst/>
          </a:prstGeom>
        </p:spPr>
      </p:pic>
      <p:pic>
        <p:nvPicPr>
          <p:cNvPr id="13" name="Picture 12">
            <a:extLst>
              <a:ext uri="{FF2B5EF4-FFF2-40B4-BE49-F238E27FC236}">
                <a16:creationId xmlns:a16="http://schemas.microsoft.com/office/drawing/2014/main" id="{D1E38DB4-A271-74BD-753B-8E592F803975}"/>
              </a:ext>
            </a:extLst>
          </p:cNvPr>
          <p:cNvPicPr>
            <a:picLocks noChangeAspect="1"/>
          </p:cNvPicPr>
          <p:nvPr/>
        </p:nvPicPr>
        <p:blipFill>
          <a:blip r:embed="rId8"/>
          <a:stretch>
            <a:fillRect/>
          </a:stretch>
        </p:blipFill>
        <p:spPr>
          <a:xfrm>
            <a:off x="155178" y="80933"/>
            <a:ext cx="1437032" cy="1643466"/>
          </a:xfrm>
          <a:prstGeom prst="rect">
            <a:avLst/>
          </a:prstGeom>
        </p:spPr>
      </p:pic>
      <p:sp>
        <p:nvSpPr>
          <p:cNvPr id="17" name="TextBox 16">
            <a:extLst>
              <a:ext uri="{FF2B5EF4-FFF2-40B4-BE49-F238E27FC236}">
                <a16:creationId xmlns:a16="http://schemas.microsoft.com/office/drawing/2014/main" id="{D416B538-19C1-B72D-6D3B-AFB6A9AAC18E}"/>
              </a:ext>
            </a:extLst>
          </p:cNvPr>
          <p:cNvSpPr txBox="1"/>
          <p:nvPr/>
        </p:nvSpPr>
        <p:spPr>
          <a:xfrm>
            <a:off x="155178" y="2271713"/>
            <a:ext cx="4635374" cy="3139321"/>
          </a:xfrm>
          <a:prstGeom prst="rect">
            <a:avLst/>
          </a:prstGeom>
          <a:noFill/>
        </p:spPr>
        <p:txBody>
          <a:bodyPr wrap="square" lIns="91440" tIns="45720" rIns="91440" bIns="45720" anchor="t">
            <a:spAutoFit/>
          </a:bodyPr>
          <a:lstStyle/>
          <a:p>
            <a: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Recruitment pack for:</a:t>
            </a:r>
            <a:b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b="1" dirty="0">
                <a:solidFill>
                  <a:schemeClr val="bg1"/>
                </a:solidFill>
                <a:effectLst>
                  <a:outerShdw blurRad="38100" dist="38100" dir="2700000" algn="tl">
                    <a:srgbClr val="000000">
                      <a:alpha val="43137"/>
                    </a:srgbClr>
                  </a:outerShdw>
                </a:effectLst>
                <a:latin typeface="Arial"/>
                <a:cs typeface="Arial"/>
              </a:rPr>
              <a:t>Regional Development Officer</a:t>
            </a:r>
            <a:b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South Coast/South West London</a:t>
            </a:r>
            <a:b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(postcodes KT, GU, SO, PO, BH)</a:t>
            </a:r>
            <a:b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b="1" dirty="0">
                <a:solidFill>
                  <a:schemeClr val="bg1"/>
                </a:solidFill>
                <a:effectLst>
                  <a:outerShdw blurRad="38100" dist="38100" dir="2700000" algn="tl">
                    <a:srgbClr val="000000">
                      <a:alpha val="43137"/>
                    </a:srgbClr>
                  </a:outerShdw>
                </a:effectLst>
                <a:latin typeface="Arial"/>
                <a:cs typeface="Arial"/>
              </a:rPr>
              <a:t>Remote working however</a:t>
            </a:r>
            <a:b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b="1" dirty="0">
                <a:solidFill>
                  <a:schemeClr val="bg1"/>
                </a:solidFill>
                <a:effectLst>
                  <a:outerShdw blurRad="38100" dist="38100" dir="2700000" algn="tl">
                    <a:srgbClr val="000000">
                      <a:alpha val="43137"/>
                    </a:srgbClr>
                  </a:outerShdw>
                </a:effectLst>
                <a:latin typeface="Arial"/>
                <a:cs typeface="Arial"/>
              </a:rPr>
              <a:t>must be based in the region</a:t>
            </a:r>
          </a:p>
          <a:p>
            <a:endPar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Mary’s Meals UK</a:t>
            </a:r>
            <a:b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March 2026</a:t>
            </a:r>
          </a:p>
        </p:txBody>
      </p:sp>
    </p:spTree>
    <p:extLst>
      <p:ext uri="{BB962C8B-B14F-4D97-AF65-F5344CB8AC3E}">
        <p14:creationId xmlns:p14="http://schemas.microsoft.com/office/powerpoint/2010/main" val="206096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Essential 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01548" y="6374921"/>
            <a:ext cx="400027"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6" name="TextBox 15">
            <a:extLst>
              <a:ext uri="{FF2B5EF4-FFF2-40B4-BE49-F238E27FC236}">
                <a16:creationId xmlns:a16="http://schemas.microsoft.com/office/drawing/2014/main" id="{C8153E93-2E1D-4A66-80D0-68DA8605B18D}"/>
              </a:ext>
            </a:extLst>
          </p:cNvPr>
          <p:cNvSpPr txBox="1"/>
          <p:nvPr/>
        </p:nvSpPr>
        <p:spPr>
          <a:xfrm>
            <a:off x="341024" y="804783"/>
            <a:ext cx="4269768" cy="5261633"/>
          </a:xfrm>
          <a:prstGeom prst="rect">
            <a:avLst/>
          </a:prstGeom>
          <a:noFill/>
        </p:spPr>
        <p:txBody>
          <a:bodyPr wrap="square">
            <a:spAutoFit/>
          </a:bodyPr>
          <a:lstStyle/>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Based in or short commutable distance to cover region, using local knowledge to provide a consistent, active presence in the region.</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Fundraising qualification or relevant experience.</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in engaging with a wide range of people and organisations, including faith groups, schools, community groups, businesses and more.  </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in making asks – converting interest into giving, participation and volunteering.</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and experienced in developing and deepening empowering relationships with volunteers.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Inspiring and engaging relationship builder with strong interpersonal and networking skills and the ability to deliver growth.</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Capable of tailoring key messages to different audiences, and comfortable in speaking in many different settings, from schools and churches to conference halls and boardrooms.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Entrepreneurial self-starter: plans and prioritises independently, focuses on high-return opportunities.</a:t>
            </a:r>
          </a:p>
          <a:p>
            <a:pPr marL="68580">
              <a:lnSpc>
                <a:spcPct val="107000"/>
              </a:lnSpc>
              <a:spcAft>
                <a:spcPts val="800"/>
              </a:spcAft>
            </a:pPr>
            <a:endParaRPr lang="en-GB" sz="12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69D1382-EB1C-4976-9C23-853DE36657AE}"/>
              </a:ext>
            </a:extLst>
          </p:cNvPr>
          <p:cNvSpPr txBox="1"/>
          <p:nvPr/>
        </p:nvSpPr>
        <p:spPr>
          <a:xfrm>
            <a:off x="4837815" y="962104"/>
            <a:ext cx="4269768" cy="276999"/>
          </a:xfrm>
          <a:prstGeom prst="rect">
            <a:avLst/>
          </a:prstGeom>
          <a:noFill/>
        </p:spPr>
        <p:txBody>
          <a:bodyPr wrap="square">
            <a:spAutoFit/>
          </a:bodyPr>
          <a:lstStyle/>
          <a:p>
            <a:endParaRPr lang="en-GB"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1E0B5C-87C3-4D3B-4A83-E71EAB1DBD8E}"/>
              </a:ext>
            </a:extLst>
          </p:cNvPr>
          <p:cNvSpPr txBox="1"/>
          <p:nvPr/>
        </p:nvSpPr>
        <p:spPr>
          <a:xfrm>
            <a:off x="4479533" y="804783"/>
            <a:ext cx="4510110" cy="3414974"/>
          </a:xfrm>
          <a:prstGeom prst="rect">
            <a:avLst/>
          </a:prstGeom>
          <a:noFill/>
        </p:spPr>
        <p:txBody>
          <a:bodyPr wrap="square">
            <a:spAutoFit/>
          </a:bodyPr>
          <a:lstStyle/>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Ability to think creatively and capable of generating new ideas, opportunities and resources.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self-starter able to work independently with excellent judgement.</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Possess advanced communication skills, both written and oral.</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Excellent organisational, prioritisation and time management skills.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Deep alignment with Mary’s Meals’ values and relationship-led approach.</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Good IT skills and administrative skills. Previous experience of using a database.</a:t>
            </a:r>
          </a:p>
          <a:p>
            <a:pPr>
              <a:lnSpc>
                <a:spcPct val="107000"/>
              </a:lnSpc>
              <a:spcAft>
                <a:spcPts val="800"/>
              </a:spcAft>
              <a:buClr>
                <a:srgbClr val="F3A909"/>
              </a:buClr>
            </a:pPr>
            <a:endParaRPr lang="en-GB" sz="12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181FA01-95F1-F9E5-70B5-EBA625B1774D}"/>
              </a:ext>
            </a:extLst>
          </p:cNvPr>
          <p:cNvPicPr>
            <a:picLocks noChangeAspect="1"/>
          </p:cNvPicPr>
          <p:nvPr/>
        </p:nvPicPr>
        <p:blipFill>
          <a:blip r:embed="rId4"/>
          <a:stretch>
            <a:fillRect/>
          </a:stretch>
        </p:blipFill>
        <p:spPr>
          <a:xfrm>
            <a:off x="5479503" y="4145726"/>
            <a:ext cx="2641941" cy="1981456"/>
          </a:xfrm>
          <a:prstGeom prst="rect">
            <a:avLst/>
          </a:prstGeom>
        </p:spPr>
      </p:pic>
    </p:spTree>
    <p:extLst>
      <p:ext uri="{BB962C8B-B14F-4D97-AF65-F5344CB8AC3E}">
        <p14:creationId xmlns:p14="http://schemas.microsoft.com/office/powerpoint/2010/main" val="986399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24D91E-E12D-5171-4CCB-384BA0DA2D62}"/>
              </a:ext>
            </a:extLst>
          </p:cNvPr>
          <p:cNvPicPr>
            <a:picLocks noChangeAspect="1"/>
          </p:cNvPicPr>
          <p:nvPr/>
        </p:nvPicPr>
        <p:blipFill>
          <a:blip r:embed="rId3"/>
          <a:stretch>
            <a:fillRect/>
          </a:stretch>
        </p:blipFill>
        <p:spPr>
          <a:xfrm>
            <a:off x="0" y="704680"/>
            <a:ext cx="9144000" cy="609600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31623"/>
            <a:ext cx="9149758" cy="622678"/>
            <a:chOff x="0" y="6240062"/>
            <a:chExt cx="9149758" cy="508957"/>
          </a:xfrm>
        </p:grpSpPr>
        <p:sp>
          <p:nvSpPr>
            <p:cNvPr id="18" name="Rectangle 17">
              <a:extLst>
                <a:ext uri="{FF2B5EF4-FFF2-40B4-BE49-F238E27FC236}">
                  <a16:creationId xmlns:a16="http://schemas.microsoft.com/office/drawing/2014/main" id="{D0D70A2B-F29A-40CF-AE23-982664FC4697}"/>
                </a:ext>
              </a:extLst>
            </p:cNvPr>
            <p:cNvSpPr/>
            <p:nvPr/>
          </p:nvSpPr>
          <p:spPr>
            <a:xfrm>
              <a:off x="0" y="6240062"/>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746435" y="6661324"/>
            <a:ext cx="39756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11</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4984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903BEEE8-5331-45C4-8D10-D0EDF07DBD60}"/>
              </a:ext>
            </a:extLst>
          </p:cNvPr>
          <p:cNvSpPr/>
          <p:nvPr/>
        </p:nvSpPr>
        <p:spPr>
          <a:xfrm>
            <a:off x="8756489" y="6442006"/>
            <a:ext cx="387511"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12</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6" name="Picture 5" descr="A group of children eating food&#10;&#10;AI-generated content may be incorrect.">
            <a:extLst>
              <a:ext uri="{FF2B5EF4-FFF2-40B4-BE49-F238E27FC236}">
                <a16:creationId xmlns:a16="http://schemas.microsoft.com/office/drawing/2014/main" id="{D9F12817-38BE-277D-8137-A85C4A48A81C}"/>
              </a:ext>
            </a:extLst>
          </p:cNvPr>
          <p:cNvPicPr>
            <a:picLocks noChangeAspect="1"/>
          </p:cNvPicPr>
          <p:nvPr/>
        </p:nvPicPr>
        <p:blipFill>
          <a:blip r:embed="rId4"/>
          <a:stretch>
            <a:fillRect/>
          </a:stretch>
        </p:blipFill>
        <p:spPr>
          <a:xfrm>
            <a:off x="0" y="771761"/>
            <a:ext cx="9144000" cy="5536080"/>
          </a:xfrm>
          <a:prstGeom prst="rect">
            <a:avLst/>
          </a:prstGeom>
        </p:spPr>
      </p:pic>
      <p:sp>
        <p:nvSpPr>
          <p:cNvPr id="8" name="Rectangle 7">
            <a:extLst>
              <a:ext uri="{FF2B5EF4-FFF2-40B4-BE49-F238E27FC236}">
                <a16:creationId xmlns:a16="http://schemas.microsoft.com/office/drawing/2014/main" id="{128AA899-4409-1986-C268-F1752C767E7D}"/>
              </a:ext>
            </a:extLst>
          </p:cNvPr>
          <p:cNvSpPr/>
          <p:nvPr/>
        </p:nvSpPr>
        <p:spPr>
          <a:xfrm>
            <a:off x="333827" y="4175567"/>
            <a:ext cx="8927690" cy="1899623"/>
          </a:xfrm>
          <a:prstGeom prst="rect">
            <a:avLst/>
          </a:prstGeom>
        </p:spPr>
        <p:txBody>
          <a:bodyPr wrap="square">
            <a:spAutoFit/>
          </a:bodyPr>
          <a:lstStyle/>
          <a:p>
            <a:pPr>
              <a:lnSpc>
                <a:spcPct val="150000"/>
              </a:lnSpc>
            </a:pPr>
            <a:r>
              <a:rPr lang="en-GB" sz="2130" b="1">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a:solidFill>
                <a:srgbClr val="FFFF00"/>
              </a:solidFill>
              <a:latin typeface="Arial" panose="020B0604020202020204" pitchFamily="34" charset="0"/>
              <a:cs typeface="Arial" panose="020B0604020202020204" pitchFamily="34" charset="0"/>
            </a:endParaRPr>
          </a:p>
          <a:p>
            <a:pPr>
              <a:lnSpc>
                <a:spcPct val="150000"/>
              </a:lnSpc>
            </a:pPr>
            <a:r>
              <a:rPr lang="en-GB" sz="1300" b="1">
                <a:solidFill>
                  <a:schemeClr val="bg1"/>
                </a:solidFill>
                <a:latin typeface="Arial" panose="020B0604020202020204" pitchFamily="34" charset="0"/>
                <a:cs typeface="Arial" panose="020B0604020202020204" pitchFamily="34" charset="0"/>
              </a:rPr>
              <a:t>View Mary’s Meals’ full statement of values here: </a:t>
            </a:r>
            <a:r>
              <a:rPr lang="en-GB" sz="1300" b="1">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Statement of Values</a:t>
            </a:r>
            <a:endParaRPr lang="en-GB"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573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879"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4797339"/>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3 million hungry children every school day across four continents.  </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We work extremely hard to keep our running costs low which means that it costs just £19.15 to feed a child with Mary’s Meals for a whole school year. This is only possible because most of our work is done by an army of dedicated volunteers all over the world, who carry out lots of little acts of love on behalf of Mary’s Meals.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around the world. Funds raised by affiliates, including from Mary’s Meals UK, are passed to Mary’s Meals International, the organisation which co-ordinates our movement and directly manages the delivery of our school feeding programmes.</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740877" y="6338473"/>
            <a:ext cx="372999"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4991DC-9CA1-191B-E3F1-B256A510F67D}"/>
              </a:ext>
            </a:extLst>
          </p:cNvPr>
          <p:cNvGrpSpPr/>
          <p:nvPr/>
        </p:nvGrpSpPr>
        <p:grpSpPr>
          <a:xfrm>
            <a:off x="-5758" y="6214185"/>
            <a:ext cx="9149758" cy="643819"/>
            <a:chOff x="0" y="6240063"/>
            <a:chExt cx="9149758" cy="643819"/>
          </a:xfrm>
        </p:grpSpPr>
        <p:sp>
          <p:nvSpPr>
            <p:cNvPr id="10" name="Rectangle 9">
              <a:extLst>
                <a:ext uri="{FF2B5EF4-FFF2-40B4-BE49-F238E27FC236}">
                  <a16:creationId xmlns:a16="http://schemas.microsoft.com/office/drawing/2014/main" id="{05E0FCA5-1083-5F48-247A-BC9F5B392FAE}"/>
                </a:ext>
              </a:extLst>
            </p:cNvPr>
            <p:cNvSpPr/>
            <p:nvPr/>
          </p:nvSpPr>
          <p:spPr>
            <a:xfrm>
              <a:off x="5758" y="6374925"/>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									          </a:t>
              </a:r>
              <a:r>
                <a:rPr lang="en-GB" sz="1200">
                  <a:solidFill>
                    <a:schemeClr val="tx1"/>
                  </a:solidFill>
                  <a:latin typeface="Arial" panose="020B0604020202020204" pitchFamily="34" charset="0"/>
                  <a:cs typeface="Arial" panose="020B0604020202020204" pitchFamily="34" charset="0"/>
                </a:rPr>
                <a:t>14</a:t>
              </a:r>
              <a:endParaRPr lang="en-GB">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D6ADA8-0BB1-A576-0975-A3772B9AB6A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A blue map with a person and a map of different countries/regions&#10;&#10;AI-generated content may be incorrect.">
            <a:extLst>
              <a:ext uri="{FF2B5EF4-FFF2-40B4-BE49-F238E27FC236}">
                <a16:creationId xmlns:a16="http://schemas.microsoft.com/office/drawing/2014/main" id="{EF501855-9ED4-36E6-D09A-96825A862E8C}"/>
              </a:ext>
            </a:extLst>
          </p:cNvPr>
          <p:cNvPicPr>
            <a:picLocks noChangeAspect="1"/>
          </p:cNvPicPr>
          <p:nvPr/>
        </p:nvPicPr>
        <p:blipFill>
          <a:blip r:embed="rId2"/>
          <a:stretch>
            <a:fillRect/>
          </a:stretch>
        </p:blipFill>
        <p:spPr>
          <a:xfrm>
            <a:off x="87822" y="943525"/>
            <a:ext cx="8968356" cy="5110101"/>
          </a:xfrm>
          <a:prstGeom prst="rect">
            <a:avLst/>
          </a:prstGeom>
        </p:spPr>
      </p:pic>
      <p:sp>
        <p:nvSpPr>
          <p:cNvPr id="5" name="Rectangle 4">
            <a:extLst>
              <a:ext uri="{FF2B5EF4-FFF2-40B4-BE49-F238E27FC236}">
                <a16:creationId xmlns:a16="http://schemas.microsoft.com/office/drawing/2014/main" id="{C735C3BB-428B-1713-F25B-1F0AF551E3F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D36471-E898-29AC-0C02-583536AFC4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7" name="TextBox 6">
            <a:extLst>
              <a:ext uri="{FF2B5EF4-FFF2-40B4-BE49-F238E27FC236}">
                <a16:creationId xmlns:a16="http://schemas.microsoft.com/office/drawing/2014/main" id="{CA1732A5-EEB1-E3D8-B5A9-1E8DFDACB6A7}"/>
              </a:ext>
            </a:extLst>
          </p:cNvPr>
          <p:cNvSpPr txBox="1"/>
          <p:nvPr/>
        </p:nvSpPr>
        <p:spPr>
          <a:xfrm>
            <a:off x="216310" y="167148"/>
            <a:ext cx="6361471"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Mary’s Meals family</a:t>
            </a:r>
          </a:p>
        </p:txBody>
      </p:sp>
    </p:spTree>
    <p:extLst>
      <p:ext uri="{BB962C8B-B14F-4D97-AF65-F5344CB8AC3E}">
        <p14:creationId xmlns:p14="http://schemas.microsoft.com/office/powerpoint/2010/main" val="2388439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760543" y="6374921"/>
            <a:ext cx="353334"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15</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a:solidFill>
                  <a:schemeClr val="bg1"/>
                </a:solidFill>
                <a:latin typeface="Arial" panose="020B0604020202020204" pitchFamily="34" charset="0"/>
                <a:cs typeface="Arial" panose="020B0604020202020204" pitchFamily="34" charset="0"/>
              </a:rPr>
              <a:t>Mary’s Meals UK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36413" y="6384725"/>
            <a:ext cx="407587" cy="276999"/>
          </a:xfrm>
          <a:prstGeom prst="rect">
            <a:avLst/>
          </a:prstGeom>
        </p:spPr>
        <p:txBody>
          <a:bodyPr wrap="square">
            <a:spAutoFit/>
          </a:bodyPr>
          <a:lstStyle/>
          <a:p>
            <a:r>
              <a:rPr lang="en-GB" sz="1200">
                <a:latin typeface="Arial" panose="020B0604020202020204" pitchFamily="34" charset="0"/>
                <a:cs typeface="Arial" panose="020B0604020202020204" pitchFamily="34" charset="0"/>
              </a:rPr>
              <a:t>16</a:t>
            </a:r>
          </a:p>
        </p:txBody>
      </p:sp>
      <p:sp>
        <p:nvSpPr>
          <p:cNvPr id="12" name="Rectangle 11">
            <a:extLst>
              <a:ext uri="{FF2B5EF4-FFF2-40B4-BE49-F238E27FC236}">
                <a16:creationId xmlns:a16="http://schemas.microsoft.com/office/drawing/2014/main" id="{62FE79D3-B375-4B1B-81E7-BA99BEBA2BB5}"/>
              </a:ext>
            </a:extLst>
          </p:cNvPr>
          <p:cNvSpPr/>
          <p:nvPr/>
        </p:nvSpPr>
        <p:spPr>
          <a:xfrm>
            <a:off x="253116" y="732825"/>
            <a:ext cx="4041075" cy="5570756"/>
          </a:xfrm>
          <a:prstGeom prst="rect">
            <a:avLst/>
          </a:prstGeom>
        </p:spPr>
        <p:txBody>
          <a:bodyPr wrap="square">
            <a:spAutoFit/>
          </a:bodyPr>
          <a:lstStyle/>
          <a:p>
            <a:r>
              <a:rPr lang="en-GB" sz="1200" b="1">
                <a:latin typeface="Arial" panose="020B0604020202020204" pitchFamily="34" charset="0"/>
                <a:cs typeface="Arial" panose="020B0604020202020204" pitchFamily="34" charset="0"/>
              </a:rPr>
              <a:t>All Mary’s Meals UK employees approach their role in line with our 7S competency model:</a:t>
            </a:r>
            <a:br>
              <a:rPr lang="en-GB" sz="1200" b="1">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1. Self</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myself and set stretching goals</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2. Service</a:t>
            </a:r>
            <a:br>
              <a:rPr lang="en-GB" sz="1200" b="1">
                <a:solidFill>
                  <a:srgbClr val="019CDC"/>
                </a:solidFill>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work to ensure our future will be even better than our     past</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3. Simplicity</a:t>
            </a:r>
            <a:br>
              <a:rPr lang="en-GB" sz="1400" b="1">
                <a:solidFill>
                  <a:srgbClr val="019CDC"/>
                </a:solidFill>
                <a:latin typeface="Arial" panose="020B0604020202020204" pitchFamily="34" charset="0"/>
                <a:cs typeface="Arial" panose="020B0604020202020204" pitchFamily="34" charset="0"/>
              </a:rPr>
            </a:br>
            <a:endParaRPr lang="en-GB" sz="1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547307" y="752414"/>
            <a:ext cx="4530018" cy="5632311"/>
          </a:xfrm>
          <a:prstGeom prst="rect">
            <a:avLst/>
          </a:prstGeom>
        </p:spPr>
        <p:txBody>
          <a:bodyPr wrap="square">
            <a:spAutoFit/>
          </a:bodyPr>
          <a:lstStyle/>
          <a:p>
            <a:r>
              <a:rPr lang="en-GB" sz="1400" b="1">
                <a:solidFill>
                  <a:srgbClr val="019CDC"/>
                </a:solidFill>
                <a:latin typeface="Arial" panose="020B0604020202020204" pitchFamily="34" charset="0"/>
                <a:cs typeface="Arial" panose="020B0604020202020204" pitchFamily="34" charset="0"/>
              </a:rPr>
              <a:t>4. Stewardship</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pay attention to the things that matter most; </a:t>
            </a:r>
          </a:p>
          <a:p>
            <a:r>
              <a:rPr lang="en-GB" sz="1200">
                <a:latin typeface="Arial" panose="020B0604020202020204" pitchFamily="34" charset="0"/>
                <a:cs typeface="Arial" panose="020B0604020202020204" pitchFamily="34" charset="0"/>
              </a:rPr>
              <a:t>   (a) our physical resources; (b) our people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happy to be held accountable and to hold others to account</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5. Strategy</a:t>
            </a:r>
            <a:br>
              <a:rPr lang="en-GB" sz="1400" b="1">
                <a:solidFill>
                  <a:srgbClr val="019CDC"/>
                </a:solidFill>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others to work in ways that have the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strategy and translate it into action</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6. Strengthen</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a positive work environment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support those around me</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7. Success</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maintain my technical competence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the success of my team</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change</a:t>
            </a:r>
          </a:p>
        </p:txBody>
      </p:sp>
    </p:spTree>
    <p:extLst>
      <p:ext uri="{BB962C8B-B14F-4D97-AF65-F5344CB8AC3E}">
        <p14:creationId xmlns:p14="http://schemas.microsoft.com/office/powerpoint/2010/main" val="2662490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17</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7" name="Picture 6" descr="A child sitting on a bench eating&#10;&#10;AI-generated content may be incorrect.">
            <a:extLst>
              <a:ext uri="{FF2B5EF4-FFF2-40B4-BE49-F238E27FC236}">
                <a16:creationId xmlns:a16="http://schemas.microsoft.com/office/drawing/2014/main" id="{273CBD03-8CA9-A51F-0D84-43DC3E2D9E3D}"/>
              </a:ext>
            </a:extLst>
          </p:cNvPr>
          <p:cNvPicPr>
            <a:picLocks noChangeAspect="1"/>
          </p:cNvPicPr>
          <p:nvPr/>
        </p:nvPicPr>
        <p:blipFill>
          <a:blip r:embed="rId4"/>
          <a:stretch>
            <a:fillRect/>
          </a:stretch>
        </p:blipFill>
        <p:spPr>
          <a:xfrm>
            <a:off x="4523568" y="776377"/>
            <a:ext cx="4620432" cy="5463686"/>
          </a:xfrm>
          <a:prstGeom prst="rect">
            <a:avLst/>
          </a:prstGeom>
        </p:spPr>
      </p:pic>
      <p:sp>
        <p:nvSpPr>
          <p:cNvPr id="8" name="Rectangle 7">
            <a:extLst>
              <a:ext uri="{FF2B5EF4-FFF2-40B4-BE49-F238E27FC236}">
                <a16:creationId xmlns:a16="http://schemas.microsoft.com/office/drawing/2014/main" id="{E569ED5C-7DA9-7241-AE15-81C155118BC9}"/>
              </a:ext>
            </a:extLst>
          </p:cNvPr>
          <p:cNvSpPr/>
          <p:nvPr/>
        </p:nvSpPr>
        <p:spPr>
          <a:xfrm>
            <a:off x="14673" y="801361"/>
            <a:ext cx="4480027" cy="5778505"/>
          </a:xfrm>
          <a:prstGeom prst="rect">
            <a:avLst/>
          </a:prstGeom>
        </p:spPr>
        <p:txBody>
          <a:bodyPr wrap="square">
            <a:spAutoFit/>
          </a:bodyPr>
          <a:lstStyle/>
          <a:p>
            <a:r>
              <a:rPr lang="en-GB" sz="1150" b="1">
                <a:solidFill>
                  <a:srgbClr val="F3A909"/>
                </a:solidFill>
                <a:latin typeface="Arial" panose="020B0604020202020204" pitchFamily="34" charset="0"/>
                <a:cs typeface="Arial" panose="020B0604020202020204" pitchFamily="34" charset="0"/>
              </a:rPr>
              <a:t>How to apply for this role:</a:t>
            </a:r>
          </a:p>
          <a:p>
            <a:endParaRPr lang="en-GB" sz="1150">
              <a:solidFill>
                <a:schemeClr val="bg1"/>
              </a:solidFill>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To apply for the role of Regional </a:t>
            </a:r>
            <a:r>
              <a:rPr lang="en-GB" sz="1150">
                <a:latin typeface="Arial"/>
                <a:ea typeface="Calibri" panose="020F0502020204030204" pitchFamily="34" charset="0"/>
                <a:cs typeface="Times New Roman"/>
              </a:rPr>
              <a:t>Development Officer </a:t>
            </a:r>
            <a:r>
              <a:rPr lang="en-GB" sz="1150">
                <a:latin typeface="Arial" panose="020B0604020202020204" pitchFamily="34" charset="0"/>
                <a:cs typeface="Arial" panose="020B0604020202020204" pitchFamily="34" charset="0"/>
              </a:rPr>
              <a:t>based at Mary’s Meals UK, please send a tailored CV and covering letter </a:t>
            </a:r>
            <a:r>
              <a:rPr lang="en-GB" sz="1150" b="1" u="sng">
                <a:latin typeface="Arial" panose="020B0604020202020204" pitchFamily="34" charset="0"/>
                <a:cs typeface="Arial" panose="020B0604020202020204" pitchFamily="34" charset="0"/>
              </a:rPr>
              <a:t>or</a:t>
            </a:r>
            <a:r>
              <a:rPr lang="en-GB" sz="1150">
                <a:latin typeface="Arial" panose="020B0604020202020204" pitchFamily="34" charset="0"/>
                <a:cs typeface="Arial" panose="020B0604020202020204" pitchFamily="34" charset="0"/>
              </a:rPr>
              <a:t> 2–3-minute video to: </a:t>
            </a:r>
            <a:r>
              <a:rPr lang="en-GB" sz="1150">
                <a:latin typeface="Arial" panose="020B0604020202020204" pitchFamily="34" charset="0"/>
                <a:cs typeface="Arial" panose="020B0604020202020204" pitchFamily="34" charset="0"/>
                <a:hlinkClick r:id="rId5"/>
              </a:rPr>
              <a:t>Jobs@marysmeals.org</a:t>
            </a:r>
            <a:r>
              <a:rPr lang="en-GB" sz="1150">
                <a:latin typeface="Arial" panose="020B0604020202020204" pitchFamily="34" charset="0"/>
                <a:cs typeface="Arial" panose="020B0604020202020204" pitchFamily="34" charset="0"/>
              </a:rPr>
              <a:t> </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Your covering letter or video should make a compelling case for why you feel motivated to apply for this role within Mary’s Meals UK, as well as giving a concise overview of your most relevant skills and experience, and should fill no more than two pages of A4.</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Applicants must hold full right to work in the UK.</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We welcome applications from candidates of all different backgrounds and identities to apply. We are committed to building an inclusive and diverse charity providing a supportive place for you to do the best and most rewarding work of your career.</a:t>
            </a:r>
            <a:br>
              <a:rPr lang="en-GB" sz="1150">
                <a:solidFill>
                  <a:schemeClr val="bg1"/>
                </a:solidFill>
                <a:latin typeface="Arial" panose="020B0604020202020204" pitchFamily="34" charset="0"/>
                <a:cs typeface="Arial" panose="020B0604020202020204" pitchFamily="34" charset="0"/>
              </a:rPr>
            </a:br>
            <a:endParaRPr lang="en-GB" sz="1150">
              <a:solidFill>
                <a:schemeClr val="bg1"/>
              </a:solidFill>
              <a:latin typeface="Arial" panose="020B0604020202020204" pitchFamily="34" charset="0"/>
              <a:cs typeface="Arial" panose="020B0604020202020204" pitchFamily="34" charset="0"/>
            </a:endParaRPr>
          </a:p>
          <a:p>
            <a:r>
              <a:rPr lang="en-GB" sz="1150" b="1">
                <a:solidFill>
                  <a:srgbClr val="F3A909"/>
                </a:solidFill>
                <a:latin typeface="Arial" panose="020B0604020202020204" pitchFamily="34" charset="0"/>
                <a:cs typeface="Arial" panose="020B0604020202020204" pitchFamily="34" charset="0"/>
              </a:rPr>
              <a:t>Recruitment timescales:</a:t>
            </a:r>
            <a:endParaRPr lang="en-GB" sz="115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a:latin typeface="Arial" panose="020B0604020202020204" pitchFamily="34" charset="0"/>
                <a:cs typeface="Arial" panose="020B0604020202020204" pitchFamily="34" charset="0"/>
              </a:rPr>
              <a:t>Closing date for applications is Thursday 26</a:t>
            </a:r>
            <a:r>
              <a:rPr lang="en-GB" sz="1150" b="1" baseline="30000">
                <a:latin typeface="Arial" panose="020B0604020202020204" pitchFamily="34" charset="0"/>
                <a:cs typeface="Arial" panose="020B0604020202020204" pitchFamily="34" charset="0"/>
              </a:rPr>
              <a:t>th</a:t>
            </a:r>
            <a:r>
              <a:rPr lang="en-GB" sz="1150" b="1">
                <a:latin typeface="Arial" panose="020B0604020202020204" pitchFamily="34" charset="0"/>
                <a:cs typeface="Arial" panose="020B0604020202020204" pitchFamily="34" charset="0"/>
              </a:rPr>
              <a:t> March at 5pm.</a:t>
            </a:r>
            <a:br>
              <a:rPr lang="en-GB" sz="1150" b="1">
                <a:latin typeface="Arial" panose="020B0604020202020204" pitchFamily="34" charset="0"/>
                <a:cs typeface="Arial" panose="020B0604020202020204" pitchFamily="34" charset="0"/>
              </a:rPr>
            </a:br>
            <a:endParaRPr lang="en-GB" sz="1150" b="1">
              <a:latin typeface="Arial" panose="020B0604020202020204" pitchFamily="34" charset="0"/>
              <a:cs typeface="Arial" panose="020B0604020202020204" pitchFamily="34" charset="0"/>
            </a:endParaRPr>
          </a:p>
          <a:p>
            <a:r>
              <a:rPr lang="en-GB" sz="1150" b="1">
                <a:latin typeface="Arial" panose="020B0604020202020204" pitchFamily="34" charset="0"/>
                <a:cs typeface="Arial" panose="020B0604020202020204" pitchFamily="34" charset="0"/>
              </a:rPr>
              <a:t>Interviews will commence week commencing 30</a:t>
            </a:r>
            <a:r>
              <a:rPr lang="en-GB" sz="1150" b="1" baseline="30000">
                <a:latin typeface="Arial" panose="020B0604020202020204" pitchFamily="34" charset="0"/>
                <a:cs typeface="Arial" panose="020B0604020202020204" pitchFamily="34" charset="0"/>
              </a:rPr>
              <a:t>th</a:t>
            </a:r>
            <a:r>
              <a:rPr lang="en-GB" sz="1150" b="1">
                <a:latin typeface="Arial" panose="020B0604020202020204" pitchFamily="34" charset="0"/>
                <a:cs typeface="Arial" panose="020B0604020202020204" pitchFamily="34" charset="0"/>
              </a:rPr>
              <a:t> March.</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We reserve the right to close this vacancy early if we receive sufficient applications for the role. Therefore, if you are interested, please submit your application as early as possible.</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Please note: If you have any special requirements or adjustments before an interview, please let us know. </a:t>
            </a:r>
          </a:p>
          <a:p>
            <a:endParaRPr lang="en-GB" sz="13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37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69848"/>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Unit 10-13</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pic>
        <p:nvPicPr>
          <p:cNvPr id="9" name="Picture 8" descr="A group of children holding cups&#10;&#10;AI-generated content may be incorrect.">
            <a:extLst>
              <a:ext uri="{FF2B5EF4-FFF2-40B4-BE49-F238E27FC236}">
                <a16:creationId xmlns:a16="http://schemas.microsoft.com/office/drawing/2014/main" id="{E0859C6F-9567-6CE1-CBDD-FCC17B697210}"/>
              </a:ext>
            </a:extLst>
          </p:cNvPr>
          <p:cNvPicPr>
            <a:picLocks noChangeAspect="1"/>
          </p:cNvPicPr>
          <p:nvPr/>
        </p:nvPicPr>
        <p:blipFill>
          <a:blip r:embed="rId4"/>
          <a:stretch>
            <a:fillRect/>
          </a:stretch>
        </p:blipFill>
        <p:spPr>
          <a:xfrm>
            <a:off x="0" y="986180"/>
            <a:ext cx="9144000" cy="5248756"/>
          </a:xfrm>
          <a:prstGeom prst="rect">
            <a:avLst/>
          </a:prstGeom>
        </p:spPr>
      </p:pic>
      <p:sp>
        <p:nvSpPr>
          <p:cNvPr id="11" name="Rectangle 10">
            <a:extLst>
              <a:ext uri="{FF2B5EF4-FFF2-40B4-BE49-F238E27FC236}">
                <a16:creationId xmlns:a16="http://schemas.microsoft.com/office/drawing/2014/main" id="{137BCEFC-EE12-E5B3-3EF0-9BE870CF47B9}"/>
              </a:ext>
            </a:extLst>
          </p:cNvPr>
          <p:cNvSpPr/>
          <p:nvPr/>
        </p:nvSpPr>
        <p:spPr>
          <a:xfrm>
            <a:off x="3018503" y="5251788"/>
            <a:ext cx="6125497" cy="1492716"/>
          </a:xfrm>
          <a:prstGeom prst="rect">
            <a:avLst/>
          </a:prstGeom>
        </p:spPr>
        <p:txBody>
          <a:bodyPr wrap="square">
            <a:spAutoFit/>
          </a:bodyPr>
          <a:lstStyle/>
          <a:p>
            <a:pPr algn="r"/>
            <a:r>
              <a:rPr lang="en-GB" sz="2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pic>
        <p:nvPicPr>
          <p:cNvPr id="3" name="Picture 2" descr="A group of women in aprons cooking&#10;&#10;AI-generated content may be incorrect.">
            <a:extLst>
              <a:ext uri="{FF2B5EF4-FFF2-40B4-BE49-F238E27FC236}">
                <a16:creationId xmlns:a16="http://schemas.microsoft.com/office/drawing/2014/main" id="{BAAADBD0-FEB6-47EA-F51A-1BC203A12150}"/>
              </a:ext>
            </a:extLst>
          </p:cNvPr>
          <p:cNvPicPr>
            <a:picLocks noChangeAspect="1"/>
          </p:cNvPicPr>
          <p:nvPr/>
        </p:nvPicPr>
        <p:blipFill>
          <a:blip r:embed="rId4"/>
          <a:stretch>
            <a:fillRect/>
          </a:stretch>
        </p:blipFill>
        <p:spPr>
          <a:xfrm>
            <a:off x="-5758" y="704681"/>
            <a:ext cx="9149758" cy="5761496"/>
          </a:xfrm>
          <a:prstGeom prst="rect">
            <a:avLst/>
          </a:prstGeom>
        </p:spPr>
      </p:pic>
      <p:sp>
        <p:nvSpPr>
          <p:cNvPr id="4" name="TextBox 3">
            <a:extLst>
              <a:ext uri="{FF2B5EF4-FFF2-40B4-BE49-F238E27FC236}">
                <a16:creationId xmlns:a16="http://schemas.microsoft.com/office/drawing/2014/main" id="{035DA832-3CFD-5942-32A0-9D7C2FD5F050}"/>
              </a:ext>
            </a:extLst>
          </p:cNvPr>
          <p:cNvSpPr txBox="1"/>
          <p:nvPr/>
        </p:nvSpPr>
        <p:spPr>
          <a:xfrm>
            <a:off x="344129" y="1516567"/>
            <a:ext cx="3860074" cy="4305794"/>
          </a:xfrm>
          <a:prstGeom prst="rect">
            <a:avLst/>
          </a:prstGeom>
          <a:noFill/>
          <a:effectLst/>
        </p:spPr>
        <p:txBody>
          <a:bodyPr wrap="square" rtlCol="0">
            <a:spAutoFit/>
          </a:bodyPr>
          <a:lstStyle/>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Executive Director</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and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Specification</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values</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13</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movement</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15</a:t>
            </a:r>
            <a:endParaRPr lang="en-GB" sz="1760" b="1">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17</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p:txBody>
      </p:sp>
    </p:spTree>
    <p:extLst>
      <p:ext uri="{BB962C8B-B14F-4D97-AF65-F5344CB8AC3E}">
        <p14:creationId xmlns:p14="http://schemas.microsoft.com/office/powerpoint/2010/main" val="184177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5" y="1027384"/>
            <a:ext cx="8878135" cy="5678478"/>
          </a:xfrm>
          <a:prstGeom prst="rect">
            <a:avLst/>
          </a:prstGeom>
        </p:spPr>
        <p:txBody>
          <a:bodyPr wrap="square" lIns="91440" tIns="45720" rIns="91440" bIns="45720" anchor="t">
            <a:spAutoFit/>
          </a:bodyPr>
          <a:lstStyle/>
          <a:p>
            <a:r>
              <a:rPr lang="en-GB" sz="1400">
                <a:latin typeface="Arial"/>
                <a:ea typeface="Calibri" panose="020F0502020204030204" pitchFamily="34" charset="0"/>
                <a:cs typeface="Arial"/>
              </a:rPr>
              <a:t>Thank you so much for your interest in joining the Mary’s Meals family. As you consider applying for the Regional Development Officer (RDO) role with Mary’s Meals UK, I hope you find this pack helpful, encouraging, and exciting.</a:t>
            </a:r>
          </a:p>
          <a:p>
            <a:endParaRPr lang="en-GB" sz="1400">
              <a:latin typeface="Arial" panose="020B0604020202020204" pitchFamily="34" charset="0"/>
              <a:ea typeface="Calibri" panose="020F0502020204030204" pitchFamily="34" charset="0"/>
              <a:cs typeface="Arial"/>
            </a:endParaRPr>
          </a:p>
          <a:p>
            <a:r>
              <a:rPr lang="en-GB" sz="1400">
                <a:latin typeface="Arial"/>
                <a:ea typeface="Calibri" panose="020F0502020204030204" pitchFamily="34" charset="0"/>
                <a:cs typeface="Arial"/>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p>
          <a:p>
            <a:endParaRPr lang="en-GB" sz="1400">
              <a:latin typeface="Arial" panose="020B0604020202020204" pitchFamily="34" charset="0"/>
              <a:ea typeface="Calibri" panose="020F0502020204030204" pitchFamily="34" charset="0"/>
              <a:cs typeface="Arial"/>
            </a:endParaRPr>
          </a:p>
          <a:p>
            <a:r>
              <a:rPr lang="en-GB" sz="1400">
                <a:latin typeface="Arial"/>
                <a:ea typeface="Calibri" panose="020F0502020204030204" pitchFamily="34" charset="0"/>
                <a:cs typeface="Arial"/>
              </a:rPr>
              <a:t>From small beginnings feeding just 200 Malawian children in 2002, we are now reaching 3 million children</a:t>
            </a:r>
            <a:r>
              <a:rPr lang="en-GB" sz="1400">
                <a:latin typeface="Arial"/>
                <a:cs typeface="Arial"/>
              </a:rPr>
              <a:t> across 16 programme countries (including Malawi, Liberia, Zambia, Haiti, South Sudan, and Syria) with a nutritious daily meal in school.</a:t>
            </a:r>
          </a:p>
          <a:p>
            <a:endParaRPr lang="en-GB" sz="1400">
              <a:latin typeface="Arial" panose="020B0604020202020204" pitchFamily="34" charset="0"/>
              <a:cs typeface="Arial"/>
            </a:endParaRPr>
          </a:p>
          <a:p>
            <a:r>
              <a:rPr lang="en-GB" sz="1400">
                <a:latin typeface="Arial"/>
                <a:ea typeface="Segoe UI"/>
                <a:cs typeface="Arial"/>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r>
              <a:rPr lang="en-US" sz="1400">
                <a:latin typeface="Arial"/>
                <a:ea typeface="Segoe UI"/>
                <a:cs typeface="Arial"/>
              </a:rPr>
              <a:t>​</a:t>
            </a:r>
          </a:p>
          <a:p>
            <a:r>
              <a:rPr lang="en-GB" sz="1400">
                <a:latin typeface="Arial"/>
                <a:ea typeface="Segoe UI"/>
                <a:cs typeface="Arial"/>
              </a:rPr>
              <a:t>​</a:t>
            </a:r>
          </a:p>
          <a:p>
            <a:r>
              <a:rPr lang="en-GB" sz="1400">
                <a:latin typeface="Arial"/>
                <a:ea typeface="Segoe UI"/>
                <a:cs typeface="Arial"/>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r>
              <a:rPr lang="en-US" sz="1400">
                <a:latin typeface="Arial"/>
                <a:ea typeface="Segoe UI"/>
                <a:cs typeface="Arial"/>
              </a:rPr>
              <a:t>​</a:t>
            </a:r>
          </a:p>
          <a:p>
            <a:br>
              <a:rPr lang="en-GB" sz="1400">
                <a:latin typeface="Arial" panose="020B0604020202020204" pitchFamily="34" charset="0"/>
                <a:cs typeface="Times New Roman" panose="02020603050405020304" pitchFamily="18" charset="0"/>
              </a:rPr>
            </a:br>
            <a:endParaRPr lang="en-GB" sz="1400">
              <a:latin typeface="Arial" panose="020B0604020202020204" pitchFamily="34" charset="0"/>
              <a:cs typeface="Times New Roman" panose="02020603050405020304" pitchFamily="18" charset="0"/>
            </a:endParaRPr>
          </a:p>
          <a:p>
            <a:endParaRPr lang="en-GB" sz="1400">
              <a:latin typeface="Arial" panose="020B0604020202020204" pitchFamily="34" charset="0"/>
              <a:cs typeface="Times New Roman" panose="02020603050405020304" pitchFamily="18" charset="0"/>
            </a:endParaRPr>
          </a:p>
          <a:p>
            <a:endParaRPr lang="en-GB" sz="130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688502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41BF-E6CE-986D-E121-E149141BC0B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A40128B-7E49-AC91-946C-24EE46039999}"/>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4301391-D0E4-5917-7372-E119CAF0A79F}"/>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FBB7DD-B20C-9FE0-11F9-D5CADD5749BD}"/>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7EC53C3D-9D8A-AC07-C8FC-702D86B50317}"/>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C4A62948-06B4-8E40-3197-63F1D03D5001}"/>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A6ADA4D-B810-B1A6-00BC-EDCAA3706CBB}"/>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5B9E4A5-2B2E-07D2-C423-5FEAD05AA991}"/>
              </a:ext>
            </a:extLst>
          </p:cNvPr>
          <p:cNvSpPr/>
          <p:nvPr/>
        </p:nvSpPr>
        <p:spPr>
          <a:xfrm>
            <a:off x="132265" y="1027384"/>
            <a:ext cx="8878135" cy="5378395"/>
          </a:xfrm>
          <a:prstGeom prst="rect">
            <a:avLst/>
          </a:prstGeom>
        </p:spPr>
        <p:txBody>
          <a:bodyPr wrap="square" lIns="91440" tIns="45720" rIns="91440" bIns="45720" anchor="t">
            <a:spAutoFit/>
          </a:bodyPr>
          <a:lstStyle/>
          <a:p>
            <a:r>
              <a:rPr lang="en-GB" sz="1400" dirty="0">
                <a:latin typeface="Arial"/>
                <a:cs typeface="Arial"/>
              </a:rPr>
              <a:t>With more than 71 million children out of school around the world and a further 73 million attending school so hungry, they’re unable to concentrate and learn, our work is only just beginning. </a:t>
            </a:r>
          </a:p>
          <a:p>
            <a:endParaRPr lang="en-GB" sz="1400" dirty="0">
              <a:latin typeface="Arial" panose="020B0604020202020204" pitchFamily="34" charset="0"/>
              <a:cs typeface="Arial" panose="020B0604020202020204" pitchFamily="34" charset="0"/>
            </a:endParaRPr>
          </a:p>
          <a:p>
            <a:r>
              <a:rPr lang="en-GB" sz="1400" dirty="0">
                <a:latin typeface="Arial"/>
                <a:cs typeface="Arial"/>
              </a:rPr>
              <a:t>As the Regional Development Officer for South Coast/South West London, you will be a warm, visible ambassador for Mary’s Meals – igniting enthusiasm, inspiring action, and helping people across your region join our mission and help feed more children. By building genuine, values‑driven relationships and using insight to guide your priorities, you’ll nurture local networks, identify high‑potential opportunities, and confidently grow income, participation, and supporter engagement. Through strategic, outward‑facing work, you’ll turn first conversations into committed, long‑term support that strengthens our movement and fuels our mission.</a:t>
            </a:r>
          </a:p>
          <a:p>
            <a:endParaRPr lang="en-GB" sz="1400" dirty="0">
              <a:solidFill>
                <a:srgbClr val="FF0000"/>
              </a:solidFill>
              <a:latin typeface="Arial" panose="020B0604020202020204" pitchFamily="34" charset="0"/>
              <a:cs typeface="Arial" panose="020B0604020202020204" pitchFamily="34" charset="0"/>
            </a:endParaRPr>
          </a:p>
          <a:p>
            <a:r>
              <a:rPr lang="en-GB" sz="1400" dirty="0">
                <a:latin typeface="Arial"/>
                <a:cs typeface="Arial"/>
              </a:rPr>
              <a:t>Will you play a crucial part in shaping the future of Mary’s Meals UK and, with it, the lives of so many people who both contribute to and benefit from this incredible work of love, joy, and hope?</a:t>
            </a:r>
            <a:br>
              <a:rPr lang="en-GB" sz="1400" dirty="0">
                <a:latin typeface="Arial"/>
                <a:cs typeface="Arial"/>
              </a:rPr>
            </a:br>
            <a:endParaRPr lang="en-GB" sz="1400" dirty="0">
              <a:latin typeface="Arial"/>
              <a:cs typeface="Arial"/>
            </a:endParaRPr>
          </a:p>
          <a:p>
            <a:pPr>
              <a:spcAft>
                <a:spcPts val="0"/>
              </a:spcAft>
            </a:pPr>
            <a:r>
              <a:rPr lang="en-GB" sz="1400" dirty="0">
                <a:latin typeface="Arial"/>
                <a:cs typeface="Arial"/>
              </a:rPr>
              <a:t>I look forward to hearing </a:t>
            </a:r>
            <a:r>
              <a:rPr lang="en-GB" sz="1400" i="1" dirty="0">
                <a:latin typeface="Arial"/>
                <a:cs typeface="Arial"/>
              </a:rPr>
              <a:t>your</a:t>
            </a:r>
            <a:r>
              <a:rPr lang="en-GB" sz="1400" dirty="0">
                <a:latin typeface="Arial"/>
                <a:cs typeface="Arial"/>
              </a:rPr>
              <a:t> story.</a:t>
            </a:r>
            <a:endParaRPr lang="en-GB" sz="1400" dirty="0">
              <a:latin typeface="Arial"/>
              <a:ea typeface="Calibri" panose="020F0502020204030204" pitchFamily="34" charset="0"/>
              <a:cs typeface="Arial"/>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br>
              <a:rPr lang="en-GB" sz="1270" b="1" dirty="0">
                <a:latin typeface="Arial" panose="020B0604020202020204" pitchFamily="34" charset="0"/>
                <a:ea typeface="Calibri" panose="020F0502020204030204" pitchFamily="34" charset="0"/>
                <a:cs typeface="Times New Roman" panose="02020603050405020304" pitchFamily="18" charset="0"/>
              </a:rPr>
            </a:b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br>
              <a:rPr lang="en-GB" sz="1250" b="1" dirty="0">
                <a:latin typeface="Arial" panose="020B0604020202020204" pitchFamily="34" charset="0"/>
                <a:ea typeface="Calibri" panose="020F0502020204030204" pitchFamily="34" charset="0"/>
                <a:cs typeface="Times New Roman" panose="02020603050405020304" pitchFamily="18" charset="0"/>
              </a:rPr>
            </a:br>
            <a:r>
              <a:rPr lang="en-GB" sz="1250" b="1" dirty="0">
                <a:latin typeface="Arial" panose="020B0604020202020204" pitchFamily="34" charset="0"/>
                <a:ea typeface="Calibri" panose="020F0502020204030204" pitchFamily="34" charset="0"/>
                <a:cs typeface="Times New Roman" panose="02020603050405020304" pitchFamily="18" charset="0"/>
              </a:rPr>
              <a:t>	</a:t>
            </a:r>
            <a:br>
              <a:rPr lang="en-GB" sz="1400" dirty="0">
                <a:latin typeface="Arial" panose="020B0604020202020204" pitchFamily="34" charset="0"/>
                <a:cs typeface="Times New Roman" panose="02020603050405020304" pitchFamily="18" charset="0"/>
              </a:rPr>
            </a:br>
            <a:endParaRPr lang="en-GB" sz="1400" dirty="0">
              <a:latin typeface="Arial" panose="020B0604020202020204" pitchFamily="34" charset="0"/>
              <a:cs typeface="Times New Roman" panose="02020603050405020304" pitchFamily="18" charset="0"/>
            </a:endParaRPr>
          </a:p>
          <a:p>
            <a:endParaRPr lang="en-GB" sz="1400" dirty="0">
              <a:latin typeface="Arial" panose="020B0604020202020204" pitchFamily="34" charset="0"/>
              <a:cs typeface="Times New Roman" panose="02020603050405020304" pitchFamily="18" charset="0"/>
            </a:endParaRPr>
          </a:p>
          <a:p>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12D1CF0-AE94-25F8-2C15-F560C36FDE63}"/>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4</a:t>
            </a:r>
          </a:p>
        </p:txBody>
      </p:sp>
      <p:pic>
        <p:nvPicPr>
          <p:cNvPr id="12" name="Picture 11">
            <a:extLst>
              <a:ext uri="{FF2B5EF4-FFF2-40B4-BE49-F238E27FC236}">
                <a16:creationId xmlns:a16="http://schemas.microsoft.com/office/drawing/2014/main" id="{85007288-6221-1BE1-DEE2-96C39F8FA2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6" name="Picture 5">
            <a:extLst>
              <a:ext uri="{FF2B5EF4-FFF2-40B4-BE49-F238E27FC236}">
                <a16:creationId xmlns:a16="http://schemas.microsoft.com/office/drawing/2014/main" id="{39953ABF-7A62-3652-F9E6-DEDC578D4B67}"/>
              </a:ext>
            </a:extLst>
          </p:cNvPr>
          <p:cNvPicPr>
            <a:picLocks/>
          </p:cNvPicPr>
          <p:nvPr/>
        </p:nvPicPr>
        <p:blipFill>
          <a:blip r:embed="rId4"/>
          <a:srcRect l="11296" r="8530"/>
          <a:stretch/>
        </p:blipFill>
        <p:spPr>
          <a:xfrm>
            <a:off x="221904" y="4369246"/>
            <a:ext cx="1118253" cy="1390052"/>
          </a:xfrm>
          <a:prstGeom prst="rect">
            <a:avLst/>
          </a:prstGeom>
        </p:spPr>
      </p:pic>
      <p:pic>
        <p:nvPicPr>
          <p:cNvPr id="7" name="Picture 6" descr="A close-up of a black text&#10;&#10;Description automatically generated">
            <a:extLst>
              <a:ext uri="{FF2B5EF4-FFF2-40B4-BE49-F238E27FC236}">
                <a16:creationId xmlns:a16="http://schemas.microsoft.com/office/drawing/2014/main" id="{382EAA71-ED9D-CBA1-3CC6-E4D57A437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9796" y="4369246"/>
            <a:ext cx="1786822" cy="893411"/>
          </a:xfrm>
          <a:prstGeom prst="rect">
            <a:avLst/>
          </a:prstGeom>
        </p:spPr>
      </p:pic>
      <p:sp>
        <p:nvSpPr>
          <p:cNvPr id="8" name="TextBox 7">
            <a:extLst>
              <a:ext uri="{FF2B5EF4-FFF2-40B4-BE49-F238E27FC236}">
                <a16:creationId xmlns:a16="http://schemas.microsoft.com/office/drawing/2014/main" id="{752D6DFF-040D-E33F-72BA-2F1A143E1507}"/>
              </a:ext>
            </a:extLst>
          </p:cNvPr>
          <p:cNvSpPr txBox="1"/>
          <p:nvPr/>
        </p:nvSpPr>
        <p:spPr>
          <a:xfrm>
            <a:off x="1429796" y="5306052"/>
            <a:ext cx="3886205" cy="461665"/>
          </a:xfrm>
          <a:prstGeom prst="rect">
            <a:avLst/>
          </a:prstGeom>
          <a:noFill/>
        </p:spPr>
        <p:txBody>
          <a:bodyPr wrap="square" rtlCol="0">
            <a:spAutoFit/>
          </a:bodyPr>
          <a:lstStyle/>
          <a:p>
            <a:pPr>
              <a:spcAft>
                <a:spcPts val="0"/>
              </a:spcAft>
            </a:pPr>
            <a:r>
              <a:rPr lang="en-GB" sz="1200" b="1" dirty="0">
                <a:latin typeface="Arial"/>
                <a:ea typeface="Calibri"/>
                <a:cs typeface="Times New Roman"/>
              </a:rPr>
              <a:t>Marie Doyle</a:t>
            </a:r>
            <a:br>
              <a:rPr lang="en-GB" sz="1200" b="1" dirty="0">
                <a:latin typeface="Arial" panose="020B0604020202020204" pitchFamily="34" charset="0"/>
                <a:ea typeface="Calibri" panose="020F0502020204030204" pitchFamily="34" charset="0"/>
                <a:cs typeface="Times New Roman" panose="02020603050405020304" pitchFamily="18" charset="0"/>
              </a:rPr>
            </a:br>
            <a:r>
              <a:rPr lang="en-GB" sz="1200" b="1" dirty="0">
                <a:latin typeface="Arial" panose="020B0604020202020204" pitchFamily="34" charset="0"/>
                <a:ea typeface="Calibri" panose="020F0502020204030204" pitchFamily="34" charset="0"/>
                <a:cs typeface="Times New Roman" panose="02020603050405020304" pitchFamily="18" charset="0"/>
              </a:rPr>
              <a:t>E</a:t>
            </a:r>
            <a:r>
              <a:rPr lang="en-GB" sz="1200" b="1" dirty="0">
                <a:latin typeface="Arial"/>
                <a:ea typeface="Calibri"/>
                <a:cs typeface="Times New Roman"/>
              </a:rPr>
              <a:t>xecutive Director, Mary’s Meals UK</a:t>
            </a:r>
          </a:p>
        </p:txBody>
      </p:sp>
    </p:spTree>
    <p:extLst>
      <p:ext uri="{BB962C8B-B14F-4D97-AF65-F5344CB8AC3E}">
        <p14:creationId xmlns:p14="http://schemas.microsoft.com/office/powerpoint/2010/main" val="375492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49661"/>
            <a:ext cx="7185803" cy="477054"/>
          </a:xfrm>
          <a:prstGeom prst="rect">
            <a:avLst/>
          </a:prstGeom>
          <a:noFill/>
        </p:spPr>
        <p:txBody>
          <a:bodyPr wrap="square" lIns="91440" tIns="45720" rIns="91440" bIns="45720" rtlCol="0" anchor="t">
            <a:spAutoFit/>
          </a:bodyPr>
          <a:lstStyle/>
          <a:p>
            <a:r>
              <a:rPr lang="en-GB" sz="2500">
                <a:solidFill>
                  <a:schemeClr val="bg1"/>
                </a:solidFill>
                <a:latin typeface="Arial"/>
                <a:cs typeface="Arial"/>
              </a:rPr>
              <a:t>Regional Development Officer </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42963"/>
            <a:ext cx="9162691" cy="415037"/>
            <a:chOff x="-12933" y="6240063"/>
            <a:chExt cx="9162691" cy="643815"/>
          </a:xfrm>
        </p:grpSpPr>
        <p:sp>
          <p:nvSpPr>
            <p:cNvPr id="18" name="Rectangle 17">
              <a:extLst>
                <a:ext uri="{FF2B5EF4-FFF2-40B4-BE49-F238E27FC236}">
                  <a16:creationId xmlns:a16="http://schemas.microsoft.com/office/drawing/2014/main" id="{D0D70A2B-F29A-40CF-AE23-982664FC4697}"/>
                </a:ext>
              </a:extLst>
            </p:cNvPr>
            <p:cNvSpPr/>
            <p:nvPr/>
          </p:nvSpPr>
          <p:spPr>
            <a:xfrm>
              <a:off x="-12933" y="6374922"/>
              <a:ext cx="9144000" cy="508956"/>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5</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aphicFrame>
        <p:nvGraphicFramePr>
          <p:cNvPr id="2" name="Table 4">
            <a:extLst>
              <a:ext uri="{FF2B5EF4-FFF2-40B4-BE49-F238E27FC236}">
                <a16:creationId xmlns:a16="http://schemas.microsoft.com/office/drawing/2014/main" id="{0AA2F680-EF9A-AF61-EEFE-5BFB72A2A295}"/>
              </a:ext>
            </a:extLst>
          </p:cNvPr>
          <p:cNvGraphicFramePr>
            <a:graphicFrameLocks/>
          </p:cNvGraphicFramePr>
          <p:nvPr>
            <p:extLst>
              <p:ext uri="{D42A27DB-BD31-4B8C-83A1-F6EECF244321}">
                <p14:modId xmlns:p14="http://schemas.microsoft.com/office/powerpoint/2010/main" val="862521783"/>
              </p:ext>
            </p:extLst>
          </p:nvPr>
        </p:nvGraphicFramePr>
        <p:xfrm>
          <a:off x="230462" y="1111155"/>
          <a:ext cx="5019333" cy="4801676"/>
        </p:xfrm>
        <a:graphic>
          <a:graphicData uri="http://schemas.openxmlformats.org/drawingml/2006/table">
            <a:tbl>
              <a:tblPr firstRow="1" bandRow="1"/>
              <a:tblGrid>
                <a:gridCol w="1104289">
                  <a:extLst>
                    <a:ext uri="{9D8B030D-6E8A-4147-A177-3AD203B41FA5}">
                      <a16:colId xmlns:a16="http://schemas.microsoft.com/office/drawing/2014/main" val="3376250360"/>
                    </a:ext>
                  </a:extLst>
                </a:gridCol>
                <a:gridCol w="3915044">
                  <a:extLst>
                    <a:ext uri="{9D8B030D-6E8A-4147-A177-3AD203B41FA5}">
                      <a16:colId xmlns:a16="http://schemas.microsoft.com/office/drawing/2014/main" val="2804483554"/>
                    </a:ext>
                  </a:extLst>
                </a:gridCol>
              </a:tblGrid>
              <a:tr h="748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Reports to:	</a:t>
                      </a:r>
                    </a:p>
                    <a:p>
                      <a:endParaRPr lang="en-GB" sz="1200" b="1">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London and South East Lead</a:t>
                      </a:r>
                    </a:p>
                  </a:txBody>
                  <a:tcPr/>
                </a:tc>
                <a:extLst>
                  <a:ext uri="{0D108BD9-81ED-4DB2-BD59-A6C34878D82A}">
                    <a16:rowId xmlns:a16="http://schemas.microsoft.com/office/drawing/2014/main" val="3539884345"/>
                  </a:ext>
                </a:extLst>
              </a:tr>
              <a:tr h="612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Location:	</a:t>
                      </a:r>
                      <a:endParaRPr lang="en-GB" sz="1200" b="1">
                        <a:highlight>
                          <a:srgbClr val="FFFF00"/>
                        </a:highlight>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Remote working however must be based in the region.</a:t>
                      </a:r>
                      <a:br>
                        <a:rPr lang="en-GB" sz="1200" dirty="0">
                          <a:solidFill>
                            <a:schemeClr val="tx1"/>
                          </a:solidFill>
                          <a:latin typeface="Arial" panose="020B0604020202020204" pitchFamily="34" charset="0"/>
                          <a:cs typeface="Arial" panose="020B0604020202020204" pitchFamily="34" charset="0"/>
                        </a:rPr>
                      </a:br>
                      <a:endParaRPr lang="en-GB" sz="1200" dirty="0">
                        <a:solidFill>
                          <a:schemeClr val="tx1"/>
                        </a:solidFill>
                        <a:latin typeface="Arial" panose="020B0604020202020204" pitchFamily="34" charset="0"/>
                        <a:cs typeface="Arial" panose="020B0604020202020204" pitchFamily="34" charset="0"/>
                      </a:endParaRPr>
                    </a:p>
                    <a:p>
                      <a:r>
                        <a:rPr lang="en-GB" sz="1200" b="1" dirty="0">
                          <a:solidFill>
                            <a:schemeClr val="tx1"/>
                          </a:solidFill>
                          <a:latin typeface="Arial" panose="020B0604020202020204" pitchFamily="34" charset="0"/>
                          <a:cs typeface="Arial" panose="020B0604020202020204" pitchFamily="34" charset="0"/>
                        </a:rPr>
                        <a:t>This role will cover </a:t>
                      </a:r>
                      <a:r>
                        <a:rPr lang="de-DE" sz="1200" b="1" dirty="0">
                          <a:solidFill>
                            <a:schemeClr val="tx1"/>
                          </a:solidFill>
                          <a:latin typeface="Arial" panose="020B0604020202020204" pitchFamily="34" charset="0"/>
                          <a:cs typeface="Arial" panose="020B0604020202020204" pitchFamily="34" charset="0"/>
                        </a:rPr>
                        <a:t>KT, GU, SO, PO, BH postcodes</a:t>
                      </a:r>
                      <a:r>
                        <a:rPr lang="de-DE" sz="1200" dirty="0">
                          <a:solidFill>
                            <a:schemeClr val="tx1"/>
                          </a:solidFill>
                          <a:latin typeface="Arial" panose="020B0604020202020204" pitchFamily="34" charset="0"/>
                          <a:cs typeface="Arial" panose="020B0604020202020204" pitchFamily="34" charset="0"/>
                        </a:rPr>
                        <a:t>.</a:t>
                      </a:r>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82321572"/>
                  </a:ext>
                </a:extLst>
              </a:tr>
              <a:tr h="612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Salary: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Arial"/>
                          <a:cs typeface="Arial"/>
                        </a:rPr>
                        <a:t>c. £30,170 - £34,926 per annum, plus London Weighting allowance if applicable </a:t>
                      </a:r>
                      <a:endParaRPr lang="en-GB" sz="1200" b="0" i="0" u="none" strike="noStrike" kern="1200">
                        <a:solidFill>
                          <a:srgbClr val="000000"/>
                        </a:solidFill>
                        <a:effectLst/>
                        <a:latin typeface="Arial"/>
                        <a:cs typeface="Arial"/>
                      </a:endParaRPr>
                    </a:p>
                  </a:txBody>
                  <a:tcPr/>
                </a:tc>
                <a:extLst>
                  <a:ext uri="{0D108BD9-81ED-4DB2-BD59-A6C34878D82A}">
                    <a16:rowId xmlns:a16="http://schemas.microsoft.com/office/drawing/2014/main" val="1296498250"/>
                  </a:ext>
                </a:extLst>
              </a:tr>
              <a:tr h="2797022">
                <a:tc>
                  <a:txBody>
                    <a:bodyPr/>
                    <a:lstStyle/>
                    <a:p>
                      <a:r>
                        <a:rPr lang="en-GB" sz="1200" b="1">
                          <a:latin typeface="Arial" panose="020B0604020202020204" pitchFamily="34" charset="0"/>
                          <a:cs typeface="Arial" panose="020B0604020202020204" pitchFamily="34" charset="0"/>
                        </a:rPr>
                        <a:t>Benefits: 	</a:t>
                      </a: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Flexible working</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34 days’ annual leave (including public holidays) </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Non-contributory pension with employer contributions of 8%. </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Volunteering and development days</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Enhanced maternity and paternity leave</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Employee Assistance programme</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Life Assurance</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Wellbeing support</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Cycle to Work scheme</a:t>
                      </a:r>
                    </a:p>
                  </a:txBody>
                  <a:tcPr/>
                </a:tc>
                <a:extLst>
                  <a:ext uri="{0D108BD9-81ED-4DB2-BD59-A6C34878D82A}">
                    <a16:rowId xmlns:a16="http://schemas.microsoft.com/office/drawing/2014/main" val="2723681024"/>
                  </a:ext>
                </a:extLst>
              </a:tr>
            </a:tbl>
          </a:graphicData>
        </a:graphic>
      </p:graphicFrame>
      <p:pic>
        <p:nvPicPr>
          <p:cNvPr id="6" name="Picture 5">
            <a:extLst>
              <a:ext uri="{FF2B5EF4-FFF2-40B4-BE49-F238E27FC236}">
                <a16:creationId xmlns:a16="http://schemas.microsoft.com/office/drawing/2014/main" id="{965CE24A-3E7E-3ED2-C919-D1EF32D39909}"/>
              </a:ext>
            </a:extLst>
          </p:cNvPr>
          <p:cNvPicPr>
            <a:picLocks noChangeAspect="1"/>
          </p:cNvPicPr>
          <p:nvPr/>
        </p:nvPicPr>
        <p:blipFill>
          <a:blip r:embed="rId4"/>
          <a:stretch>
            <a:fillRect/>
          </a:stretch>
        </p:blipFill>
        <p:spPr>
          <a:xfrm>
            <a:off x="5486399" y="1004922"/>
            <a:ext cx="3524001" cy="5014141"/>
          </a:xfrm>
          <a:prstGeom prst="rect">
            <a:avLst/>
          </a:prstGeom>
        </p:spPr>
      </p:pic>
    </p:spTree>
    <p:extLst>
      <p:ext uri="{BB962C8B-B14F-4D97-AF65-F5344CB8AC3E}">
        <p14:creationId xmlns:p14="http://schemas.microsoft.com/office/powerpoint/2010/main" val="216035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28225"/>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London Regional team structure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72380" y="911235"/>
            <a:ext cx="4107736" cy="1046440"/>
          </a:xfrm>
          <a:prstGeom prst="rect">
            <a:avLst/>
          </a:prstGeom>
        </p:spPr>
        <p:txBody>
          <a:bodyPr wrap="square" anchor="t">
            <a:spAutoFit/>
          </a:bodyPr>
          <a:lstStyle/>
          <a:p>
            <a:pPr lvl="0"/>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6</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2B0BDEE-A9A0-3F1E-EC67-BEF2FFF8F66B}"/>
              </a:ext>
            </a:extLst>
          </p:cNvPr>
          <p:cNvSpPr txBox="1"/>
          <p:nvPr/>
        </p:nvSpPr>
        <p:spPr>
          <a:xfrm>
            <a:off x="4572000" y="5618666"/>
            <a:ext cx="575353" cy="369332"/>
          </a:xfrm>
          <a:prstGeom prst="rect">
            <a:avLst/>
          </a:prstGeom>
          <a:solidFill>
            <a:schemeClr val="bg1"/>
          </a:solidFill>
        </p:spPr>
        <p:txBody>
          <a:bodyPr wrap="square" rtlCol="0">
            <a:spAutoFit/>
          </a:bodyPr>
          <a:lstStyle/>
          <a:p>
            <a:endParaRPr lang="en-GB"/>
          </a:p>
        </p:txBody>
      </p:sp>
      <p:graphicFrame>
        <p:nvGraphicFramePr>
          <p:cNvPr id="2" name="Diagram 1">
            <a:extLst>
              <a:ext uri="{FF2B5EF4-FFF2-40B4-BE49-F238E27FC236}">
                <a16:creationId xmlns:a16="http://schemas.microsoft.com/office/drawing/2014/main" id="{01315367-2457-431A-B00D-3CE15401E0AF}"/>
              </a:ext>
            </a:extLst>
          </p:cNvPr>
          <p:cNvGraphicFramePr/>
          <p:nvPr>
            <p:extLst>
              <p:ext uri="{D42A27DB-BD31-4B8C-83A1-F6EECF244321}">
                <p14:modId xmlns:p14="http://schemas.microsoft.com/office/powerpoint/2010/main" val="19118098"/>
              </p:ext>
            </p:extLst>
          </p:nvPr>
        </p:nvGraphicFramePr>
        <p:xfrm>
          <a:off x="-40048" y="749511"/>
          <a:ext cx="9212916" cy="56106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012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Role overview</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15468" y="946083"/>
            <a:ext cx="4623680" cy="6555641"/>
          </a:xfrm>
          <a:prstGeom prst="rect">
            <a:avLst/>
          </a:prstGeom>
        </p:spPr>
        <p:txBody>
          <a:bodyPr wrap="square" lIns="91440" tIns="45720" rIns="91440" bIns="45720" anchor="t">
            <a:spAutoFit/>
          </a:bodyPr>
          <a:lstStyle/>
          <a:p>
            <a:endParaRPr lang="en-GB" sz="1400">
              <a:latin typeface="Arial"/>
              <a:cs typeface="Arial"/>
            </a:endParaRPr>
          </a:p>
          <a:p>
            <a:r>
              <a:rPr lang="en-GB" sz="1400">
                <a:latin typeface="Arial"/>
                <a:cs typeface="Arial"/>
              </a:rPr>
              <a:t>A recent reshaping of our Regional teams means </a:t>
            </a:r>
            <a:r>
              <a:rPr lang="en-GB" sz="1400">
                <a:latin typeface="Arial"/>
                <a:ea typeface="+mn-lt"/>
                <a:cs typeface="Arial"/>
              </a:rPr>
              <a:t>this role will sit under our newly appointed London and South East Lead and be part of an exciting new chapter in Mary's Meal UK's</a:t>
            </a:r>
            <a:r>
              <a:rPr lang="en-GB" sz="1400">
                <a:latin typeface="Arial"/>
                <a:cs typeface="Arial"/>
              </a:rPr>
              <a:t> UK fundraising vision. </a:t>
            </a:r>
          </a:p>
          <a:p>
            <a:endParaRPr lang="en-GB" sz="1400">
              <a:latin typeface="Arial"/>
              <a:cs typeface="Arial"/>
            </a:endParaRPr>
          </a:p>
          <a:p>
            <a:r>
              <a:rPr lang="en-GB" sz="1400">
                <a:latin typeface="Arial"/>
                <a:cs typeface="Arial"/>
              </a:rPr>
              <a:t>Working closely with the London and South East Lead, you will co-create and deliver a tailored local growth plan that reflects your region's communities and opportunities. You will represent Mary’s Meals across schools, churches, corporates and community partners and play a pivotal role in activating supporters, mobilising volunteers, and sharing compelling local stories.</a:t>
            </a:r>
            <a:endParaRPr lang="en-GB">
              <a:ea typeface="Calibri"/>
              <a:cs typeface="Calibri"/>
            </a:endParaRPr>
          </a:p>
          <a:p>
            <a:endParaRPr lang="en-GB" sz="1400">
              <a:latin typeface="Arial" panose="020B0604020202020204" pitchFamily="34" charset="0"/>
              <a:cs typeface="Arial" panose="020B0604020202020204" pitchFamily="34" charset="0"/>
            </a:endParaRPr>
          </a:p>
          <a:p>
            <a:r>
              <a:rPr lang="en-GB" sz="1400">
                <a:latin typeface="Arial"/>
                <a:cs typeface="Arial"/>
              </a:rPr>
              <a:t>Operating with high autonomy, you will use insights and data to focus on high potential and growth areas, and collaborate closely with our Philanthropy &amp; Partnerships, Supporter Experience and Communications teams to deliver seamless supporter journeys and strong storytelling. Everything you do will reflect Mary’s Meals’ warmth and dignity, helping us reach more children through relationship-led growth.</a:t>
            </a:r>
          </a:p>
          <a:p>
            <a:pPr lvl="0"/>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lvl="0"/>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AB69F67-9C67-0DD4-F6D9-8DC62B865F5A}"/>
              </a:ext>
            </a:extLst>
          </p:cNvPr>
          <p:cNvPicPr>
            <a:picLocks noChangeAspect="1"/>
          </p:cNvPicPr>
          <p:nvPr/>
        </p:nvPicPr>
        <p:blipFill>
          <a:blip r:embed="rId4"/>
          <a:stretch>
            <a:fillRect/>
          </a:stretch>
        </p:blipFill>
        <p:spPr>
          <a:xfrm>
            <a:off x="4853085" y="909663"/>
            <a:ext cx="3917288" cy="5222603"/>
          </a:xfrm>
          <a:prstGeom prst="rect">
            <a:avLst/>
          </a:prstGeom>
        </p:spPr>
      </p:pic>
    </p:spTree>
    <p:extLst>
      <p:ext uri="{BB962C8B-B14F-4D97-AF65-F5344CB8AC3E}">
        <p14:creationId xmlns:p14="http://schemas.microsoft.com/office/powerpoint/2010/main" val="566935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8C1E0-4B20-6B94-91A7-3BF6E04E5E0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D645C00-E558-28AE-F989-C1A36A162109}"/>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19AAAB3-3B13-D6F2-85A7-6F0B0C8CF974}"/>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46FA216A-64CA-25D9-62E3-3E276B4A5378}"/>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7225436E-A897-466B-A7A9-3FFCC13E1620}"/>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65AE0D4-7E21-6F43-20E3-9351669E573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284C1558-0C90-1FE5-482E-D20909E72D75}"/>
              </a:ext>
            </a:extLst>
          </p:cNvPr>
          <p:cNvSpPr/>
          <p:nvPr/>
        </p:nvSpPr>
        <p:spPr>
          <a:xfrm>
            <a:off x="115468" y="909663"/>
            <a:ext cx="4456532" cy="6955750"/>
          </a:xfrm>
          <a:prstGeom prst="rect">
            <a:avLst/>
          </a:prstGeom>
        </p:spPr>
        <p:txBody>
          <a:bodyPr wrap="square" anchor="t">
            <a:spAutoFit/>
          </a:bodyPr>
          <a:lstStyle/>
          <a:p>
            <a:r>
              <a:rPr lang="en-GB" sz="1200" b="1" dirty="0">
                <a:solidFill>
                  <a:srgbClr val="F3A909"/>
                </a:solidFill>
                <a:latin typeface="Arial" panose="020B0604020202020204" pitchFamily="34" charset="0"/>
                <a:cs typeface="Arial" panose="020B0604020202020204" pitchFamily="34" charset="0"/>
              </a:rPr>
              <a:t>Local Strategy &amp; Regional Growth</a:t>
            </a:r>
          </a:p>
          <a:p>
            <a:endParaRPr lang="en-GB" sz="1200" b="1" dirty="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Work with the London and South East Lead to design and deliver a clear, insight‑driven local growth plan with defined priorities, income drivers, volunteer mobilisation efforts, and visibility activities.</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Use data, local insight, and regional understanding to focus your time where growth potential is strongest.</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Balance relationship‑building with a proactive, opportunity-led approach, identifying new supporters, networks, and partnerships and developing them from prospective supporters into committed donors.</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r>
              <a:rPr lang="en-GB" sz="1200" b="1" dirty="0">
                <a:solidFill>
                  <a:srgbClr val="F3A909"/>
                </a:solidFill>
                <a:latin typeface="Arial" panose="020B0604020202020204" pitchFamily="34" charset="0"/>
                <a:cs typeface="Arial" panose="020B0604020202020204" pitchFamily="34" charset="0"/>
              </a:rPr>
              <a:t>Volunteer Mobilisation &amp; Support</a:t>
            </a:r>
            <a:br>
              <a:rPr lang="en-GB" sz="1200" b="1" dirty="0">
                <a:solidFill>
                  <a:srgbClr val="F3A909"/>
                </a:solidFill>
                <a:latin typeface="Arial" panose="020B0604020202020204" pitchFamily="34" charset="0"/>
                <a:cs typeface="Arial" panose="020B0604020202020204" pitchFamily="34" charset="0"/>
              </a:rPr>
            </a:br>
            <a:endParaRPr lang="en-GB" sz="1200" dirty="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To create the conditions for a volunteer Deputy and a motivated volunteer network to confidently lead talks, events, introductions and other activities that broaden our reach</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Empower volunteers through clear delegation, coaching, and recognition, ensuring they feel confident and aligned with Mary’s Meals’ mission and values.</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Inspire and back volunteers to own the mission. Spot people with energy and networks, invite their ideas, give light-touch support and tools, and celebrate their impact so they bring others into our movement.</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0"/>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6FCED31-3273-7286-689A-B274EBD2ED3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8</a:t>
            </a:r>
          </a:p>
        </p:txBody>
      </p:sp>
      <p:pic>
        <p:nvPicPr>
          <p:cNvPr id="13" name="Picture 12">
            <a:extLst>
              <a:ext uri="{FF2B5EF4-FFF2-40B4-BE49-F238E27FC236}">
                <a16:creationId xmlns:a16="http://schemas.microsoft.com/office/drawing/2014/main" id="{4D54A155-C984-BF69-9B61-0702F17189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C8C534EB-B9C9-D23A-EA76-5BFE8DDE7C0C}"/>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BEDADCE-1166-6264-01EF-B0845E76913B}"/>
              </a:ext>
            </a:extLst>
          </p:cNvPr>
          <p:cNvSpPr txBox="1"/>
          <p:nvPr/>
        </p:nvSpPr>
        <p:spPr>
          <a:xfrm>
            <a:off x="4830160" y="928566"/>
            <a:ext cx="4342708" cy="4893647"/>
          </a:xfrm>
          <a:prstGeom prst="rect">
            <a:avLst/>
          </a:prstGeom>
          <a:noFill/>
        </p:spPr>
        <p:txBody>
          <a:bodyPr wrap="square">
            <a:spAutoFit/>
          </a:bodyPr>
          <a:lstStyle/>
          <a:p>
            <a:pPr>
              <a:buClr>
                <a:srgbClr val="F3A909"/>
              </a:buClr>
            </a:pPr>
            <a:r>
              <a:rPr lang="en-GB" sz="1200" b="1">
                <a:solidFill>
                  <a:srgbClr val="F3A909"/>
                </a:solidFill>
                <a:latin typeface="Arial" panose="020B0604020202020204" pitchFamily="34" charset="0"/>
                <a:cs typeface="Arial" panose="020B0604020202020204" pitchFamily="34" charset="0"/>
              </a:rPr>
              <a:t>Relationship Building</a:t>
            </a:r>
          </a:p>
          <a:p>
            <a:pPr>
              <a:buClr>
                <a:srgbClr val="F3A909"/>
              </a:buCl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Represent Mary’s Meals throughout your region with confidence and authenticity, engaging schools, parishes, community groups, businesses, and local networks.</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Deliver talks, small events, parish visits, school assemblies, partner meetings, local networking engagements, and other targeted activities that grow income, participation, and visibility.</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Make confident, values-led asks that move supporters from interest to action across giving, volunteering, and awareness raising.</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Actively network across your region to identify new prospects, initiate first meetings, and follow up quickly and purposefully.</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Collaborate closely with the Philanthropy &amp; Partnerships team on key opportunities and ensuring the donor is at the heart of each stewardship decision.</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Build a diverse pipeline of leads, opportunities, and partnerships reflective of your regions communities and faith landscape.</a:t>
            </a:r>
          </a:p>
        </p:txBody>
      </p:sp>
    </p:spTree>
    <p:extLst>
      <p:ext uri="{BB962C8B-B14F-4D97-AF65-F5344CB8AC3E}">
        <p14:creationId xmlns:p14="http://schemas.microsoft.com/office/powerpoint/2010/main" val="49338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C9698-44D8-617C-423F-5A97526D97C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A267067F-BD54-7C64-E505-629A235195D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7AEE565-C3DE-C7A1-70D1-D083EDDFDCEF}"/>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2A339B17-C0A6-5E9E-7D3A-CAA5733D6C0E}"/>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7E66C6F4-E242-5AD7-7952-B98BFA1893E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F830D82-4D18-620A-E4CE-34BC7C7DF93F}"/>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885D5492-1616-03B1-24DA-F707515E8359}"/>
              </a:ext>
            </a:extLst>
          </p:cNvPr>
          <p:cNvSpPr/>
          <p:nvPr/>
        </p:nvSpPr>
        <p:spPr>
          <a:xfrm>
            <a:off x="71021" y="789488"/>
            <a:ext cx="4063242" cy="6586418"/>
          </a:xfrm>
          <a:prstGeom prst="rect">
            <a:avLst/>
          </a:prstGeom>
        </p:spPr>
        <p:txBody>
          <a:bodyPr wrap="square" anchor="t">
            <a:spAutoFit/>
          </a:bodyPr>
          <a:lstStyle/>
          <a:p>
            <a:r>
              <a:rPr lang="en-GB" sz="1200" b="1">
                <a:solidFill>
                  <a:srgbClr val="F3A909"/>
                </a:solidFill>
                <a:latin typeface="Arial" panose="020B0604020202020204" pitchFamily="34" charset="0"/>
                <a:cs typeface="Arial" panose="020B0604020202020204" pitchFamily="34" charset="0"/>
              </a:rPr>
              <a:t>Cross Organisational Collaboration </a:t>
            </a:r>
            <a:br>
              <a:rPr lang="en-GB" sz="1200" b="1">
                <a:solidFill>
                  <a:srgbClr val="F3A909"/>
                </a:solidFill>
                <a:latin typeface="Arial" panose="020B0604020202020204" pitchFamily="34" charset="0"/>
                <a:cs typeface="Arial" panose="020B0604020202020204" pitchFamily="34" charset="0"/>
              </a:rPr>
            </a:br>
            <a:endParaRPr lang="en-GB" sz="1200" b="1">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Work closely across the organisation to ensure your regional activity feels seamless and aligned, collaborating with Supporter Experience so that journeys, thanking and stewardship feel warm and timely; with Creative Communications to deliver compelling local storytelling; with Philanthropy &amp; Partnerships to coordinate opportunities for major donors and corporates; and with the Volunteer Manager to strengthen mobilisation and development across your region.</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r>
              <a:rPr lang="en-GB" sz="1200" b="1">
                <a:solidFill>
                  <a:srgbClr val="F3A909"/>
                </a:solidFill>
                <a:latin typeface="Arial" panose="020B0604020202020204" pitchFamily="34" charset="0"/>
                <a:cs typeface="Arial" panose="020B0604020202020204" pitchFamily="34" charset="0"/>
              </a:rPr>
              <a:t>Local Storytelling, Messaging &amp; Visibility</a:t>
            </a:r>
            <a:br>
              <a:rPr lang="en-GB" sz="1200" b="1">
                <a:solidFill>
                  <a:srgbClr val="F3A909"/>
                </a:solidFill>
                <a:latin typeface="Arial" panose="020B0604020202020204" pitchFamily="34" charset="0"/>
                <a:cs typeface="Arial" panose="020B0604020202020204" pitchFamily="34" charset="0"/>
              </a:rPr>
            </a:br>
            <a:endParaRPr lang="en-GB" sz="120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Proactively translate and tailor national messages and campaigns for regional audiences using templates, supporter stories, and local successes.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Spot and share regional stories, images, results, and moments of advocacy to enhance national storytelling.</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Strengthen local visibility by cultivating community connectors and being confident in supporting and delivering appropriate local media engagement in coordination with Comms colleagues.</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lvl="0"/>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5A674B7-3039-C826-1CF3-1D90DA4D1854}"/>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9</a:t>
            </a:r>
          </a:p>
        </p:txBody>
      </p:sp>
      <p:pic>
        <p:nvPicPr>
          <p:cNvPr id="13" name="Picture 12">
            <a:extLst>
              <a:ext uri="{FF2B5EF4-FFF2-40B4-BE49-F238E27FC236}">
                <a16:creationId xmlns:a16="http://schemas.microsoft.com/office/drawing/2014/main" id="{A7953238-9D35-91BD-1E03-CDB92AA109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3F0CA7C6-EC41-F07D-78FA-36B58A6E099F}"/>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7EDB423-4A74-2729-B651-9170D4B0456D}"/>
              </a:ext>
            </a:extLst>
          </p:cNvPr>
          <p:cNvSpPr txBox="1"/>
          <p:nvPr/>
        </p:nvSpPr>
        <p:spPr>
          <a:xfrm>
            <a:off x="4134263" y="783320"/>
            <a:ext cx="4937570" cy="5632311"/>
          </a:xfrm>
          <a:prstGeom prst="rect">
            <a:avLst/>
          </a:prstGeom>
          <a:noFill/>
        </p:spPr>
        <p:txBody>
          <a:bodyPr wrap="square" lIns="91440" tIns="45720" rIns="91440" bIns="45720" anchor="t">
            <a:spAutoFit/>
          </a:bodyPr>
          <a:lstStyle/>
          <a:p>
            <a:r>
              <a:rPr lang="en-GB" sz="1200" b="1" dirty="0">
                <a:solidFill>
                  <a:srgbClr val="F3A909"/>
                </a:solidFill>
                <a:latin typeface="Arial" panose="020B0604020202020204" pitchFamily="34" charset="0"/>
                <a:cs typeface="Arial" panose="020B0604020202020204" pitchFamily="34" charset="0"/>
              </a:rPr>
              <a:t>Data, Insight &amp; Reporting</a:t>
            </a:r>
            <a:endParaRPr lang="en-GB" sz="1200" dirty="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Maintain rigorous CRM discipline, logging meaningful interactions, asks, outcomes, and next steps in Salesforce.</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Use insight and analysis to refine activities, track ROI, and adapt your plan based on what delivers the strongest return.</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Manage a modest local budget and report learning, opportunities, and insight to the London and South East Lead.</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r>
              <a:rPr lang="en-GB" sz="1200" b="1" dirty="0">
                <a:solidFill>
                  <a:srgbClr val="F3A909"/>
                </a:solidFill>
                <a:latin typeface="Arial" panose="020B0604020202020204" pitchFamily="34" charset="0"/>
                <a:cs typeface="Arial" panose="020B0604020202020204" pitchFamily="34" charset="0"/>
              </a:rPr>
              <a:t>Stewardship, Values &amp; Compliance</a:t>
            </a:r>
            <a:endParaRPr lang="en-GB" sz="1200" dirty="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Ensure all interactions reflect Mary’s Meals’ warmth, dignity, and relationship-led approach.</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Ensure Mary’s Meals’ values are reflected in your conduct, decision-making and engagement with others.</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Champion safe, compliant practice across fundraising, safeguarding, and data handling.</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a:cs typeface="Arial"/>
              </a:rPr>
              <a:t>Contribute to the wider Development directorate by sharing results, insights and good practice with colleagues to improve the overall regional model.</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Model and uphold Mary’s Meals’ core values – dignity, simplicity, respect, and good stewardship.</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a:cs typeface="Arial"/>
              </a:rPr>
              <a:t>Ensure that the Mary’s Meals approach is adopted in all activities and that there is shared understanding in the team of how to build and retain support. </a:t>
            </a:r>
          </a:p>
        </p:txBody>
      </p:sp>
    </p:spTree>
    <p:extLst>
      <p:ext uri="{BB962C8B-B14F-4D97-AF65-F5344CB8AC3E}">
        <p14:creationId xmlns:p14="http://schemas.microsoft.com/office/powerpoint/2010/main" val="4073594141"/>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8" ma:contentTypeDescription="Create a new document." ma:contentTypeScope="" ma:versionID="9a8c10b2243c422881e11a32c479e131">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104423c461736a335ede9fc0478d6751"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Rhiannon McAuslan</DisplayName>
        <AccountId>2530</AccountId>
        <AccountType/>
      </UserInfo>
      <UserInfo>
        <DisplayName>Gerrard McMahon</DisplayName>
        <AccountId>36</AccountId>
        <AccountType/>
      </UserInfo>
      <UserInfo>
        <DisplayName>Catriona Gillies</DisplayName>
        <AccountId>1374</AccountId>
        <AccountType/>
      </UserInfo>
      <UserInfo>
        <DisplayName>Karen Gray</DisplayName>
        <AccountId>200</AccountId>
        <AccountType/>
      </UserInfo>
      <UserInfo>
        <DisplayName>David Swift</DisplayName>
        <AccountId>178</AccountId>
        <AccountType/>
      </UserInfo>
      <UserInfo>
        <DisplayName>Kim Webster</DisplayName>
        <AccountId>302</AccountId>
        <AccountType/>
      </UserInfo>
      <UserInfo>
        <DisplayName>Kay Laing</DisplayName>
        <AccountId>419</AccountId>
        <AccountType/>
      </UserInfo>
      <UserInfo>
        <DisplayName>Alison Gilchrist (Shared)</DisplayName>
        <AccountId>468</AccountId>
        <AccountType/>
      </UserInfo>
      <UserInfo>
        <DisplayName>Stephanie Fox</DisplayName>
        <AccountId>679</AccountId>
        <AccountType/>
      </UserInfo>
      <UserInfo>
        <DisplayName>(Shared) Suzanne Stevenson</DisplayName>
        <AccountId>3652</AccountId>
        <AccountType/>
      </UserInfo>
      <UserInfo>
        <DisplayName>Pauline Rankin</DisplayName>
        <AccountId>4523</AccountId>
        <AccountType/>
      </UserInfo>
      <UserInfo>
        <DisplayName>Sharon Campbell</DisplayName>
        <AccountId>327</AccountId>
        <AccountType/>
      </UserInfo>
      <UserInfo>
        <DisplayName>Mary Lavrie</DisplayName>
        <AccountId>9069</AccountId>
        <AccountType/>
      </UserInfo>
      <UserInfo>
        <DisplayName>Suzanne Marsland</DisplayName>
        <AccountId>9683</AccountId>
        <AccountType/>
      </UserInfo>
    </SharedWithUsers>
    <TaxCatchAll xmlns="50a1efa9-47d8-481f-aad5-38d3c45f03e8" xsi:nil="true"/>
    <lcf76f155ced4ddcb4097134ff3c332f xmlns="8aef9df1-5621-4c65-8e28-37d44457da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2.xml><?xml version="1.0" encoding="utf-8"?>
<ds:datastoreItem xmlns:ds="http://schemas.openxmlformats.org/officeDocument/2006/customXml" ds:itemID="{0B231F43-5D11-4DD1-BF2E-EB1B07AABEBB}">
  <ds:schemaRefs>
    <ds:schemaRef ds:uri="50a1efa9-47d8-481f-aad5-38d3c45f03e8"/>
    <ds:schemaRef ds:uri="8aef9df1-5621-4c65-8e28-37d44457da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D996FF-69DF-47BE-8D8C-2042026544A8}">
  <ds:schemaRefs>
    <ds:schemaRef ds:uri="http://schemas.microsoft.com/office/2006/metadata/properties"/>
    <ds:schemaRef ds:uri="http://purl.org/dc/elements/1.1/"/>
    <ds:schemaRef ds:uri="8aef9df1-5621-4c65-8e28-37d44457da46"/>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50a1efa9-47d8-481f-aad5-38d3c45f03e8"/>
    <ds:schemaRef ds:uri="http://purl.org/dc/terms/"/>
  </ds:schemaRefs>
</ds:datastoreItem>
</file>

<file path=docMetadata/LabelInfo.xml><?xml version="1.0" encoding="utf-8"?>
<clbl:labelList xmlns:clbl="http://schemas.microsoft.com/office/2020/mipLabelMetadata">
  <clbl:label id="{56bf9bbc-be8c-4eb3-bb18-b7910154a096}" enabled="0" method="" siteId="{56bf9bbc-be8c-4eb3-bb18-b7910154a096}" removed="1"/>
</clbl:labelList>
</file>

<file path=docProps/app.xml><?xml version="1.0" encoding="utf-8"?>
<Properties xmlns="http://schemas.openxmlformats.org/officeDocument/2006/extended-properties" xmlns:vt="http://schemas.openxmlformats.org/officeDocument/2006/docPropsVTypes">
  <Template>Office Theme</Template>
  <TotalTime>6</TotalTime>
  <Words>3213</Words>
  <Application>Microsoft Office PowerPoint</Application>
  <PresentationFormat>On-screen Show (4:3)</PresentationFormat>
  <Paragraphs>333</Paragraphs>
  <Slides>18</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Jenna Robertson</cp:lastModifiedBy>
  <cp:revision>4</cp:revision>
  <cp:lastPrinted>2016-09-28T12:24:59Z</cp:lastPrinted>
  <dcterms:created xsi:type="dcterms:W3CDTF">2015-06-14T06:43:02Z</dcterms:created>
  <dcterms:modified xsi:type="dcterms:W3CDTF">2026-03-13T09:46:33Z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y fmtid="{D5CDD505-2E9C-101B-9397-08002B2CF9AE}" pid="4" name="MediaServiceImageTags">
    <vt:lpwstr/>
  </property>
</Properties>
</file>